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2" r:id="rId2"/>
    <p:sldId id="403" r:id="rId3"/>
    <p:sldId id="404" r:id="rId4"/>
    <p:sldId id="422" r:id="rId5"/>
    <p:sldId id="423" r:id="rId6"/>
    <p:sldId id="424" r:id="rId7"/>
    <p:sldId id="425" r:id="rId8"/>
    <p:sldId id="426" r:id="rId9"/>
    <p:sldId id="427" r:id="rId10"/>
    <p:sldId id="409" r:id="rId11"/>
    <p:sldId id="428" r:id="rId12"/>
    <p:sldId id="429" r:id="rId13"/>
    <p:sldId id="430" r:id="rId14"/>
    <p:sldId id="431" r:id="rId15"/>
    <p:sldId id="432" r:id="rId16"/>
    <p:sldId id="408" r:id="rId17"/>
    <p:sldId id="435" r:id="rId18"/>
    <p:sldId id="433" r:id="rId19"/>
    <p:sldId id="434" r:id="rId20"/>
    <p:sldId id="407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5" pos="1920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850" userDrawn="1">
          <p15:clr>
            <a:srgbClr val="A4A3A4"/>
          </p15:clr>
        </p15:guide>
        <p15:guide id="9" orient="horz" pos="1092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08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64" userDrawn="1">
          <p15:clr>
            <a:srgbClr val="A4A3A4"/>
          </p15:clr>
        </p15:guide>
        <p15:guide id="15" orient="horz" pos="372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1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2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pos="12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32" userDrawn="1">
          <p15:clr>
            <a:srgbClr val="A4A3A4"/>
          </p15:clr>
        </p15:guide>
        <p15:guide id="25" pos="2688" userDrawn="1">
          <p15:clr>
            <a:srgbClr val="A4A3A4"/>
          </p15:clr>
        </p15:guide>
        <p15:guide id="26" pos="3264" userDrawn="1">
          <p15:clr>
            <a:srgbClr val="A4A3A4"/>
          </p15:clr>
        </p15:guide>
        <p15:guide id="27" pos="3600" userDrawn="1">
          <p15:clr>
            <a:srgbClr val="A4A3A4"/>
          </p15:clr>
        </p15:guide>
        <p15:guide id="28" orient="horz" pos="12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122"/>
    <a:srgbClr val="0072B1"/>
    <a:srgbClr val="00475D"/>
    <a:srgbClr val="133743"/>
    <a:srgbClr val="0095C3"/>
    <a:srgbClr val="000000"/>
    <a:srgbClr val="3DABCE"/>
    <a:srgbClr val="0AD09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86757"/>
  </p:normalViewPr>
  <p:slideViewPr>
    <p:cSldViewPr snapToGrid="0">
      <p:cViewPr>
        <p:scale>
          <a:sx n="120" d="100"/>
          <a:sy n="120" d="100"/>
        </p:scale>
        <p:origin x="-552" y="-144"/>
      </p:cViewPr>
      <p:guideLst>
        <p:guide orient="horz" pos="1092"/>
        <p:guide orient="horz" pos="2162"/>
        <p:guide orient="horz" pos="108"/>
        <p:guide orient="horz" pos="3127"/>
        <p:guide orient="horz" pos="2964"/>
        <p:guide orient="horz" pos="372"/>
        <p:guide orient="horz" pos="12"/>
        <p:guide orient="horz" pos="3238"/>
        <p:guide orient="horz" pos="732"/>
        <p:guide orient="horz" pos="1260"/>
        <p:guide pos="1920"/>
        <p:guide pos="5568"/>
        <p:guide pos="3850"/>
        <p:guide pos="2880"/>
        <p:guide pos="480"/>
        <p:guide pos="5281"/>
        <p:guide/>
        <p:guide pos="5760"/>
        <p:guide pos="192"/>
        <p:guide pos="2160"/>
        <p:guide pos="2688"/>
        <p:guide pos="3264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0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1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4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75DC-FC17-422D-900C-07167E9FCD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4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6"/>
          <a:stretch/>
        </p:blipFill>
        <p:spPr>
          <a:xfrm>
            <a:off x="12111" y="0"/>
            <a:ext cx="9150258" cy="51451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2548023" y="3288753"/>
            <a:ext cx="5854298" cy="1246495"/>
          </a:xfrm>
        </p:spPr>
        <p:txBody>
          <a:bodyPr/>
          <a:lstStyle/>
          <a:p>
            <a:pPr algn="r"/>
            <a:r>
              <a:rPr lang="ar-SA" sz="5400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الوحدة العاشرة:</a:t>
            </a:r>
            <a:r>
              <a:rPr lang="en-US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/>
            </a:r>
            <a:br>
              <a:rPr lang="en-US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</a:br>
            <a:r>
              <a:rPr lang="ar-AE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رصد وتقييم </a:t>
            </a:r>
            <a:r>
              <a:rPr lang="ar-AE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الجهود في الاستجابة للتطرف </a:t>
            </a:r>
            <a:r>
              <a:rPr lang="ar-AE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العنيف</a:t>
            </a:r>
            <a:endParaRPr lang="en-US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080B98A-7EC5-AD42-A96E-C070C4F7B962}"/>
              </a:ext>
            </a:extLst>
          </p:cNvPr>
          <p:cNvGrpSpPr/>
          <p:nvPr/>
        </p:nvGrpSpPr>
        <p:grpSpPr>
          <a:xfrm>
            <a:off x="566856" y="3432175"/>
            <a:ext cx="2022926" cy="1007470"/>
            <a:chOff x="566856" y="3432175"/>
            <a:chExt cx="2022926" cy="1007470"/>
          </a:xfrm>
        </p:grpSpPr>
        <p:pic>
          <p:nvPicPr>
            <p:cNvPr id="11" name="Picture 3" descr="C:\Users\Hannah Kim\Desktop\your sister file\sfcg_newlogo2.png">
              <a:extLst>
                <a:ext uri="{FF2B5EF4-FFF2-40B4-BE49-F238E27FC236}">
                  <a16:creationId xmlns="" xmlns:a16="http://schemas.microsoft.com/office/drawing/2014/main" id="{590AAE32-E093-5A43-BFCB-59452B9959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4242" y="3432175"/>
              <a:ext cx="1867306" cy="329112"/>
            </a:xfrm>
            <a:prstGeom prst="rect">
              <a:avLst/>
            </a:prstGeom>
            <a:noFill/>
          </p:spPr>
        </p:pic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7F1B6ABB-83FF-B443-841B-4430B091A96A}"/>
                </a:ext>
              </a:extLst>
            </p:cNvPr>
            <p:cNvGrpSpPr/>
            <p:nvPr/>
          </p:nvGrpSpPr>
          <p:grpSpPr>
            <a:xfrm>
              <a:off x="566856" y="3914958"/>
              <a:ext cx="2022926" cy="524687"/>
              <a:chOff x="566856" y="3914958"/>
              <a:chExt cx="2022926" cy="52468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C87FFFB9-1D7C-A24C-9E81-0BC6D5E0A4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90" t="5926" r="61042" b="87277"/>
              <a:stretch/>
            </p:blipFill>
            <p:spPr>
              <a:xfrm>
                <a:off x="566856" y="3955866"/>
                <a:ext cx="601866" cy="40552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F0C3BD1B-A8B4-3649-8736-00CD6E807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2744" y="3914958"/>
                <a:ext cx="1237038" cy="52468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8437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9B2A622-8BCD-414A-B709-3769B77832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b="12173"/>
          <a:stretch/>
        </p:blipFill>
        <p:spPr>
          <a:xfrm flipH="1">
            <a:off x="4850297" y="2887731"/>
            <a:ext cx="4293703" cy="2255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76" y="1159467"/>
            <a:ext cx="7514112" cy="1104900"/>
          </a:xfrm>
        </p:spPr>
        <p:txBody>
          <a:bodyPr>
            <a:noAutofit/>
          </a:bodyPr>
          <a:lstStyle/>
          <a:p>
            <a:pPr algn="r" rtl="1">
              <a:spcBef>
                <a:spcPts val="0"/>
              </a:spcBef>
              <a:spcAft>
                <a:spcPts val="1600"/>
              </a:spcAft>
            </a:pPr>
            <a:r>
              <a:rPr lang="ar-AE" sz="2800" b="1" dirty="0">
                <a:solidFill>
                  <a:srgbClr val="FCE122"/>
                </a:solidFill>
                <a:latin typeface="Simplified Arabic" pitchFamily="18" charset="-78"/>
                <a:cs typeface="Simplified Arabic" pitchFamily="18" charset="-78"/>
              </a:rPr>
              <a:t>المُخرجات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(يشار إليها </a:t>
            </a: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غالب</a:t>
            </a:r>
            <a:r>
              <a:rPr lang="ar-EG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ًا</a:t>
            </a: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بـ </a:t>
            </a:r>
            <a:r>
              <a:rPr lang="en-US" sz="2800" dirty="0">
                <a:solidFill>
                  <a:srgbClr val="FCE122"/>
                </a:solidFill>
                <a:latin typeface="Simplified Arabic" pitchFamily="18" charset="-78"/>
                <a:cs typeface="Simplified Arabic" pitchFamily="18" charset="-78"/>
              </a:rPr>
              <a:t>outputs</a:t>
            </a:r>
            <a:r>
              <a:rPr lang="en-US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هي منتجات قابلة للقياس (عادة ما يتم تسجيلها كرقم) لأنشطة أو خدمات برنامج ما، </a:t>
            </a: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وغالب</a:t>
            </a:r>
            <a:r>
              <a:rPr lang="ar-EG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ًا</a:t>
            </a: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ما تكون تدابير مسجَّلة من حيث الوحدات المنجزة. </a:t>
            </a: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47FA6EBF-1CBA-D14F-8720-9137E7D485A4}"/>
              </a:ext>
            </a:extLst>
          </p:cNvPr>
          <p:cNvSpPr txBox="1">
            <a:spLocks/>
          </p:cNvSpPr>
          <p:nvPr/>
        </p:nvSpPr>
        <p:spPr>
          <a:xfrm>
            <a:off x="1463021" y="2876550"/>
            <a:ext cx="6915415" cy="146193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</a:pPr>
            <a:r>
              <a:rPr lang="ar-AE" sz="200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</a:t>
            </a:r>
            <a:r>
              <a:rPr lang="ar-EG" sz="200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شمل</a:t>
            </a:r>
            <a:r>
              <a:rPr lang="ar-AE" sz="200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الأمثلة</a:t>
            </a:r>
            <a:r>
              <a:rPr lang="ar-EG" sz="200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عليها</a:t>
            </a:r>
            <a:r>
              <a:rPr lang="ar-AE" sz="200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: </a:t>
            </a:r>
            <a:endParaRPr lang="ar-AE" sz="200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تقديم المشورة والتوجيه للشباب المُعرضين 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للتأثُر بالراديكالية والتطرف العنيف. </a:t>
            </a:r>
            <a:endParaRPr lang="ar-AE" sz="2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تمويل مشاريع القواعد الشعبية ودعمها فنيًّا. </a:t>
            </a: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تصميم حملة 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توعوية </a:t>
            </a:r>
            <a:r>
              <a:rPr lang="ar-AE" sz="2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لقادة المجتمع لمنع </a:t>
            </a:r>
            <a:r>
              <a:rPr lang="ar-EG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الراديكالية</a:t>
            </a:r>
            <a:r>
              <a:rPr lang="ar-AE" sz="2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والتطرف العنيف. </a:t>
            </a:r>
            <a:endParaRPr lang="ar-AE" sz="2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5CEB02AE-4FFE-2141-8733-8AA7A2B8B069}"/>
              </a:ext>
            </a:extLst>
          </p:cNvPr>
          <p:cNvCxnSpPr>
            <a:cxnSpLocks/>
          </p:cNvCxnSpPr>
          <p:nvPr/>
        </p:nvCxnSpPr>
        <p:spPr>
          <a:xfrm flipH="1">
            <a:off x="0" y="842342"/>
            <a:ext cx="8392562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="" xmlns:a16="http://schemas.microsoft.com/office/drawing/2014/main" id="{C140BFC8-CF4A-9247-B674-E51A72C68E83}"/>
              </a:ext>
            </a:extLst>
          </p:cNvPr>
          <p:cNvSpPr txBox="1">
            <a:spLocks/>
          </p:cNvSpPr>
          <p:nvPr/>
        </p:nvSpPr>
        <p:spPr>
          <a:xfrm>
            <a:off x="241736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sz="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AA39829-D319-C941-9632-124FA14E9E3F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itle 2">
            <a:extLst>
              <a:ext uri="{FF2B5EF4-FFF2-40B4-BE49-F238E27FC236}">
                <a16:creationId xmlns="" xmlns:a16="http://schemas.microsoft.com/office/drawing/2014/main" id="{9F1D49FB-4037-9B4A-9EB6-6993108DBE22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10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8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379" y="1160888"/>
            <a:ext cx="7514112" cy="1104900"/>
          </a:xfrm>
        </p:spPr>
        <p:txBody>
          <a:bodyPr>
            <a:noAutofit/>
          </a:bodyPr>
          <a:lstStyle/>
          <a:p>
            <a:pPr algn="r" rtl="1">
              <a:spcBef>
                <a:spcPts val="0"/>
              </a:spcBef>
              <a:spcAft>
                <a:spcPts val="1600"/>
              </a:spcAft>
            </a:pPr>
            <a:r>
              <a:rPr lang="ar-AE" sz="2800" b="1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النتائج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(يشار إليها </a:t>
            </a: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غالب</a:t>
            </a:r>
            <a:r>
              <a:rPr lang="ar-EG" sz="2800" dirty="0" smtClean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بـ </a:t>
            </a:r>
            <a:r>
              <a:rPr lang="en-US" sz="2800" b="1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outcomes</a:t>
            </a:r>
            <a:r>
              <a:rPr lang="en-US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) 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هي أي نتائج لأنشطة أو خدمات برنامج ما (عادة ما يتم تسجيلها نوعيًّا</a:t>
            </a: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)</a:t>
            </a:r>
            <a:r>
              <a:rPr lang="ar-SA" sz="2800" dirty="0" smtClean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وغالب</a:t>
            </a:r>
            <a:r>
              <a:rPr lang="ar-EG" sz="2800" dirty="0" smtClean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يتم التعبير عنها من حيث التغيرات في السلوك أو المواقف. </a:t>
            </a: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47FA6EBF-1CBA-D14F-8720-9137E7D485A4}"/>
              </a:ext>
            </a:extLst>
          </p:cNvPr>
          <p:cNvSpPr txBox="1">
            <a:spLocks/>
          </p:cNvSpPr>
          <p:nvPr/>
        </p:nvSpPr>
        <p:spPr>
          <a:xfrm>
            <a:off x="798925" y="2836321"/>
            <a:ext cx="7577566" cy="166712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 algn="r" rtl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</a:pPr>
            <a:r>
              <a:rPr lang="ar-EG" sz="1600" u="sng" dirty="0" smtClean="0">
                <a:latin typeface="Simplified Arabic" pitchFamily="18" charset="-78"/>
                <a:cs typeface="Simplified Arabic" pitchFamily="18" charset="-78"/>
              </a:rPr>
              <a:t>يمكن أن</a:t>
            </a:r>
            <a:r>
              <a:rPr lang="ar-SA" sz="1600" u="sng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1600" u="sng" dirty="0">
                <a:latin typeface="Simplified Arabic" pitchFamily="18" charset="-78"/>
                <a:cs typeface="Simplified Arabic" pitchFamily="18" charset="-78"/>
              </a:rPr>
              <a:t>تكون مقصودة أو غير مقصودة. </a:t>
            </a:r>
            <a:r>
              <a:rPr lang="ar-EG" sz="1600" dirty="0" smtClean="0">
                <a:latin typeface="Simplified Arabic" pitchFamily="18" charset="-78"/>
                <a:cs typeface="Simplified Arabic" pitchFamily="18" charset="-78"/>
              </a:rPr>
              <a:t>وتشمل</a:t>
            </a:r>
            <a:r>
              <a:rPr lang="ar-SA" sz="16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1600" dirty="0" smtClean="0">
                <a:latin typeface="Simplified Arabic" pitchFamily="18" charset="-78"/>
                <a:cs typeface="Simplified Arabic" pitchFamily="18" charset="-78"/>
              </a:rPr>
              <a:t>أ</a:t>
            </a:r>
            <a:r>
              <a:rPr lang="ar-SA" sz="1600" dirty="0" smtClean="0">
                <a:latin typeface="Simplified Arabic" pitchFamily="18" charset="-78"/>
                <a:cs typeface="Simplified Arabic" pitchFamily="18" charset="-78"/>
              </a:rPr>
              <a:t>مثلة</a:t>
            </a:r>
            <a:r>
              <a:rPr lang="ar-EG" sz="1600" dirty="0" smtClean="0">
                <a:latin typeface="Simplified Arabic" pitchFamily="18" charset="-78"/>
                <a:cs typeface="Simplified Arabic" pitchFamily="18" charset="-78"/>
              </a:rPr>
              <a:t> النتائج المقصودة</a:t>
            </a:r>
            <a:r>
              <a:rPr lang="ar-SA" sz="1600" dirty="0" smtClean="0">
                <a:latin typeface="Simplified Arabic" pitchFamily="18" charset="-78"/>
                <a:cs typeface="Simplified Arabic" pitchFamily="18" charset="-78"/>
              </a:rPr>
              <a:t>: </a:t>
            </a:r>
            <a:endParaRPr lang="ar-SA" sz="1600" dirty="0">
              <a:latin typeface="Simplified Arabic" pitchFamily="18" charset="-78"/>
              <a:cs typeface="Simplified Arabic" pitchFamily="18" charset="-78"/>
            </a:endParaRPr>
          </a:p>
          <a:p>
            <a:pPr marL="182880" indent="-182880" algn="r" rtl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Arial" charset="0"/>
              <a:buChar char="•"/>
            </a:pPr>
            <a:r>
              <a:rPr lang="ar-AE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عدم </a:t>
            </a:r>
            <a:r>
              <a:rPr lang="ar-AE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انضمام أعضاء تم فك ارتباطهم إلى جماعات </a:t>
            </a:r>
            <a:r>
              <a:rPr lang="ar-AE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المتطرفة العنيفة </a:t>
            </a:r>
            <a:r>
              <a:rPr lang="ar-AE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مرة أخرى بعد ستة أشهر من تلقِّي </a:t>
            </a:r>
            <a:r>
              <a:rPr lang="ar-AE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الدعم</a:t>
            </a:r>
            <a:r>
              <a:rPr lang="ar-EG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</a:p>
          <a:p>
            <a:pPr marL="182880" indent="-182880" algn="r" rtl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Arial" charset="0"/>
              <a:buChar char="•"/>
            </a:pPr>
            <a:r>
              <a:rPr lang="ar-AE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تنامي </a:t>
            </a:r>
            <a:r>
              <a:rPr lang="ar-EG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ثقة </a:t>
            </a:r>
            <a:r>
              <a:rPr lang="ar-AE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المجتمعات </a:t>
            </a:r>
            <a:r>
              <a:rPr lang="ar-AE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المحلية </a:t>
            </a:r>
            <a:r>
              <a:rPr lang="ar-AE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في الحكومة </a:t>
            </a:r>
            <a:r>
              <a:rPr lang="ar-AE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المحلية </a:t>
            </a:r>
            <a:r>
              <a:rPr lang="ar-AE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EG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اعتقادها</a:t>
            </a:r>
            <a:r>
              <a:rPr lang="ar-AE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ب</a:t>
            </a:r>
            <a:r>
              <a:rPr lang="ar-AE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أنها </a:t>
            </a:r>
            <a:r>
              <a:rPr lang="ar-AE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تمثل مصالحها. </a:t>
            </a:r>
          </a:p>
          <a:p>
            <a:pPr marL="182880" indent="-182880" algn="r" rtl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>
                <a:schemeClr val="bg1"/>
              </a:buClr>
              <a:buSzPct val="100000"/>
              <a:buFont typeface="Arial" charset="0"/>
              <a:buChar char="•"/>
            </a:pPr>
            <a:r>
              <a:rPr lang="ar-EG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طلب </a:t>
            </a:r>
            <a:r>
              <a:rPr lang="ar-AE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أفراد الأسرة</a:t>
            </a:r>
            <a:r>
              <a:rPr lang="ar-EG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الدعم </a:t>
            </a:r>
            <a:r>
              <a:rPr lang="ar-AE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من الجهات المعنية </a:t>
            </a:r>
            <a:r>
              <a:rPr lang="ar-EG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عند</a:t>
            </a:r>
            <a:r>
              <a:rPr lang="ar-AE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شع</a:t>
            </a:r>
            <a:r>
              <a:rPr lang="ar-EG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ورهم</a:t>
            </a:r>
            <a:r>
              <a:rPr lang="ar-AE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18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بالقلق إزاء التطرف المحتمل لقريب </a:t>
            </a:r>
            <a:r>
              <a:rPr lang="ar-AE" sz="18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لهم. </a:t>
            </a:r>
            <a:endParaRPr lang="ar-AE" sz="18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37A3A1F5-0864-4344-AD4D-01A3AECE4095}"/>
              </a:ext>
            </a:extLst>
          </p:cNvPr>
          <p:cNvCxnSpPr/>
          <p:nvPr/>
        </p:nvCxnSpPr>
        <p:spPr>
          <a:xfrm flipH="1">
            <a:off x="-45265" y="842342"/>
            <a:ext cx="842175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5A5A918-B944-6349-96DA-D51D619DB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b="12173"/>
          <a:stretch/>
        </p:blipFill>
        <p:spPr>
          <a:xfrm flipH="1">
            <a:off x="4850297" y="2887731"/>
            <a:ext cx="4293703" cy="2255769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="" xmlns:a16="http://schemas.microsoft.com/office/drawing/2014/main" id="{F8B075F1-2706-E04F-B895-4DD126220152}"/>
              </a:ext>
            </a:extLst>
          </p:cNvPr>
          <p:cNvSpPr txBox="1">
            <a:spLocks/>
          </p:cNvSpPr>
          <p:nvPr/>
        </p:nvSpPr>
        <p:spPr>
          <a:xfrm>
            <a:off x="241736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sz="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9DE4C22-93C0-1F4C-A841-738871EB0F05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itle 2">
            <a:extLst>
              <a:ext uri="{FF2B5EF4-FFF2-40B4-BE49-F238E27FC236}">
                <a16:creationId xmlns="" xmlns:a16="http://schemas.microsoft.com/office/drawing/2014/main" id="{5B7749E0-471F-B544-B8EB-762A56946061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11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7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446" y="1155487"/>
            <a:ext cx="7514112" cy="2037082"/>
          </a:xfrm>
        </p:spPr>
        <p:txBody>
          <a:bodyPr>
            <a:noAutofit/>
          </a:bodyPr>
          <a:lstStyle/>
          <a:p>
            <a:pPr algn="r" rtl="1">
              <a:spcBef>
                <a:spcPts val="0"/>
              </a:spcBef>
              <a:spcAft>
                <a:spcPts val="1600"/>
              </a:spcAft>
            </a:pPr>
            <a:r>
              <a:rPr lang="ar-AE" sz="2800" b="1" dirty="0" smtClean="0">
                <a:solidFill>
                  <a:srgbClr val="FCE122"/>
                </a:solidFill>
                <a:latin typeface="Simplified Arabic" pitchFamily="18" charset="-78"/>
                <a:cs typeface="Simplified Arabic" pitchFamily="18" charset="-78"/>
              </a:rPr>
              <a:t>التأثير</a:t>
            </a: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(يشار إليه </a:t>
            </a: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غالب</a:t>
            </a:r>
            <a:r>
              <a:rPr lang="ar-EG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ًا</a:t>
            </a: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بـ </a:t>
            </a:r>
            <a:r>
              <a:rPr lang="en-US" sz="2800" dirty="0">
                <a:solidFill>
                  <a:srgbClr val="FCE122"/>
                </a:solidFill>
                <a:latin typeface="Simplified Arabic" pitchFamily="18" charset="-78"/>
                <a:cs typeface="Simplified Arabic" pitchFamily="18" charset="-78"/>
              </a:rPr>
              <a:t>impact</a:t>
            </a:r>
            <a:r>
              <a:rPr lang="en-US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en-US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هو "التأثير أو التغيير القابل للقياس لبرنامج على </a:t>
            </a: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الفئة أو الفئات المستهدفة [و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] يمكن أن يكون </a:t>
            </a:r>
            <a:r>
              <a:rPr lang="en-US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مقصود</a:t>
            </a:r>
            <a:r>
              <a:rPr lang="ar-EG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ًا</a:t>
            </a: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أو غير </a:t>
            </a: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مقصود</a:t>
            </a:r>
            <a:r>
              <a:rPr lang="ar-SA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،</a:t>
            </a: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ومباشر</a:t>
            </a:r>
            <a:r>
              <a:rPr lang="ar-EG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ًا</a:t>
            </a:r>
            <a:r>
              <a:rPr lang="ar-AE" sz="28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AE" sz="2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أو غير مباشر. </a:t>
            </a: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0" y="842342"/>
            <a:ext cx="838350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47FA6EBF-1CBA-D14F-8720-9137E7D485A4}"/>
              </a:ext>
            </a:extLst>
          </p:cNvPr>
          <p:cNvSpPr txBox="1">
            <a:spLocks/>
          </p:cNvSpPr>
          <p:nvPr/>
        </p:nvSpPr>
        <p:spPr>
          <a:xfrm>
            <a:off x="1570502" y="3192569"/>
            <a:ext cx="6805056" cy="8309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 algn="r" rtl="1">
              <a:spcBef>
                <a:spcPts val="0"/>
              </a:spcBef>
            </a:pPr>
            <a:r>
              <a:rPr lang="ar-SA" sz="1800" i="1" dirty="0">
                <a:latin typeface="Simplified Arabic" pitchFamily="18" charset="-78"/>
                <a:cs typeface="Simplified Arabic" pitchFamily="18" charset="-78"/>
              </a:rPr>
              <a:t>يمكن تحديده من </a:t>
            </a:r>
            <a:r>
              <a:rPr lang="ar-SA" sz="1800" i="1" dirty="0" smtClean="0">
                <a:latin typeface="Simplified Arabic" pitchFamily="18" charset="-78"/>
                <a:cs typeface="Simplified Arabic" pitchFamily="18" charset="-78"/>
              </a:rPr>
              <a:t>ق</a:t>
            </a:r>
            <a:r>
              <a:rPr lang="ar-EG" sz="1800" i="1" dirty="0" smtClean="0">
                <a:latin typeface="Simplified Arabic" pitchFamily="18" charset="-78"/>
                <a:cs typeface="Simplified Arabic" pitchFamily="18" charset="-78"/>
              </a:rPr>
              <a:t>ِ</a:t>
            </a:r>
            <a:r>
              <a:rPr lang="ar-SA" sz="1800" i="1" dirty="0" smtClean="0">
                <a:latin typeface="Simplified Arabic" pitchFamily="18" charset="-78"/>
                <a:cs typeface="Simplified Arabic" pitchFamily="18" charset="-78"/>
              </a:rPr>
              <a:t>بَل ال</a:t>
            </a:r>
            <a:r>
              <a:rPr lang="ar-EG" sz="1800" i="1" dirty="0" smtClean="0">
                <a:latin typeface="Simplified Arabic" pitchFamily="18" charset="-78"/>
                <a:cs typeface="Simplified Arabic" pitchFamily="18" charset="-78"/>
              </a:rPr>
              <a:t>جهات المانحة</a:t>
            </a:r>
            <a:r>
              <a:rPr lang="ar-SA" sz="1800" i="1" dirty="0" smtClean="0">
                <a:latin typeface="Simplified Arabic" pitchFamily="18" charset="-78"/>
                <a:cs typeface="Simplified Arabic" pitchFamily="18" charset="-78"/>
              </a:rPr>
              <a:t>: </a:t>
            </a:r>
            <a:endParaRPr lang="ar-SA" sz="1800" i="1" dirty="0">
              <a:latin typeface="Simplified Arabic" pitchFamily="18" charset="-78"/>
              <a:cs typeface="Simplified Arabic" pitchFamily="18" charset="-78"/>
            </a:endParaRPr>
          </a:p>
          <a:p>
            <a:pPr lvl="0" algn="r" rtl="1">
              <a:spcBef>
                <a:spcPts val="0"/>
              </a:spcBef>
            </a:pPr>
            <a:r>
              <a:rPr lang="ar-SA" sz="1800" i="1" dirty="0">
                <a:latin typeface="Simplified Arabic" pitchFamily="18" charset="-78"/>
                <a:cs typeface="Simplified Arabic" pitchFamily="18" charset="-78"/>
              </a:rPr>
              <a:t>ما هي الكلمات المرجح أن تراها في عبارة </a:t>
            </a:r>
            <a:r>
              <a:rPr lang="ar-SA" sz="1800" i="1" dirty="0" smtClean="0">
                <a:latin typeface="Simplified Arabic" pitchFamily="18" charset="-78"/>
                <a:cs typeface="Simplified Arabic" pitchFamily="18" charset="-78"/>
              </a:rPr>
              <a:t>ال</a:t>
            </a:r>
            <a:r>
              <a:rPr lang="ar-AE" sz="1800" i="1" dirty="0" smtClean="0">
                <a:latin typeface="Simplified Arabic" pitchFamily="18" charset="-78"/>
                <a:cs typeface="Simplified Arabic" pitchFamily="18" charset="-78"/>
              </a:rPr>
              <a:t>تأثير</a:t>
            </a:r>
            <a:r>
              <a:rPr lang="ar-SA" sz="1800" i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1800" i="1" dirty="0">
                <a:latin typeface="Simplified Arabic" pitchFamily="18" charset="-78"/>
                <a:cs typeface="Simplified Arabic" pitchFamily="18" charset="-78"/>
              </a:rPr>
              <a:t>المقصود لبرنامج أو سياسة مكافحة التطرف </a:t>
            </a:r>
            <a:r>
              <a:rPr lang="ar-SA" sz="1800" i="1" dirty="0" smtClean="0">
                <a:latin typeface="Simplified Arabic" pitchFamily="18" charset="-78"/>
                <a:cs typeface="Simplified Arabic" pitchFamily="18" charset="-78"/>
              </a:rPr>
              <a:t>العنيف</a:t>
            </a:r>
            <a:r>
              <a:rPr lang="ar-AE" sz="1800" i="1" dirty="0" smtClean="0">
                <a:latin typeface="Simplified Arabic" pitchFamily="18" charset="-78"/>
                <a:cs typeface="Simplified Arabic" pitchFamily="18" charset="-78"/>
              </a:rPr>
              <a:t> والمنشود منه</a:t>
            </a:r>
            <a:r>
              <a:rPr lang="ar-SA" sz="1800" i="1" dirty="0" smtClean="0">
                <a:latin typeface="Simplified Arabic" pitchFamily="18" charset="-78"/>
                <a:cs typeface="Simplified Arabic" pitchFamily="18" charset="-78"/>
              </a:rPr>
              <a:t>؟ </a:t>
            </a:r>
            <a:endParaRPr lang="ar-SA" sz="1800" i="1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C0AC6D6-A1BD-C541-B364-A89CB57B49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b="12173"/>
          <a:stretch/>
        </p:blipFill>
        <p:spPr>
          <a:xfrm flipH="1">
            <a:off x="4850297" y="2896696"/>
            <a:ext cx="4293703" cy="2255769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="" xmlns:a16="http://schemas.microsoft.com/office/drawing/2014/main" id="{15D3E1BF-AF2D-2E4C-9329-4C6F4E8E4CE4}"/>
              </a:ext>
            </a:extLst>
          </p:cNvPr>
          <p:cNvSpPr txBox="1">
            <a:spLocks/>
          </p:cNvSpPr>
          <p:nvPr/>
        </p:nvSpPr>
        <p:spPr>
          <a:xfrm>
            <a:off x="241736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sz="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B6A263D-A53D-C046-A7FC-0DDC8D356CA5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itle 2">
            <a:extLst>
              <a:ext uri="{FF2B5EF4-FFF2-40B4-BE49-F238E27FC236}">
                <a16:creationId xmlns="" xmlns:a16="http://schemas.microsoft.com/office/drawing/2014/main" id="{FB56568E-CC30-A14B-A413-38D74E63BF49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12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7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1" r="40833"/>
          <a:stretch/>
        </p:blipFill>
        <p:spPr>
          <a:xfrm>
            <a:off x="6111089" y="0"/>
            <a:ext cx="3035300" cy="5153449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505018" y="1341209"/>
            <a:ext cx="5209982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كيف نقيس هذه التغييرات والتأثيرات؟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505018" y="2453227"/>
            <a:ext cx="5209982" cy="67710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ar-AE" sz="2200" cap="none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المؤشرات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هي قياسات لأنواع وعمليات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التغيير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،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مثل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المواقف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،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والسلوكيات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،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 Black" charset="0"/>
                <a:cs typeface="Simplified Arabic" pitchFamily="18" charset="-78"/>
              </a:rPr>
              <a:t>والعلاقات. 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0" y="2070156"/>
            <a:ext cx="571500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040142A-56E5-3149-B042-66505BF4F5DF}"/>
              </a:ext>
            </a:extLst>
          </p:cNvPr>
          <p:cNvSpPr/>
          <p:nvPr/>
        </p:nvSpPr>
        <p:spPr>
          <a:xfrm>
            <a:off x="6111089" y="-1"/>
            <a:ext cx="2590800" cy="36576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Former UN Special Rapporteur on assembly &amp;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associa</a:t>
            </a:r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/CC BY 2.0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="" xmlns:a16="http://schemas.microsoft.com/office/drawing/2014/main" id="{CC2F94AB-F062-814E-9420-024140AFDC53}"/>
              </a:ext>
            </a:extLst>
          </p:cNvPr>
          <p:cNvSpPr txBox="1">
            <a:spLocks/>
          </p:cNvSpPr>
          <p:nvPr/>
        </p:nvSpPr>
        <p:spPr>
          <a:xfrm>
            <a:off x="241736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sz="800" b="1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3092345-12F2-5F49-A24E-3D683FDA81E4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itle 2">
            <a:extLst>
              <a:ext uri="{FF2B5EF4-FFF2-40B4-BE49-F238E27FC236}">
                <a16:creationId xmlns="" xmlns:a16="http://schemas.microsoft.com/office/drawing/2014/main" id="{3611731B-58BB-6B4D-9DA6-8E555B5481D8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13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8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76506" y="749659"/>
            <a:ext cx="7619782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EG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نواع المؤشرات 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المختلفة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تشمل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520440" y="1801054"/>
            <a:ext cx="7863148" cy="26930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مؤشرات الأداء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المستخدمة لقياس أداء البرنامج مقابل النتائج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منشودة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مؤشرات العملية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التي تقيس جودة العمليات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بدل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نتائج إجراء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معين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وتكون مفيدة في التحقق من جودة التغيير وليس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حدوثه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فقط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مؤشرات السياق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التي ترصد التغييرات الرئيسية في السياق الذي يعمل فيه المشروع فيما يتعلق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بديناميات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مكافحة التطرف العنيف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المحددة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والتي يمكن أن تؤثر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أداء المشروع أو تمثّل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فرص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جديدة. 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المؤشرات البديلة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التي تراقب العلامات ذات الصلة (على الرغم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أن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ذلك يتم بشكل غير مباشر) على حدوث تغييرات معقدة أو صعبة القياس. 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0" y="1448481"/>
            <a:ext cx="837620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="" xmlns:a16="http://schemas.microsoft.com/office/drawing/2014/main" id="{481929E8-5CE3-BD44-B387-CE87889A1DD2}"/>
              </a:ext>
            </a:extLst>
          </p:cNvPr>
          <p:cNvSpPr txBox="1">
            <a:spLocks/>
          </p:cNvSpPr>
          <p:nvPr/>
        </p:nvSpPr>
        <p:spPr>
          <a:xfrm>
            <a:off x="5477283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C4422BC-5ADA-904D-8049-2F01678741D8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33474B98-05DB-6F47-ADFE-610FB131A7F7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14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5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="" xmlns:a16="http://schemas.microsoft.com/office/drawing/2014/main" id="{9C7E0A4E-40C0-3545-AC16-9C58983A41AF}"/>
              </a:ext>
            </a:extLst>
          </p:cNvPr>
          <p:cNvSpPr txBox="1">
            <a:spLocks/>
          </p:cNvSpPr>
          <p:nvPr/>
        </p:nvSpPr>
        <p:spPr>
          <a:xfrm>
            <a:off x="5010422" y="624563"/>
            <a:ext cx="3799254" cy="135421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sz="44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هي التغييرات التي تريد أن تراها؟ </a:t>
            </a:r>
            <a:endParaRPr lang="en-US" sz="44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4BCD5CC-3717-9D46-87B8-6A903A17050E}"/>
              </a:ext>
            </a:extLst>
          </p:cNvPr>
          <p:cNvGrpSpPr/>
          <p:nvPr/>
        </p:nvGrpSpPr>
        <p:grpSpPr>
          <a:xfrm>
            <a:off x="320727" y="714093"/>
            <a:ext cx="5712735" cy="4259559"/>
            <a:chOff x="4981445" y="1330249"/>
            <a:chExt cx="3896230" cy="2905127"/>
          </a:xfrm>
        </p:grpSpPr>
        <p:sp>
          <p:nvSpPr>
            <p:cNvPr id="15" name="Google Shape;1201;p174">
              <a:extLst>
                <a:ext uri="{FF2B5EF4-FFF2-40B4-BE49-F238E27FC236}">
                  <a16:creationId xmlns="" xmlns:a16="http://schemas.microsoft.com/office/drawing/2014/main" id="{21278214-F739-B64B-94A7-AD6D1B6D6404}"/>
                </a:ext>
              </a:extLst>
            </p:cNvPr>
            <p:cNvSpPr txBox="1"/>
            <p:nvPr/>
          </p:nvSpPr>
          <p:spPr>
            <a:xfrm>
              <a:off x="6291610" y="2310013"/>
              <a:ext cx="1275900" cy="945600"/>
            </a:xfrm>
            <a:prstGeom prst="rect">
              <a:avLst/>
            </a:prstGeom>
            <a:solidFill>
              <a:srgbClr val="007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16" name="Google Shape;1202;p174">
              <a:extLst>
                <a:ext uri="{FF2B5EF4-FFF2-40B4-BE49-F238E27FC236}">
                  <a16:creationId xmlns="" xmlns:a16="http://schemas.microsoft.com/office/drawing/2014/main" id="{726C38DB-C41D-9F41-A780-C76546898E8E}"/>
                </a:ext>
              </a:extLst>
            </p:cNvPr>
            <p:cNvSpPr txBox="1"/>
            <p:nvPr/>
          </p:nvSpPr>
          <p:spPr>
            <a:xfrm>
              <a:off x="6291610" y="1330249"/>
              <a:ext cx="1275900" cy="945600"/>
            </a:xfrm>
            <a:prstGeom prst="rect">
              <a:avLst/>
            </a:prstGeom>
            <a:solidFill>
              <a:srgbClr val="FCE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20" name="Google Shape;1203;p174">
              <a:extLst>
                <a:ext uri="{FF2B5EF4-FFF2-40B4-BE49-F238E27FC236}">
                  <a16:creationId xmlns="" xmlns:a16="http://schemas.microsoft.com/office/drawing/2014/main" id="{FCF54D35-D75D-B64A-9422-34255E48DAE1}"/>
                </a:ext>
              </a:extLst>
            </p:cNvPr>
            <p:cNvSpPr txBox="1"/>
            <p:nvPr/>
          </p:nvSpPr>
          <p:spPr>
            <a:xfrm>
              <a:off x="6291610" y="3289776"/>
              <a:ext cx="1275900" cy="945600"/>
            </a:xfrm>
            <a:prstGeom prst="rect">
              <a:avLst/>
            </a:prstGeom>
            <a:solidFill>
              <a:srgbClr val="FCE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21" name="Google Shape;1204;p174">
              <a:extLst>
                <a:ext uri="{FF2B5EF4-FFF2-40B4-BE49-F238E27FC236}">
                  <a16:creationId xmlns="" xmlns:a16="http://schemas.microsoft.com/office/drawing/2014/main" id="{510B5F8C-5ECE-5242-B238-0073A4F1D919}"/>
                </a:ext>
              </a:extLst>
            </p:cNvPr>
            <p:cNvSpPr txBox="1"/>
            <p:nvPr/>
          </p:nvSpPr>
          <p:spPr>
            <a:xfrm>
              <a:off x="4981445" y="2310013"/>
              <a:ext cx="1275900" cy="945600"/>
            </a:xfrm>
            <a:prstGeom prst="rect">
              <a:avLst/>
            </a:prstGeom>
            <a:solidFill>
              <a:srgbClr val="FCE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22" name="Google Shape;1205;p174">
              <a:extLst>
                <a:ext uri="{FF2B5EF4-FFF2-40B4-BE49-F238E27FC236}">
                  <a16:creationId xmlns="" xmlns:a16="http://schemas.microsoft.com/office/drawing/2014/main" id="{E1696E42-93EF-8548-948A-FB88521CDE6B}"/>
                </a:ext>
              </a:extLst>
            </p:cNvPr>
            <p:cNvSpPr txBox="1"/>
            <p:nvPr/>
          </p:nvSpPr>
          <p:spPr>
            <a:xfrm>
              <a:off x="7601775" y="2310013"/>
              <a:ext cx="1275900" cy="945600"/>
            </a:xfrm>
            <a:prstGeom prst="rect">
              <a:avLst/>
            </a:prstGeom>
            <a:solidFill>
              <a:srgbClr val="FCE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implified Arabic" pitchFamily="18" charset="-78"/>
                <a:cs typeface="Simplified Arabic" pitchFamily="18" charset="-78"/>
              </a:endParaRPr>
            </a:p>
          </p:txBody>
        </p:sp>
      </p:grpSp>
      <p:sp>
        <p:nvSpPr>
          <p:cNvPr id="23" name="Title 2">
            <a:extLst>
              <a:ext uri="{FF2B5EF4-FFF2-40B4-BE49-F238E27FC236}">
                <a16:creationId xmlns="" xmlns:a16="http://schemas.microsoft.com/office/drawing/2014/main" id="{08168229-60BB-1945-8D49-C0A90FB9B082}"/>
              </a:ext>
            </a:extLst>
          </p:cNvPr>
          <p:cNvSpPr txBox="1">
            <a:spLocks/>
          </p:cNvSpPr>
          <p:nvPr/>
        </p:nvSpPr>
        <p:spPr>
          <a:xfrm>
            <a:off x="2587950" y="993875"/>
            <a:ext cx="1362086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ar-AE" sz="1600" u="sng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المنظمات الشريكة </a:t>
            </a:r>
          </a:p>
        </p:txBody>
      </p:sp>
      <p:sp>
        <p:nvSpPr>
          <p:cNvPr id="24" name="Title 2">
            <a:extLst>
              <a:ext uri="{FF2B5EF4-FFF2-40B4-BE49-F238E27FC236}">
                <a16:creationId xmlns="" xmlns:a16="http://schemas.microsoft.com/office/drawing/2014/main" id="{DE707CCC-C33D-4F43-BB91-9900F1FEB74E}"/>
              </a:ext>
            </a:extLst>
          </p:cNvPr>
          <p:cNvSpPr txBox="1">
            <a:spLocks/>
          </p:cNvSpPr>
          <p:nvPr/>
        </p:nvSpPr>
        <p:spPr>
          <a:xfrm>
            <a:off x="4297986" y="2433917"/>
            <a:ext cx="1600200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ar-AE" sz="1600" u="sng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المستفيدون من البرنامج</a:t>
            </a:r>
          </a:p>
        </p:txBody>
      </p:sp>
      <p:sp>
        <p:nvSpPr>
          <p:cNvPr id="31" name="Title 2">
            <a:extLst>
              <a:ext uri="{FF2B5EF4-FFF2-40B4-BE49-F238E27FC236}">
                <a16:creationId xmlns="" xmlns:a16="http://schemas.microsoft.com/office/drawing/2014/main" id="{35ECE9C9-0E24-AA43-8485-DB9E6FE497F3}"/>
              </a:ext>
            </a:extLst>
          </p:cNvPr>
          <p:cNvSpPr txBox="1">
            <a:spLocks/>
          </p:cNvSpPr>
          <p:nvPr/>
        </p:nvSpPr>
        <p:spPr>
          <a:xfrm>
            <a:off x="406655" y="2433917"/>
            <a:ext cx="1600200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ar-AE" sz="1600" u="sng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النظام</a:t>
            </a:r>
          </a:p>
        </p:txBody>
      </p:sp>
      <p:sp>
        <p:nvSpPr>
          <p:cNvPr id="32" name="Title 2">
            <a:extLst>
              <a:ext uri="{FF2B5EF4-FFF2-40B4-BE49-F238E27FC236}">
                <a16:creationId xmlns="" xmlns:a16="http://schemas.microsoft.com/office/drawing/2014/main" id="{2322E577-E5F0-2B49-B024-DD8565D0A6E2}"/>
              </a:ext>
            </a:extLst>
          </p:cNvPr>
          <p:cNvSpPr txBox="1">
            <a:spLocks/>
          </p:cNvSpPr>
          <p:nvPr/>
        </p:nvSpPr>
        <p:spPr>
          <a:xfrm>
            <a:off x="2349836" y="4481129"/>
            <a:ext cx="1600200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ar-AE" sz="1600" u="sng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موظفو البرنامج</a:t>
            </a:r>
          </a:p>
        </p:txBody>
      </p:sp>
      <p:sp>
        <p:nvSpPr>
          <p:cNvPr id="34" name="Title 2">
            <a:extLst>
              <a:ext uri="{FF2B5EF4-FFF2-40B4-BE49-F238E27FC236}">
                <a16:creationId xmlns="" xmlns:a16="http://schemas.microsoft.com/office/drawing/2014/main" id="{3B65E214-5778-C745-8929-B0BF8D745554}"/>
              </a:ext>
            </a:extLst>
          </p:cNvPr>
          <p:cNvSpPr txBox="1">
            <a:spLocks/>
          </p:cNvSpPr>
          <p:nvPr/>
        </p:nvSpPr>
        <p:spPr>
          <a:xfrm>
            <a:off x="2376995" y="2342321"/>
            <a:ext cx="1600200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ar-AE" sz="1600" u="sng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تأثيرك</a:t>
            </a:r>
            <a:endParaRPr lang="en-US" sz="1600" u="sng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41" name="Title 2">
            <a:extLst>
              <a:ext uri="{FF2B5EF4-FFF2-40B4-BE49-F238E27FC236}">
                <a16:creationId xmlns="" xmlns:a16="http://schemas.microsoft.com/office/drawing/2014/main" id="{B697B88B-FBDB-0549-B10E-99DEF2B6B79D}"/>
              </a:ext>
            </a:extLst>
          </p:cNvPr>
          <p:cNvSpPr txBox="1">
            <a:spLocks/>
          </p:cNvSpPr>
          <p:nvPr/>
        </p:nvSpPr>
        <p:spPr>
          <a:xfrm>
            <a:off x="2191479" y="2680060"/>
            <a:ext cx="1785716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 algn="r" rtl="1">
              <a:spcBef>
                <a:spcPts val="0"/>
              </a:spcBef>
            </a:pPr>
            <a:r>
              <a:rPr lang="ar-SA" sz="1600" dirty="0">
                <a:latin typeface="Simplified Arabic" pitchFamily="18" charset="-78"/>
                <a:cs typeface="Simplified Arabic" pitchFamily="18" charset="-78"/>
              </a:rPr>
              <a:t>فكّر </a:t>
            </a:r>
            <a:r>
              <a:rPr lang="ar-SA" sz="1600" dirty="0" smtClean="0">
                <a:latin typeface="Simplified Arabic" pitchFamily="18" charset="-78"/>
                <a:cs typeface="Simplified Arabic" pitchFamily="18" charset="-78"/>
              </a:rPr>
              <a:t>في ال</a:t>
            </a:r>
            <a:r>
              <a:rPr lang="ar-AE" sz="1600" dirty="0" smtClean="0">
                <a:latin typeface="Simplified Arabic" pitchFamily="18" charset="-78"/>
                <a:cs typeface="Simplified Arabic" pitchFamily="18" charset="-78"/>
              </a:rPr>
              <a:t>تأثير</a:t>
            </a:r>
            <a:r>
              <a:rPr lang="ar-SA" sz="16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1600" dirty="0">
                <a:latin typeface="Simplified Arabic" pitchFamily="18" charset="-78"/>
                <a:cs typeface="Simplified Arabic" pitchFamily="18" charset="-78"/>
              </a:rPr>
              <a:t>الذي تريد </a:t>
            </a:r>
            <a:r>
              <a:rPr lang="ar-AE" sz="1600" dirty="0" smtClean="0">
                <a:latin typeface="Simplified Arabic" pitchFamily="18" charset="-78"/>
                <a:cs typeface="Simplified Arabic" pitchFamily="18" charset="-78"/>
              </a:rPr>
              <a:t>تحقيقه بشأن </a:t>
            </a:r>
            <a:r>
              <a:rPr lang="ar-SA" sz="1600" dirty="0" smtClean="0">
                <a:latin typeface="Simplified Arabic" pitchFamily="18" charset="-78"/>
                <a:cs typeface="Simplified Arabic" pitchFamily="18" charset="-78"/>
              </a:rPr>
              <a:t>التطرف </a:t>
            </a:r>
            <a:r>
              <a:rPr lang="ar-SA" sz="1600" dirty="0">
                <a:latin typeface="Simplified Arabic" pitchFamily="18" charset="-78"/>
                <a:cs typeface="Simplified Arabic" pitchFamily="18" charset="-78"/>
              </a:rPr>
              <a:t>العنيف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="" xmlns:a16="http://schemas.microsoft.com/office/drawing/2014/main" id="{6BCD6DFC-8940-1A42-A35A-F55034FED917}"/>
              </a:ext>
            </a:extLst>
          </p:cNvPr>
          <p:cNvSpPr txBox="1">
            <a:spLocks/>
          </p:cNvSpPr>
          <p:nvPr/>
        </p:nvSpPr>
        <p:spPr>
          <a:xfrm>
            <a:off x="5477283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="" xmlns:a16="http://schemas.microsoft.com/office/drawing/2014/main" id="{D4005060-4D3C-A241-AFFB-0C07F1C34D33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Simplified Arabic" pitchFamily="18" charset="-78"/>
                <a:ea typeface="Arial" charset="0"/>
                <a:cs typeface="Simplified Arabic" pitchFamily="18" charset="-78"/>
              </a:rPr>
              <a:t>15</a:t>
            </a:r>
            <a:endParaRPr lang="en-US" sz="1125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0FD587C-261D-8145-961F-4F80C97F39D9}"/>
              </a:ext>
            </a:extLst>
          </p:cNvPr>
          <p:cNvSpPr/>
          <p:nvPr/>
        </p:nvSpPr>
        <p:spPr>
          <a:xfrm>
            <a:off x="-3301" y="4717165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itle 2">
            <a:extLst>
              <a:ext uri="{FF2B5EF4-FFF2-40B4-BE49-F238E27FC236}">
                <a16:creationId xmlns="" xmlns:a16="http://schemas.microsoft.com/office/drawing/2014/main" id="{FF8EB480-9002-7A47-8FB6-820612A164ED}"/>
              </a:ext>
            </a:extLst>
          </p:cNvPr>
          <p:cNvSpPr txBox="1">
            <a:spLocks/>
          </p:cNvSpPr>
          <p:nvPr/>
        </p:nvSpPr>
        <p:spPr>
          <a:xfrm>
            <a:off x="161888" y="4756326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 smtClean="0">
                <a:latin typeface="Arial" charset="0"/>
                <a:ea typeface="Arial" charset="0"/>
                <a:cs typeface="Arial" charset="0"/>
              </a:rPr>
              <a:t>15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1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8219" y="1881755"/>
            <a:ext cx="7167562" cy="123110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كيف يمكن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لمخطط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التأثير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البياني الخاص بك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أن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يتحول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إلى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نظرية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تغيير؟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9926DCB-ED2C-4149-929F-F3A7EFA36C8A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F07F1743-A096-534F-9FC4-833A7D009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A063C5A-474C-354B-8373-94774FBB09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21E26C1-B916-5A42-AD24-83AD84533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="" xmlns:a16="http://schemas.microsoft.com/office/drawing/2014/main" id="{FB817BFE-A753-B746-BF1D-4BA4DA0E57B5}"/>
              </a:ext>
            </a:extLst>
          </p:cNvPr>
          <p:cNvSpPr txBox="1">
            <a:spLocks/>
          </p:cNvSpPr>
          <p:nvPr/>
        </p:nvSpPr>
        <p:spPr>
          <a:xfrm>
            <a:off x="5477283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0FD587C-261D-8145-961F-4F80C97F39D9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itle 2">
            <a:extLst>
              <a:ext uri="{FF2B5EF4-FFF2-40B4-BE49-F238E27FC236}">
                <a16:creationId xmlns="" xmlns:a16="http://schemas.microsoft.com/office/drawing/2014/main" id="{FF8EB480-9002-7A47-8FB6-820612A164ED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16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1F896DC-1B36-0F4E-AEEC-1C97D7A5FC00}"/>
              </a:ext>
            </a:extLst>
          </p:cNvPr>
          <p:cNvGrpSpPr/>
          <p:nvPr/>
        </p:nvGrpSpPr>
        <p:grpSpPr>
          <a:xfrm>
            <a:off x="342032" y="1330249"/>
            <a:ext cx="3896230" cy="2905127"/>
            <a:chOff x="4981445" y="1330249"/>
            <a:chExt cx="3896230" cy="2905127"/>
          </a:xfrm>
        </p:grpSpPr>
        <p:sp>
          <p:nvSpPr>
            <p:cNvPr id="19" name="Google Shape;1201;p174">
              <a:extLst>
                <a:ext uri="{FF2B5EF4-FFF2-40B4-BE49-F238E27FC236}">
                  <a16:creationId xmlns="" xmlns:a16="http://schemas.microsoft.com/office/drawing/2014/main" id="{0718D3D9-2E0F-D546-A41C-941AEE3A3E30}"/>
                </a:ext>
              </a:extLst>
            </p:cNvPr>
            <p:cNvSpPr txBox="1"/>
            <p:nvPr/>
          </p:nvSpPr>
          <p:spPr>
            <a:xfrm>
              <a:off x="6291610" y="2310013"/>
              <a:ext cx="1275900" cy="945600"/>
            </a:xfrm>
            <a:prstGeom prst="rect">
              <a:avLst/>
            </a:prstGeom>
            <a:solidFill>
              <a:srgbClr val="007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02;p174">
              <a:extLst>
                <a:ext uri="{FF2B5EF4-FFF2-40B4-BE49-F238E27FC236}">
                  <a16:creationId xmlns="" xmlns:a16="http://schemas.microsoft.com/office/drawing/2014/main" id="{619B39AE-9775-884F-B059-5244507F3EB5}"/>
                </a:ext>
              </a:extLst>
            </p:cNvPr>
            <p:cNvSpPr txBox="1"/>
            <p:nvPr/>
          </p:nvSpPr>
          <p:spPr>
            <a:xfrm>
              <a:off x="6291610" y="1330249"/>
              <a:ext cx="1275900" cy="945600"/>
            </a:xfrm>
            <a:prstGeom prst="rect">
              <a:avLst/>
            </a:prstGeom>
            <a:solidFill>
              <a:srgbClr val="FCE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03;p174">
              <a:extLst>
                <a:ext uri="{FF2B5EF4-FFF2-40B4-BE49-F238E27FC236}">
                  <a16:creationId xmlns="" xmlns:a16="http://schemas.microsoft.com/office/drawing/2014/main" id="{19E88450-31BB-9B43-95D8-D00DF3D48C63}"/>
                </a:ext>
              </a:extLst>
            </p:cNvPr>
            <p:cNvSpPr txBox="1"/>
            <p:nvPr/>
          </p:nvSpPr>
          <p:spPr>
            <a:xfrm>
              <a:off x="6291610" y="3289776"/>
              <a:ext cx="1275900" cy="945600"/>
            </a:xfrm>
            <a:prstGeom prst="rect">
              <a:avLst/>
            </a:prstGeom>
            <a:solidFill>
              <a:srgbClr val="FCE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04;p174">
              <a:extLst>
                <a:ext uri="{FF2B5EF4-FFF2-40B4-BE49-F238E27FC236}">
                  <a16:creationId xmlns="" xmlns:a16="http://schemas.microsoft.com/office/drawing/2014/main" id="{8A30259C-8A07-374B-AFB1-B27898F474F7}"/>
                </a:ext>
              </a:extLst>
            </p:cNvPr>
            <p:cNvSpPr txBox="1"/>
            <p:nvPr/>
          </p:nvSpPr>
          <p:spPr>
            <a:xfrm>
              <a:off x="4981445" y="2310013"/>
              <a:ext cx="1275900" cy="945600"/>
            </a:xfrm>
            <a:prstGeom prst="rect">
              <a:avLst/>
            </a:prstGeom>
            <a:solidFill>
              <a:srgbClr val="FCE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05;p174">
              <a:extLst>
                <a:ext uri="{FF2B5EF4-FFF2-40B4-BE49-F238E27FC236}">
                  <a16:creationId xmlns="" xmlns:a16="http://schemas.microsoft.com/office/drawing/2014/main" id="{EC2533A5-F7E0-FB47-9D6D-036D0B4D5356}"/>
                </a:ext>
              </a:extLst>
            </p:cNvPr>
            <p:cNvSpPr txBox="1"/>
            <p:nvPr/>
          </p:nvSpPr>
          <p:spPr>
            <a:xfrm>
              <a:off x="7601775" y="2310013"/>
              <a:ext cx="1275900" cy="945600"/>
            </a:xfrm>
            <a:prstGeom prst="rect">
              <a:avLst/>
            </a:prstGeom>
            <a:solidFill>
              <a:srgbClr val="FCE1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3716E303-2B75-A340-9D9E-C87262F6827D}"/>
              </a:ext>
            </a:extLst>
          </p:cNvPr>
          <p:cNvSpPr txBox="1">
            <a:spLocks/>
          </p:cNvSpPr>
          <p:nvPr/>
        </p:nvSpPr>
        <p:spPr>
          <a:xfrm>
            <a:off x="5074020" y="1666041"/>
            <a:ext cx="3340090" cy="67710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sz="44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نظرية التغيير</a:t>
            </a:r>
            <a:endParaRPr lang="en-US" sz="44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="" xmlns:a16="http://schemas.microsoft.com/office/drawing/2014/main" id="{F5B534E6-F148-A745-972A-A3936A98E4E9}"/>
              </a:ext>
            </a:extLst>
          </p:cNvPr>
          <p:cNvSpPr txBox="1">
            <a:spLocks/>
          </p:cNvSpPr>
          <p:nvPr/>
        </p:nvSpPr>
        <p:spPr>
          <a:xfrm>
            <a:off x="4757855" y="2537977"/>
            <a:ext cx="3640956" cy="135421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ar-AE" sz="22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نظرية التغيير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هي تفسير للعلاقات السببية التي تربط الأنشطة بالمُخرجات المقصودة والمرجوة منها ، والتي تؤدي إلى النتائج اللاحقة، وأخيرًا إلى التأثير المنشود.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24E691B-8FCC-CE48-ADCD-15D1950A0747}"/>
              </a:ext>
            </a:extLst>
          </p:cNvPr>
          <p:cNvCxnSpPr>
            <a:cxnSpLocks/>
          </p:cNvCxnSpPr>
          <p:nvPr/>
        </p:nvCxnSpPr>
        <p:spPr>
          <a:xfrm>
            <a:off x="4572000" y="1317642"/>
            <a:ext cx="0" cy="3319463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4">
            <a:extLst>
              <a:ext uri="{FF2B5EF4-FFF2-40B4-BE49-F238E27FC236}">
                <a16:creationId xmlns="" xmlns:a16="http://schemas.microsoft.com/office/drawing/2014/main" id="{2EB3D85B-9538-BB4E-A7D1-0F96FC1B5DDF}"/>
              </a:ext>
            </a:extLst>
          </p:cNvPr>
          <p:cNvSpPr txBox="1">
            <a:spLocks/>
          </p:cNvSpPr>
          <p:nvPr/>
        </p:nvSpPr>
        <p:spPr>
          <a:xfrm>
            <a:off x="5477283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B717BF1-5410-6147-88E4-215641BB869A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itle 2">
            <a:extLst>
              <a:ext uri="{FF2B5EF4-FFF2-40B4-BE49-F238E27FC236}">
                <a16:creationId xmlns="" xmlns:a16="http://schemas.microsoft.com/office/drawing/2014/main" id="{3C9FDF32-8DE8-E049-87C1-4CAA675F45B2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17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 txBox="1">
            <a:spLocks/>
          </p:cNvSpPr>
          <p:nvPr/>
        </p:nvSpPr>
        <p:spPr>
          <a:xfrm>
            <a:off x="754566" y="1696820"/>
            <a:ext cx="7634288" cy="328295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ضمان أن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عمليات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رصد وتقييم برامج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مكافحة التطرف العنيف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tabLst>
                <a:tab pos="228600" algn="l"/>
              </a:tabLst>
            </a:pPr>
            <a:r>
              <a:rPr lang="en-US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	</a:t>
            </a:r>
            <a:r>
              <a:rPr lang="en-US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– </a:t>
            </a: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تقودها 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الأهداف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وصالحة 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للاستخدام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وقابلة 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للتحقيق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وص</a:t>
            </a:r>
            <a:r>
              <a:rPr lang="ar-EG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حيحة</a:t>
            </a:r>
            <a:r>
              <a:rPr lang="ar-AE" sz="20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endParaRPr lang="ar-AE" sz="200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85750" indent="-28575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ابدأ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عملية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التصميم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مع تحديد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احتياجات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المجتمع والسياق. </a:t>
            </a:r>
          </a:p>
          <a:p>
            <a:pPr marL="285750" indent="-28575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احرص على مراعاة </a:t>
            </a:r>
            <a:r>
              <a:rPr lang="ar-EG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لصراع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قم بتضمين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نهج "عدم الإضرار"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على كافة المستويات والأصعدة.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85750" indent="-28575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ادمج منظور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الجندر في كل جزء من عملية الرصد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والتقييم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85750" indent="-28575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سمح بشيء من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المرونة ل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انتهاز</a:t>
            </a:r>
            <a:r>
              <a:rPr lang="ar-EG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الفرص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الجديدة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التي تنشأ،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ملاءمة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البرنامج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بطريق 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جنّب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المخاطر. </a:t>
            </a:r>
          </a:p>
          <a:p>
            <a:pPr marL="285750" indent="-28575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حدّد بوضوح نظرية التغيير الخاصة بك وأعد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النظر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فيها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بشكل متكرر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لم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واصلة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التركيز</a:t>
            </a:r>
            <a:r>
              <a:rPr lang="ar-EG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على أهداف البرنامج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3716E303-2B75-A340-9D9E-C87262F6827D}"/>
              </a:ext>
            </a:extLst>
          </p:cNvPr>
          <p:cNvSpPr txBox="1">
            <a:spLocks/>
          </p:cNvSpPr>
          <p:nvPr/>
        </p:nvSpPr>
        <p:spPr>
          <a:xfrm>
            <a:off x="-101599" y="811978"/>
            <a:ext cx="8497888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sz="3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الممارسات الجيدة في رصد وتقييم برامج مكافحة التطرف العنيف: </a:t>
            </a:r>
            <a:endParaRPr lang="en-US" sz="3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F2C5C45-92CD-3A42-A680-8A3B0BE14192}"/>
              </a:ext>
            </a:extLst>
          </p:cNvPr>
          <p:cNvCxnSpPr>
            <a:cxnSpLocks/>
          </p:cNvCxnSpPr>
          <p:nvPr/>
        </p:nvCxnSpPr>
        <p:spPr>
          <a:xfrm flipH="1">
            <a:off x="0" y="1449378"/>
            <a:ext cx="84010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6838C85E-96F0-C749-A630-0016983F5147}"/>
              </a:ext>
            </a:extLst>
          </p:cNvPr>
          <p:cNvSpPr txBox="1">
            <a:spLocks/>
          </p:cNvSpPr>
          <p:nvPr/>
        </p:nvSpPr>
        <p:spPr>
          <a:xfrm>
            <a:off x="241736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sz="800" b="1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6B5BE72-8534-7446-9DF8-8B82DB78950C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="" xmlns:a16="http://schemas.microsoft.com/office/drawing/2014/main" id="{35F18171-9615-4D4D-B854-A9A14FACAB23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18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3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 txBox="1">
            <a:spLocks/>
          </p:cNvSpPr>
          <p:nvPr/>
        </p:nvSpPr>
        <p:spPr>
          <a:xfrm>
            <a:off x="706062" y="1702072"/>
            <a:ext cx="7681694" cy="312906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اجعل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التقييمات تتجاوز مجرد قياس المخرجات والنتائج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والتأثير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بحيث تقيّم ما إذا كانت نظرية التغيير صالحة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بناءً على مُحصلة النتائج.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85750" indent="-28575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استخدم باحثين محليين أو منظمات محلية في عملية الرصد والتقييم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لضمان فهم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السياق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على نحو كامل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وتتحدث اللغة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المحلية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وتمتعهم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بوصول أفضل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إلى ا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لمشاركين والشركاء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وتفهمهم لمجال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مكافحة التطرف العنيف. </a:t>
            </a:r>
          </a:p>
          <a:p>
            <a:pPr marL="285750" indent="-28575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قم بحماية البيانات من أنشطة الرصد والتقييم الخاصة بك. </a:t>
            </a:r>
          </a:p>
          <a:p>
            <a:pPr marL="285750" indent="-28575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أَشْرِك الشركاء المتعددين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مثل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الحكومات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والجهات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المانحة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والباحثين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المحليين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والشركاء في البرنامج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تصميم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عملية الرصد والتقييم. </a:t>
            </a:r>
          </a:p>
          <a:p>
            <a:pPr marL="285750" indent="-28575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شارِكْ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نتائج ما تتعلمه لمساعدة الآخرين على التعرف على الأمور المثمرة وتلك غير المثمرة في سياق معين.</a:t>
            </a:r>
          </a:p>
        </p:txBody>
      </p:sp>
      <p:sp>
        <p:nvSpPr>
          <p:cNvPr id="9" name="Title 2">
            <a:extLst>
              <a:ext uri="{FF2B5EF4-FFF2-40B4-BE49-F238E27FC236}">
                <a16:creationId xmlns="" xmlns:a16="http://schemas.microsoft.com/office/drawing/2014/main" id="{794EE1AF-DBB8-8E4C-80F8-BC76764F4F95}"/>
              </a:ext>
            </a:extLst>
          </p:cNvPr>
          <p:cNvSpPr txBox="1">
            <a:spLocks/>
          </p:cNvSpPr>
          <p:nvPr/>
        </p:nvSpPr>
        <p:spPr>
          <a:xfrm>
            <a:off x="5794218" y="811978"/>
            <a:ext cx="258937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/>
            <a:r>
              <a:rPr lang="ar-AE" sz="3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EG" sz="3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3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تبع</a:t>
            </a:r>
            <a:endParaRPr lang="en-US" sz="3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001B090A-AF95-6B44-8730-59E609DFFE69}"/>
              </a:ext>
            </a:extLst>
          </p:cNvPr>
          <p:cNvSpPr txBox="1">
            <a:spLocks/>
          </p:cNvSpPr>
          <p:nvPr/>
        </p:nvSpPr>
        <p:spPr>
          <a:xfrm>
            <a:off x="241736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sz="800" b="1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3CD6709-2516-0445-9410-61A9BDCF3431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="" xmlns:a16="http://schemas.microsoft.com/office/drawing/2014/main" id="{9F988066-387B-F44E-A67F-178CC56A1089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19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581E152-266F-1C4C-B904-78033658BEE2}"/>
              </a:ext>
            </a:extLst>
          </p:cNvPr>
          <p:cNvCxnSpPr>
            <a:cxnSpLocks/>
          </p:cNvCxnSpPr>
          <p:nvPr/>
        </p:nvCxnSpPr>
        <p:spPr>
          <a:xfrm flipH="1">
            <a:off x="0" y="1449378"/>
            <a:ext cx="84010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28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161888" y="538861"/>
            <a:ext cx="5496317" cy="14786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ts val="3800"/>
              </a:lnSpc>
            </a:pP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هو تعريف الرصد والتقييم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؟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ولماذا من المهم تضمينهما في برامج مكافحة التطرف العنيف؟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435447" y="2283951"/>
            <a:ext cx="5265161" cy="176971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الرصد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هو عملية 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"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جمع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البيانات خلال فترة البرنامج لتقييم المؤشرات طيلة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المدة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وإجراء التغييرات المناسبة إذا لزم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الأمر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"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التقييم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هو 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"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قدير منهجي منتظم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لبرنامج ما لتحديد تأثيره وفعاليته على أساس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المقاييس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والمعايير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والأهداف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"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pic>
        <p:nvPicPr>
          <p:cNvPr id="9" name="Picture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 r="28271" b="620"/>
          <a:stretch/>
        </p:blipFill>
        <p:spPr>
          <a:xfrm>
            <a:off x="6120142" y="-11904"/>
            <a:ext cx="3035300" cy="5173184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0" y="2021795"/>
            <a:ext cx="5700608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 txBox="1">
            <a:spLocks/>
          </p:cNvSpPr>
          <p:nvPr/>
        </p:nvSpPr>
        <p:spPr>
          <a:xfrm>
            <a:off x="711304" y="4586627"/>
            <a:ext cx="4989304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ar-AE" sz="1200" b="0" cap="none" dirty="0">
                <a:solidFill>
                  <a:schemeClr val="bg1">
                    <a:lumMod val="50000"/>
                  </a:schemeClr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كريستينا ماتي وسارة زيغر، إطار برامج مكافحة التطرف العنيف: دليل إرشادي عملي للتصميم والرصد والقياس والتقييم، مركز هداية. التعريفات في هذه الوحدة جميعها تم اقتباسها أو تكييفها من هذا المنشور.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A56F782F-E53E-FE47-9769-B8F10C153A21}"/>
              </a:ext>
            </a:extLst>
          </p:cNvPr>
          <p:cNvSpPr txBox="1">
            <a:spLocks/>
          </p:cNvSpPr>
          <p:nvPr/>
        </p:nvSpPr>
        <p:spPr>
          <a:xfrm>
            <a:off x="217459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sz="800" b="1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BA88151-0349-8F46-8E39-D1126AF4F3D4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Title 2">
            <a:extLst>
              <a:ext uri="{FF2B5EF4-FFF2-40B4-BE49-F238E27FC236}">
                <a16:creationId xmlns="" xmlns:a16="http://schemas.microsoft.com/office/drawing/2014/main" id="{E20EFA89-BE1D-1F4D-9036-20A4C06947AF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cap="none" dirty="0">
                <a:latin typeface="Arial" charset="0"/>
                <a:ea typeface="Arial" charset="0"/>
                <a:cs typeface="Arial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051414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2B0451B-D18D-564F-A3AA-E44140F51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 flipH="1">
            <a:off x="-91620" y="0"/>
            <a:ext cx="3733800" cy="4043476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712572" y="1739953"/>
            <a:ext cx="7669695" cy="31034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74320" indent="-274320" algn="r" defTabSz="274320" rtl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115000"/>
              <a:buBlip>
                <a:blip r:embed="rId2"/>
              </a:buBlip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يعمل الرصد والتقييم على تحديد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الن</a:t>
            </a:r>
            <a:r>
              <a:rPr lang="ar-SA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ُّ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هُج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الفعالة في منع التطرف العنيف ومكافحته. </a:t>
            </a:r>
          </a:p>
          <a:p>
            <a:pPr marL="274320" indent="-274320" algn="r" defTabSz="274320" rtl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115000"/>
              <a:buBlip>
                <a:blip r:embed="rId2"/>
              </a:buBlip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إن الطبيعة المعقدة والحساسة لجهود مكافحة التطرف العنيف تجعل رصدها وتقييمها أمرًا باعثًا على التحدي، ولكنه ليس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مستحيلًا. </a:t>
            </a:r>
            <a:endParaRPr lang="ar-AE" sz="26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74320" indent="-274320" algn="r" defTabSz="274320" rtl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115000"/>
              <a:buBlip>
                <a:blip r:embed="rId2"/>
              </a:buBlip>
            </a:pP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تُقدم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مجالات أخرى رؤى 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ودروس</a:t>
            </a:r>
            <a:r>
              <a:rPr lang="ar-EG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6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مستفادة حول كيفية التغلب على التحديات التي تواجه رصد وتقييم جهود مكافحة التطرف العنيف. </a:t>
            </a:r>
          </a:p>
          <a:p>
            <a:pPr marL="274320" indent="-274320" algn="r" defTabSz="274320" rtl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115000"/>
              <a:buBlip>
                <a:blip r:embed="rId2"/>
              </a:buBlip>
            </a:pP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هناك مجموعة متنوعة من </a:t>
            </a:r>
            <a:r>
              <a:rPr lang="ar-AE" sz="2600" b="0" cap="none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الطرق والأساليب </a:t>
            </a:r>
            <a:r>
              <a:rPr lang="ar-AE" sz="26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الكمية والنوعية لتقييم فعالية جهود مكافحة التطرف العنيف. </a:t>
            </a:r>
          </a:p>
        </p:txBody>
      </p:sp>
      <p:sp>
        <p:nvSpPr>
          <p:cNvPr id="19" name="Title 2">
            <a:extLst>
              <a:ext uri="{FF2B5EF4-FFF2-40B4-BE49-F238E27FC236}">
                <a16:creationId xmlns="" xmlns:a16="http://schemas.microsoft.com/office/drawing/2014/main" id="{5BB45357-0A04-A143-BF14-5BB1202EBFFD}"/>
              </a:ext>
            </a:extLst>
          </p:cNvPr>
          <p:cNvSpPr txBox="1">
            <a:spLocks/>
          </p:cNvSpPr>
          <p:nvPr/>
        </p:nvSpPr>
        <p:spPr>
          <a:xfrm>
            <a:off x="3429000" y="771607"/>
            <a:ext cx="4977661" cy="61555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SA" sz="400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النقاط المستفادة </a:t>
            </a:r>
            <a:r>
              <a:rPr lang="ar-SA" sz="4000" dirty="0" smtClean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الرئيسية</a:t>
            </a:r>
            <a:r>
              <a:rPr lang="ar-EG" sz="400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:</a:t>
            </a:r>
            <a:endParaRPr lang="en-US" sz="4000" b="0" cap="none" dirty="0">
              <a:solidFill>
                <a:srgbClr val="FCE122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8E0187E-3975-D847-836F-0C621FAF8B77}"/>
              </a:ext>
            </a:extLst>
          </p:cNvPr>
          <p:cNvCxnSpPr>
            <a:cxnSpLocks/>
          </p:cNvCxnSpPr>
          <p:nvPr/>
        </p:nvCxnSpPr>
        <p:spPr>
          <a:xfrm flipH="1">
            <a:off x="0" y="1483434"/>
            <a:ext cx="84066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="" xmlns:a16="http://schemas.microsoft.com/office/drawing/2014/main" id="{C4C81765-BA5C-2A4F-BA0E-8CE02E0C1A5E}"/>
              </a:ext>
            </a:extLst>
          </p:cNvPr>
          <p:cNvSpPr txBox="1">
            <a:spLocks/>
          </p:cNvSpPr>
          <p:nvPr/>
        </p:nvSpPr>
        <p:spPr>
          <a:xfrm>
            <a:off x="5477283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5956411-EA63-FF4F-AF55-DD9642763402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itle 2">
            <a:extLst>
              <a:ext uri="{FF2B5EF4-FFF2-40B4-BE49-F238E27FC236}">
                <a16:creationId xmlns="" xmlns:a16="http://schemas.microsoft.com/office/drawing/2014/main" id="{2E7C45D0-D792-714F-8A1D-957E0A350D8B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20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26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792"/>
          <a:stretch/>
        </p:blipFill>
        <p:spPr>
          <a:xfrm>
            <a:off x="-1905" y="0"/>
            <a:ext cx="9144000" cy="51435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81514" y="2061500"/>
            <a:ext cx="7777162" cy="18466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تُعتبر عمليات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رصد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وتقييم جهود مكافحة التطرف العنيف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كافي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ة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لمعرفة الأمور الفعالة في سياقي الخاص. </a:t>
            </a:r>
            <a:endParaRPr lang="en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353C9D0-368D-DF44-8A87-A3A3B60F0946}"/>
              </a:ext>
            </a:extLst>
          </p:cNvPr>
          <p:cNvCxnSpPr/>
          <p:nvPr/>
        </p:nvCxnSpPr>
        <p:spPr>
          <a:xfrm flipH="1">
            <a:off x="2955632" y="2061500"/>
            <a:ext cx="3232736" cy="0"/>
          </a:xfrm>
          <a:prstGeom prst="line">
            <a:avLst/>
          </a:prstGeom>
          <a:ln w="3492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>
            <a:extLst>
              <a:ext uri="{FF2B5EF4-FFF2-40B4-BE49-F238E27FC236}">
                <a16:creationId xmlns="" xmlns:a16="http://schemas.microsoft.com/office/drawing/2014/main" id="{284EB790-8190-F241-BDB8-FC25AE7AAABE}"/>
              </a:ext>
            </a:extLst>
          </p:cNvPr>
          <p:cNvSpPr txBox="1">
            <a:spLocks/>
          </p:cNvSpPr>
          <p:nvPr/>
        </p:nvSpPr>
        <p:spPr>
          <a:xfrm>
            <a:off x="835819" y="1472684"/>
            <a:ext cx="7472362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sz="2800" cap="none" spc="50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هل تتفق مع العبارة التالية؟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AFEF906-A4A9-DB43-98FC-61250D724018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226DBF7B-81E2-F342-9BF3-266BD0B62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61D89AA4-7AD6-DD49-A63A-322FA57286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ooter Placeholder 4">
            <a:extLst>
              <a:ext uri="{FF2B5EF4-FFF2-40B4-BE49-F238E27FC236}">
                <a16:creationId xmlns="" xmlns:a16="http://schemas.microsoft.com/office/drawing/2014/main" id="{DDBDEA62-51B0-FB47-A9D6-EED0214C0012}"/>
              </a:ext>
            </a:extLst>
          </p:cNvPr>
          <p:cNvSpPr txBox="1">
            <a:spLocks/>
          </p:cNvSpPr>
          <p:nvPr/>
        </p:nvSpPr>
        <p:spPr>
          <a:xfrm>
            <a:off x="5477283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9296A68-D292-5E4D-BC61-D93B92B09D93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itle 2">
            <a:extLst>
              <a:ext uri="{FF2B5EF4-FFF2-40B4-BE49-F238E27FC236}">
                <a16:creationId xmlns="" xmlns:a16="http://schemas.microsoft.com/office/drawing/2014/main" id="{CCB7E779-2C11-1849-9628-A93A368710E9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03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5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1553737" y="886653"/>
            <a:ext cx="6829851" cy="97462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lnSpc>
                <a:spcPts val="3800"/>
              </a:lnSpc>
            </a:pPr>
            <a:r>
              <a:rPr lang="ar-AE" sz="3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كيف يكون رصد وتقييم برامج مكافحة التطرف العنيف </a:t>
            </a:r>
            <a:r>
              <a:rPr lang="ar-EG" sz="3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أمرًا باعثًا على التحد</a:t>
            </a:r>
            <a:r>
              <a:rPr lang="ar-SA" sz="3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</a:t>
            </a:r>
            <a:r>
              <a:rPr lang="ar-AE" sz="3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؟ </a:t>
            </a:r>
            <a:endParaRPr lang="en-US" sz="3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1204584" y="2130576"/>
            <a:ext cx="7179004" cy="200054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 يكون الرصد والتقييم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مكلف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الرصد والتقييم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أيض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هما من الأمور الفنية ويتطلبان التدريب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والمهارة.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 لا 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تم ملاحظ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ة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نتائج تأثير البرامج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على المدى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قصير.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لا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تُوصَف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البرامج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دائم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بـ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أنها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برامج لــ "مكافحة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العنيف". </a:t>
            </a:r>
          </a:p>
          <a:p>
            <a:pPr marL="182880" indent="-182880" algn="r" rtl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غالب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يكون للبرامج العديد من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الأنشطة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؛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مما يجعل من الصعب ربط مخرجات محددة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بنتائج وتأثير محدد.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24A78998-4EFA-1947-8DC2-D5EB6A4FF120}"/>
              </a:ext>
            </a:extLst>
          </p:cNvPr>
          <p:cNvSpPr txBox="1">
            <a:spLocks/>
          </p:cNvSpPr>
          <p:nvPr/>
        </p:nvSpPr>
        <p:spPr>
          <a:xfrm>
            <a:off x="5477283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58E44A4-D2FA-8942-AE44-620F8EE27918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2">
            <a:extLst>
              <a:ext uri="{FF2B5EF4-FFF2-40B4-BE49-F238E27FC236}">
                <a16:creationId xmlns="" xmlns:a16="http://schemas.microsoft.com/office/drawing/2014/main" id="{00B5C30A-4B71-3148-9164-95E79F07BEDB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04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0A0622B-CE49-6B4B-B245-A4C3CD0FF53F}"/>
              </a:ext>
            </a:extLst>
          </p:cNvPr>
          <p:cNvCxnSpPr>
            <a:cxnSpLocks/>
          </p:cNvCxnSpPr>
          <p:nvPr/>
        </p:nvCxnSpPr>
        <p:spPr>
          <a:xfrm flipH="1">
            <a:off x="0" y="1953019"/>
            <a:ext cx="8375377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75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428170" y="890835"/>
            <a:ext cx="7968117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sz="3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تحديات رصد وتقييم برامج مكافحة التطرف العنيف </a:t>
            </a:r>
            <a:r>
              <a:rPr lang="ar-AE" sz="3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(ي</a:t>
            </a:r>
            <a:r>
              <a:rPr lang="ar-EG" sz="3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3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تبع</a:t>
            </a:r>
            <a:r>
              <a:rPr lang="ar-AE" sz="3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): </a:t>
            </a:r>
            <a:endParaRPr lang="en-US" sz="3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48523" y="1742183"/>
            <a:ext cx="7634288" cy="28469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الأنشطة الإلكترونية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عبر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</a:t>
            </a:r>
            <a:r>
              <a:rPr lang="ar-EG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نترنت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الصعب بشكل خاص رصدها وتقييمها عندما يكون البرنامج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افتراضي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ًّا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العوامل ال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خارجية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للبرامج قد تؤثر أيضًا في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نتائجها وتأثيرها.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وعلى نحو مماثل،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التغيير هو عملية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دينامية ونادر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ما تتحرك في خط مستقيم،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وذلك عكس معظم </a:t>
            </a:r>
            <a:r>
              <a:rPr lang="ar-EG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دوات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الرصد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والنماذج المنطقية.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إذا تغيَّرت البرامج، 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قد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لا يكون الرصد والتقييم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مرن</a:t>
            </a:r>
            <a:r>
              <a:rPr lang="ar-SA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َين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التغييرات السلوكية </a:t>
            </a:r>
            <a:r>
              <a:rPr lang="ar-EG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التغييرات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 المواقف ليس من السهل قياسها. 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التطرف العنيف نادر نسبيًّا،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لذا فإنه من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0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الصعب 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مراقبة 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التغييرات</a:t>
            </a:r>
            <a:r>
              <a:rPr lang="ar-EG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بشأنه</a:t>
            </a:r>
            <a:r>
              <a:rPr lang="ar-AE" sz="20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. </a:t>
            </a:r>
            <a:endParaRPr lang="ar-AE" sz="20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0" y="1559013"/>
            <a:ext cx="8375377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D8EA005C-82C8-4F4E-99F4-C9FCB3DE5FA7}"/>
              </a:ext>
            </a:extLst>
          </p:cNvPr>
          <p:cNvSpPr txBox="1">
            <a:spLocks/>
          </p:cNvSpPr>
          <p:nvPr/>
        </p:nvSpPr>
        <p:spPr>
          <a:xfrm>
            <a:off x="5477283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6A5AEA-4AEA-EE4B-8E89-9EE907A16236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6D906637-EEDE-1649-BE9C-F6B31640FAF5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05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9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8219" y="1995942"/>
            <a:ext cx="7167562" cy="123110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يجب علينا تضمين عمليات الرصد والتقييم في البرامج 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منذ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4000" b="0" cap="none" dirty="0">
                <a:latin typeface="Simplified Arabic" pitchFamily="18" charset="-78"/>
                <a:ea typeface="Arial" charset="0"/>
                <a:cs typeface="Simplified Arabic" pitchFamily="18" charset="-78"/>
              </a:rPr>
              <a:t>مرحلة التصميم 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المبكر</a:t>
            </a:r>
            <a:r>
              <a:rPr lang="ar-EG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.</a:t>
            </a:r>
            <a:r>
              <a:rPr lang="ar-AE" sz="4000" b="0" cap="none" dirty="0" smtClean="0"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endParaRPr lang="en-US" sz="4000" b="0" cap="none" dirty="0"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0BF21BF-593F-0844-BBE0-8E8551C599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6028" r="20268"/>
          <a:stretch/>
        </p:blipFill>
        <p:spPr>
          <a:xfrm flipH="1">
            <a:off x="0" y="0"/>
            <a:ext cx="2688878" cy="343711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CB1AA0A-2158-8541-BE20-CA47CA09CFEA}"/>
              </a:ext>
            </a:extLst>
          </p:cNvPr>
          <p:cNvGrpSpPr/>
          <p:nvPr/>
        </p:nvGrpSpPr>
        <p:grpSpPr>
          <a:xfrm flipH="1">
            <a:off x="0" y="800100"/>
            <a:ext cx="9144000" cy="3714750"/>
            <a:chOff x="0" y="800100"/>
            <a:chExt cx="9144000" cy="371475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1B5E94CE-4A7F-164E-91C9-F60AD1E6A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9050" y="800100"/>
              <a:ext cx="53149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55DE09C3-6A39-304E-97E7-CF317A8D4F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514850"/>
              <a:ext cx="520065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ooter Placeholder 4">
            <a:extLst>
              <a:ext uri="{FF2B5EF4-FFF2-40B4-BE49-F238E27FC236}">
                <a16:creationId xmlns="" xmlns:a16="http://schemas.microsoft.com/office/drawing/2014/main" id="{2F9A4E47-9D61-FF4F-94DC-0AA891A247AF}"/>
              </a:ext>
            </a:extLst>
          </p:cNvPr>
          <p:cNvSpPr txBox="1">
            <a:spLocks/>
          </p:cNvSpPr>
          <p:nvPr/>
        </p:nvSpPr>
        <p:spPr>
          <a:xfrm>
            <a:off x="5477283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64E4BEF-862F-0F48-8A35-2BA14AEF09B8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Title 2">
            <a:extLst>
              <a:ext uri="{FF2B5EF4-FFF2-40B4-BE49-F238E27FC236}">
                <a16:creationId xmlns="" xmlns:a16="http://schemas.microsoft.com/office/drawing/2014/main" id="{24FCDE72-2F80-9944-9F1F-365DD98E1B3B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06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76506" y="980004"/>
            <a:ext cx="7619782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يجب أن </a:t>
            </a:r>
            <a:r>
              <a:rPr lang="ar-EG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يشمل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تصميم إطار </a:t>
            </a:r>
            <a:r>
              <a:rPr lang="ar-AE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للرصد </a:t>
            </a:r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والتقييم ما يلي: </a:t>
            </a:r>
            <a:endParaRPr lang="en-US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76506" y="1964390"/>
            <a:ext cx="7634288" cy="267765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التحديد الدقيق للنظرية التي سي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تبعها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المشروع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البرنامج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أو السياسة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في تحقيق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تغييرات إيجابية (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ُ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سمى نظرية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التغيير). 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تحديد أهداف وغايات وأنشطة جيدة. 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تحديد كيفية قيام </a:t>
            </a:r>
            <a:r>
              <a:rPr lang="ar-AE" sz="2200" b="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المنف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ِّ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ذين لبرامج مكافحة التطرف العنيف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بقياس درجة تحقيق الأهداف وإنجاز الأنشطة. 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التخطيط للوقت والطريقة التي ينبغي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من خلالها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أن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يتم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الرصد </a:t>
            </a: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والتقييم. </a:t>
            </a:r>
          </a:p>
          <a:p>
            <a:pPr marL="285750" indent="-28575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تخصيص الموارد اللازمة للرصد والتقييم. 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0" y="1709738"/>
            <a:ext cx="836749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684FD8B4-FC58-EF4A-B3D6-9688D0845642}"/>
              </a:ext>
            </a:extLst>
          </p:cNvPr>
          <p:cNvSpPr txBox="1">
            <a:spLocks/>
          </p:cNvSpPr>
          <p:nvPr/>
        </p:nvSpPr>
        <p:spPr>
          <a:xfrm>
            <a:off x="5477283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6158009-956B-8A48-8465-27EF1547F40C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4FD0A4AF-B6E0-2F48-84C6-1D162A182370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07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4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1A26524-1A25-7942-B8DD-2335365BD9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b="12173"/>
          <a:stretch/>
        </p:blipFill>
        <p:spPr>
          <a:xfrm flipH="1">
            <a:off x="4850297" y="2887731"/>
            <a:ext cx="4293703" cy="2255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32" y="1466850"/>
            <a:ext cx="8221700" cy="1485900"/>
          </a:xfrm>
        </p:spPr>
        <p:txBody>
          <a:bodyPr>
            <a:noAutofit/>
          </a:bodyPr>
          <a:lstStyle/>
          <a:p>
            <a:pPr lvl="0" algn="r" rtl="1">
              <a:spcBef>
                <a:spcPts val="0"/>
              </a:spcBef>
              <a:spcAft>
                <a:spcPts val="1600"/>
              </a:spcAft>
            </a:pPr>
            <a:r>
              <a:rPr lang="ar-AE" sz="3400" b="1" dirty="0">
                <a:solidFill>
                  <a:srgbClr val="FCE122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نظرية التغيير </a:t>
            </a:r>
            <a:r>
              <a:rPr lang="ar-AE" sz="32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(الذي يشار إليها غالبًا </a:t>
            </a:r>
            <a:r>
              <a:rPr lang="ar-AE" sz="3200" dirty="0" smtClean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بـ</a:t>
            </a:r>
            <a:r>
              <a:rPr lang="en-US" sz="32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(</a:t>
            </a:r>
            <a:r>
              <a:rPr lang="en-US" sz="3200" dirty="0" smtClean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theory </a:t>
            </a:r>
            <a:r>
              <a:rPr lang="en-US" sz="32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of change </a:t>
            </a:r>
            <a:r>
              <a:rPr lang="ar-AE" sz="3200" dirty="0" smtClean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هي </a:t>
            </a:r>
            <a:r>
              <a:rPr lang="ar-AE" sz="3200" dirty="0">
                <a:solidFill>
                  <a:schemeClr val="bg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تفسير للعلاقات السببية التي تربط الأنشطة بالمُخرجات المقصودة والمرجوة منها ، والتي تؤدي إلى النتائج اللاحقة، وأخيرًا إلى التأثير المنشود. </a:t>
            </a:r>
            <a:endParaRPr lang="ar-AE" sz="32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BFA1B49-7A63-2D40-9563-A97F0FECD4FE}"/>
              </a:ext>
            </a:extLst>
          </p:cNvPr>
          <p:cNvCxnSpPr>
            <a:cxnSpLocks/>
          </p:cNvCxnSpPr>
          <p:nvPr/>
        </p:nvCxnSpPr>
        <p:spPr>
          <a:xfrm flipH="1">
            <a:off x="0" y="842342"/>
            <a:ext cx="8383588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90D99EA5-41E0-D64C-96F0-51EFEABA0682}"/>
              </a:ext>
            </a:extLst>
          </p:cNvPr>
          <p:cNvSpPr txBox="1">
            <a:spLocks/>
          </p:cNvSpPr>
          <p:nvPr/>
        </p:nvSpPr>
        <p:spPr>
          <a:xfrm>
            <a:off x="5477283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chemeClr val="bg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EA80896-890B-904F-82C7-4298471CB6D4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2">
            <a:extLst>
              <a:ext uri="{FF2B5EF4-FFF2-40B4-BE49-F238E27FC236}">
                <a16:creationId xmlns="" xmlns:a16="http://schemas.microsoft.com/office/drawing/2014/main" id="{11490CBF-F879-7747-9EE0-9FDB5AAA8D62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08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8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3134008" y="728754"/>
            <a:ext cx="526869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/>
            <a:r>
              <a:rPr lang="ar-AE" b="0" cap="none" dirty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أمثلة على نظرية التغيير: </a:t>
            </a: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61010" y="1647942"/>
            <a:ext cx="7635278" cy="24468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إذا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كان الشباب المُعرض</a:t>
            </a:r>
            <a:r>
              <a:rPr lang="ar-EG" sz="2200" b="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ون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للخطر [المُعرض</a:t>
            </a:r>
            <a:r>
              <a:rPr lang="ar-EG" sz="2200" b="0" cap="none" dirty="0" err="1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ون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للتأثُر بالراديكالية والتطرف العنيف] يشعرون 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ب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التمكين و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أنهم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قادرون على إحداث فرق في مجتمعاتهم من خلال الآليات السلمية، </a:t>
            </a:r>
            <a:r>
              <a:rPr lang="ar-AE" sz="22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فإنهم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سيكونون أقل ميل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إلى دعم و/أو المشاركة في أنشطة التطرف العنيف.</a:t>
            </a:r>
            <a:endParaRPr lang="ar-AE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  <a:p>
            <a:pPr marL="182880" indent="-182880"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ar-AE" sz="22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إذا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أتيحت الفرصة لأعضاء المجموعات المتميزة لمناقشة وجهات نظرهم واستراتيجياتهم لتوطيد العلاقات مع بعضهم البعض، [</a:t>
            </a:r>
            <a:r>
              <a:rPr lang="ar-AE" sz="220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فإنهم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] سيكونون أكثر تسامح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ًا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مع بعضهم البعض</a:t>
            </a:r>
            <a:r>
              <a:rPr lang="ar-EG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،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وستقل احتمالية دعمهم للتطرف العنيف على أساس اكتساب قدر أكبر من السيطرة على السلطة </a:t>
            </a:r>
            <a:r>
              <a:rPr lang="ar-SA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داخل </a:t>
            </a:r>
            <a:r>
              <a:rPr lang="ar-AE" sz="2200" b="0" cap="none" dirty="0" smtClean="0">
                <a:solidFill>
                  <a:srgbClr val="0072B1"/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فئات الهويات الأخرى.</a:t>
            </a:r>
            <a:endParaRPr lang="en" sz="2200" b="0" cap="none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0" y="1405107"/>
            <a:ext cx="838299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FAF121D8-706F-964D-8EDF-7CEF905EF559}"/>
              </a:ext>
            </a:extLst>
          </p:cNvPr>
          <p:cNvSpPr txBox="1">
            <a:spLocks/>
          </p:cNvSpPr>
          <p:nvPr/>
        </p:nvSpPr>
        <p:spPr>
          <a:xfrm>
            <a:off x="1605768" y="4501651"/>
            <a:ext cx="6790520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r" rtl="1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ar-AE" sz="1200" b="0" cap="none" dirty="0">
                <a:solidFill>
                  <a:schemeClr val="bg1">
                    <a:lumMod val="50000"/>
                  </a:schemeClr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نظريات التغيير هذه شائعة في برامج مكافحة التطرف العنيفة، وقد </a:t>
            </a:r>
            <a:r>
              <a:rPr lang="ar-AE" sz="1200" b="0" cap="none" dirty="0" smtClean="0">
                <a:solidFill>
                  <a:schemeClr val="bg1">
                    <a:lumMod val="50000"/>
                  </a:schemeClr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تم</a:t>
            </a:r>
            <a:r>
              <a:rPr lang="ar-EG" sz="1200" b="0" cap="none" dirty="0" smtClean="0">
                <a:solidFill>
                  <a:schemeClr val="bg1">
                    <a:lumMod val="50000"/>
                  </a:schemeClr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</a:t>
            </a:r>
            <a:r>
              <a:rPr lang="ar-AE" sz="1200" b="0" cap="none" dirty="0" smtClean="0">
                <a:solidFill>
                  <a:schemeClr val="bg1">
                    <a:lumMod val="50000"/>
                  </a:schemeClr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 </a:t>
            </a:r>
            <a:r>
              <a:rPr lang="ar-AE" sz="1200" b="0" cap="none" dirty="0">
                <a:solidFill>
                  <a:schemeClr val="bg1">
                    <a:lumMod val="50000"/>
                  </a:schemeClr>
                </a:solidFill>
                <a:latin typeface="Simplified Arabic" pitchFamily="18" charset="-78"/>
                <a:ea typeface="Arial" charset="0"/>
                <a:cs typeface="Simplified Arabic" pitchFamily="18" charset="-78"/>
              </a:rPr>
              <a:t>تقييمها من خلال التحالف لبناء السلام في نُهُج بناء السلام لمنع ومكافحة التطرف العنيف - تقييم الأدلة لنظريات التغيير الرئيسية.</a:t>
            </a:r>
            <a:endParaRPr lang="en" sz="1200" b="0" i="1" cap="none" dirty="0">
              <a:solidFill>
                <a:schemeClr val="bg1">
                  <a:lumMod val="50000"/>
                </a:schemeClr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="" xmlns:a16="http://schemas.microsoft.com/office/drawing/2014/main" id="{726BF0E2-AC78-D648-9C7F-74A3042FCE2B}"/>
              </a:ext>
            </a:extLst>
          </p:cNvPr>
          <p:cNvSpPr txBox="1">
            <a:spLocks/>
          </p:cNvSpPr>
          <p:nvPr/>
        </p:nvSpPr>
        <p:spPr>
          <a:xfrm>
            <a:off x="5477283" y="171450"/>
            <a:ext cx="3466369" cy="1504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SA" sz="800" b="1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الوحدة العاشرة: </a:t>
            </a:r>
            <a:r>
              <a:rPr lang="ar-SA" sz="800" dirty="0">
                <a:solidFill>
                  <a:srgbClr val="0072B1"/>
                </a:solidFill>
                <a:latin typeface="Simplified Arabic" pitchFamily="18" charset="-78"/>
                <a:cs typeface="Simplified Arabic" pitchFamily="18" charset="-78"/>
              </a:rPr>
              <a:t>رصد وتقييم الجهود في الاستجابة للتطرف العنيف</a:t>
            </a:r>
            <a:endParaRPr lang="en-US" sz="800" dirty="0">
              <a:solidFill>
                <a:srgbClr val="0072B1"/>
              </a:solidFill>
              <a:latin typeface="Simplified Arabic" pitchFamily="18" charset="-78"/>
              <a:ea typeface="Arial" charset="0"/>
              <a:cs typeface="Simplified Arabic" pitchFamily="18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F58AE13-6906-D841-ACB8-45BFE51F2E82}"/>
              </a:ext>
            </a:extLst>
          </p:cNvPr>
          <p:cNvSpPr/>
          <p:nvPr/>
        </p:nvSpPr>
        <p:spPr>
          <a:xfrm>
            <a:off x="-3301" y="4705350"/>
            <a:ext cx="525478" cy="248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itle 2">
            <a:extLst>
              <a:ext uri="{FF2B5EF4-FFF2-40B4-BE49-F238E27FC236}">
                <a16:creationId xmlns="" xmlns:a16="http://schemas.microsoft.com/office/drawing/2014/main" id="{C31F90CF-D825-8D4D-B3D4-A552F78BA465}"/>
              </a:ext>
            </a:extLst>
          </p:cNvPr>
          <p:cNvSpPr txBox="1">
            <a:spLocks/>
          </p:cNvSpPr>
          <p:nvPr/>
        </p:nvSpPr>
        <p:spPr>
          <a:xfrm>
            <a:off x="161888" y="4744511"/>
            <a:ext cx="360289" cy="17312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1125" b="0" dirty="0">
                <a:latin typeface="Arial" charset="0"/>
                <a:ea typeface="Arial" charset="0"/>
                <a:cs typeface="Arial" charset="0"/>
              </a:rPr>
              <a:t>09</a:t>
            </a:r>
            <a:endParaRPr lang="en-US" sz="1125" b="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88723"/>
      </p:ext>
    </p:extLst>
  </p:cSld>
  <p:clrMapOvr>
    <a:masterClrMapping/>
  </p:clrMapOvr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7115</TotalTime>
  <Words>1400</Words>
  <Application>Microsoft Office PowerPoint</Application>
  <PresentationFormat>On-screen Show (16:9)</PresentationFormat>
  <Paragraphs>125</Paragraphs>
  <Slides>20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0429_SFCG_Powerpoint</vt:lpstr>
      <vt:lpstr>الوحدة العاشرة: رصد وتقييم الجهود في الاستجابة للتطرف العنيف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نظرية التغيير (الذي يشار إليها غالبًا بـ(theory of change هي تفسير للعلاقات السببية التي تربط الأنشطة بالمُخرجات المقصودة والمرجوة منها ، والتي تؤدي إلى النتائج اللاحقة، وأخيرًا إلى التأثير المنشود. </vt:lpstr>
      <vt:lpstr>PowerPoint Presentation</vt:lpstr>
      <vt:lpstr>المُخرجات (يشار إليها غالبًا بـ outputs ) هي منتجات قابلة للقياس (عادة ما يتم تسجيلها كرقم) لأنشطة أو خدمات برنامج ما، وغالبًا ما تكون تدابير مسجَّلة من حيث الوحدات المنجزة. </vt:lpstr>
      <vt:lpstr>النتائج (يشار إليها غالبًا بـ outcomes ) هي أي نتائج لأنشطة أو خدمات برنامج ما (عادة ما يتم تسجيلها نوعيًّا)، وغالبًا ما يتم التعبير عنها من حيث التغيرات في السلوك أو المواقف. </vt:lpstr>
      <vt:lpstr>التأثير (يشار إليه غالبًا بـ impact ) هو "التأثير أو التغيير القابل للقياس لبرنامج على الفئة أو الفئات المستهدفة [و] يمكن أن يكون  مقصودًا أو غير مقصود، ومباشرًا أو غير مباشر.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2019-05-14T14:46:47Z</dcterms:modified>
</cp:coreProperties>
</file>