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8" r:id="rId2"/>
    <p:sldId id="389" r:id="rId3"/>
    <p:sldId id="390" r:id="rId4"/>
    <p:sldId id="391" r:id="rId5"/>
    <p:sldId id="392" r:id="rId6"/>
    <p:sldId id="467" r:id="rId7"/>
    <p:sldId id="468" r:id="rId8"/>
    <p:sldId id="395" r:id="rId9"/>
    <p:sldId id="396" r:id="rId10"/>
    <p:sldId id="397" r:id="rId11"/>
    <p:sldId id="398" r:id="rId12"/>
    <p:sldId id="399" r:id="rId13"/>
    <p:sldId id="400" r:id="rId14"/>
    <p:sldId id="40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20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850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08" userDrawn="1">
          <p15:clr>
            <a:srgbClr val="A4A3A4"/>
          </p15:clr>
        </p15:guide>
        <p15:guide id="13" orient="horz" pos="3132" userDrawn="1">
          <p15:clr>
            <a:srgbClr val="A4A3A4"/>
          </p15:clr>
        </p15:guide>
        <p15:guide id="14" orient="horz" pos="2964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1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2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pos="12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32" userDrawn="1">
          <p15:clr>
            <a:srgbClr val="A4A3A4"/>
          </p15:clr>
        </p15:guide>
        <p15:guide id="25" pos="2688" userDrawn="1">
          <p15:clr>
            <a:srgbClr val="A4A3A4"/>
          </p15:clr>
        </p15:guide>
        <p15:guide id="26" pos="3264" userDrawn="1">
          <p15:clr>
            <a:srgbClr val="A4A3A4"/>
          </p15:clr>
        </p15:guide>
        <p15:guide id="27" pos="3600" userDrawn="1">
          <p15:clr>
            <a:srgbClr val="A4A3A4"/>
          </p15:clr>
        </p15:guide>
        <p15:guide id="28" orient="horz" pos="1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D"/>
    <a:srgbClr val="FCE122"/>
    <a:srgbClr val="0072B1"/>
    <a:srgbClr val="133743"/>
    <a:srgbClr val="0095C3"/>
    <a:srgbClr val="000000"/>
    <a:srgbClr val="3DABCE"/>
    <a:srgbClr val="0AD09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5" autoAdjust="0"/>
    <p:restoredTop sz="86757"/>
  </p:normalViewPr>
  <p:slideViewPr>
    <p:cSldViewPr snapToGrid="0">
      <p:cViewPr>
        <p:scale>
          <a:sx n="120" d="100"/>
          <a:sy n="120" d="100"/>
        </p:scale>
        <p:origin x="-678" y="-144"/>
      </p:cViewPr>
      <p:guideLst>
        <p:guide orient="horz" pos="1092"/>
        <p:guide orient="horz" pos="2162"/>
        <p:guide orient="horz" pos="108"/>
        <p:guide orient="horz" pos="3132"/>
        <p:guide orient="horz" pos="2964"/>
        <p:guide orient="horz" pos="372"/>
        <p:guide orient="horz" pos="12"/>
        <p:guide orient="horz" pos="3238"/>
        <p:guide orient="horz" pos="732"/>
        <p:guide orient="horz" pos="1260"/>
        <p:guide pos="1920"/>
        <p:guide pos="5568"/>
        <p:guide pos="3850"/>
        <p:guide pos="2880"/>
        <p:guide pos="480"/>
        <p:guide pos="5281"/>
        <p:guide/>
        <p:guide pos="5760"/>
        <p:guide pos="192"/>
        <p:guide pos="2160"/>
        <p:guide pos="2688"/>
        <p:guide pos="3264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TMall72UV9P9_PDNYOZsUrq7Q-6gezxX&amp;export=download" TargetMode="External"/><Relationship Id="rId3" Type="http://schemas.openxmlformats.org/officeDocument/2006/relationships/hyperlink" Target="https://europa.eu/youth/erasmusvirtual" TargetMode="External"/><Relationship Id="rId7" Type="http://schemas.openxmlformats.org/officeDocument/2006/relationships/hyperlink" Target="https://drive.google.com/a/sfcg.org/uc?id=1vEu2hAVzvG0EbKL3fWetAZBb17AJhkXn&amp;export=downloa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zi4ZFsTJrtI8z9Np6aFSOzAeuwVLpCOU&amp;export=download" TargetMode="External"/><Relationship Id="rId5" Type="http://schemas.openxmlformats.org/officeDocument/2006/relationships/hyperlink" Target="https://youtu.be/DSW7kleimF0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s://rebrand.ly/CVE_Video23" TargetMode="External"/><Relationship Id="rId9" Type="http://schemas.openxmlformats.org/officeDocument/2006/relationships/hyperlink" Target="https://drive.google.com/a/sfcg.org/uc?id=1bxQKWWmBPWX5mwzmKAjHbt7tRyXMQrGn&amp;export=downloa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YkN1ZTSJgp92UgBaeENoaFCF56P5JlnC&amp;export=download" TargetMode="External"/><Relationship Id="rId3" Type="http://schemas.openxmlformats.org/officeDocument/2006/relationships/hyperlink" Target="https://eca.state.gov/" TargetMode="External"/><Relationship Id="rId7" Type="http://schemas.openxmlformats.org/officeDocument/2006/relationships/hyperlink" Target="https://drive.google.com/a/sfcg.org/uc?id=1ixSeuyHi4vTYEyw5ERV8oq7FNGa3u8JY&amp;export=downloa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QUm8A1Hlnm7YTV3MfoMHH6Z6mOzDbB4M&amp;export=download" TargetMode="External"/><Relationship Id="rId5" Type="http://schemas.openxmlformats.org/officeDocument/2006/relationships/hyperlink" Target="https://youtu.be/cCrDOSsDbt8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rebrand.ly/CVE_Video24" TargetMode="External"/><Relationship Id="rId9" Type="http://schemas.openxmlformats.org/officeDocument/2006/relationships/hyperlink" Target="https://drive.google.com/a/sfcg.org/uc?id=1bxQKWWmBPWX5mwzmKAjHbt7tRyXMQrGn&amp;export=downloa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 b="11834"/>
          <a:stretch/>
        </p:blipFill>
        <p:spPr>
          <a:xfrm>
            <a:off x="-4525" y="0"/>
            <a:ext cx="9143999" cy="4805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48E77F-0FAD-714C-B3F5-4BEEC70078C3}"/>
              </a:ext>
            </a:extLst>
          </p:cNvPr>
          <p:cNvSpPr/>
          <p:nvPr/>
        </p:nvSpPr>
        <p:spPr>
          <a:xfrm>
            <a:off x="6532881" y="-1"/>
            <a:ext cx="2611120" cy="209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Deutsche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Welle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Unternehmen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/CC BY-NC 2.0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643612" y="3288019"/>
            <a:ext cx="5758709" cy="1569660"/>
          </a:xfrm>
        </p:spPr>
        <p:txBody>
          <a:bodyPr/>
          <a:lstStyle/>
          <a:p>
            <a:pPr algn="r"/>
            <a:r>
              <a:rPr lang="ar-SA" sz="5400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الوحدة التاسعة:</a:t>
            </a:r>
            <a:r>
              <a:rPr lang="en-US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ar-SA" sz="2400" b="0" dirty="0" smtClean="0">
                <a:latin typeface="Simplified Arabic" pitchFamily="18" charset="-78"/>
                <a:cs typeface="Simplified Arabic" pitchFamily="18" charset="-78"/>
              </a:rPr>
              <a:t>استخدام</a:t>
            </a:r>
            <a:r>
              <a:rPr lang="ar-AE" sz="2400" b="0" dirty="0" smtClean="0">
                <a:latin typeface="Simplified Arabic" pitchFamily="18" charset="-78"/>
                <a:cs typeface="Simplified Arabic" pitchFamily="18" charset="-78"/>
              </a:rPr>
              <a:t> مجموعة الأدوات الابتكارية</a:t>
            </a:r>
            <a:r>
              <a:rPr lang="ar-SA" sz="2400" b="0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SA" sz="2400" b="0" dirty="0">
                <a:latin typeface="Simplified Arabic" pitchFamily="18" charset="-78"/>
                <a:cs typeface="Simplified Arabic" pitchFamily="18" charset="-78"/>
              </a:rPr>
              <a:t>الاستفادة من وسائل الإعلام الجديدة والتكنولوجيا </a:t>
            </a:r>
            <a:endParaRPr lang="en-US" sz="24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B4277AD-8F4E-D645-94AE-A223D803AD21}"/>
              </a:ext>
            </a:extLst>
          </p:cNvPr>
          <p:cNvGrpSpPr/>
          <p:nvPr/>
        </p:nvGrpSpPr>
        <p:grpSpPr>
          <a:xfrm>
            <a:off x="566856" y="3432175"/>
            <a:ext cx="2022926" cy="1007470"/>
            <a:chOff x="566856" y="3432175"/>
            <a:chExt cx="2022926" cy="1007470"/>
          </a:xfrm>
        </p:grpSpPr>
        <p:pic>
          <p:nvPicPr>
            <p:cNvPr id="18" name="Picture 3" descr="C:\Users\Hannah Kim\Desktop\your sister file\sfcg_newlogo2.png">
              <a:extLst>
                <a:ext uri="{FF2B5EF4-FFF2-40B4-BE49-F238E27FC236}">
                  <a16:creationId xmlns:a16="http://schemas.microsoft.com/office/drawing/2014/main" xmlns="" id="{1DA8DDB1-A29A-9C49-A8B2-0B6B25ECF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242" y="3432175"/>
              <a:ext cx="1867306" cy="329112"/>
            </a:xfrm>
            <a:prstGeom prst="rect">
              <a:avLst/>
            </a:prstGeom>
            <a:noFill/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45DF2603-401D-9246-B1D6-3FD38D04994F}"/>
                </a:ext>
              </a:extLst>
            </p:cNvPr>
            <p:cNvGrpSpPr/>
            <p:nvPr/>
          </p:nvGrpSpPr>
          <p:grpSpPr>
            <a:xfrm>
              <a:off x="566856" y="3914958"/>
              <a:ext cx="2022926" cy="524687"/>
              <a:chOff x="566856" y="3914958"/>
              <a:chExt cx="2022926" cy="52468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A7692066-FC25-0E4C-80B4-0D38A5C2CD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90" t="5926" r="61042" b="87277"/>
              <a:stretch/>
            </p:blipFill>
            <p:spPr>
              <a:xfrm>
                <a:off x="566856" y="3955866"/>
                <a:ext cx="601866" cy="40552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D1BFC453-399C-0946-B2A0-510CD814FA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2744" y="3914958"/>
                <a:ext cx="1237038" cy="5246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219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33898" y="1118592"/>
            <a:ext cx="7850981" cy="30777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بعض الاعتبارات التي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ينبغي على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الممارس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ن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مراعاتها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عند تصميم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مبادراتهم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الخاصة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التي تستخدم التكنولوجيا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أو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عند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إنشاء أدوات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تستخدم التكنولوجيات المتطورة بهم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لبرامج مكافحة التطرف العنيف؟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8C8CDF6-E7C1-7749-95FC-731E6C0E4172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F6116E9-59B3-3843-938E-9366125622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434931E-6F63-2047-AD8C-D845C5930E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BFD3856-8EB0-F445-9481-2CB2DEC8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CC112D29-C1C3-F445-ABAD-4652F3C4FB69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الوحدة التاسعة</a:t>
            </a:r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استخدام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مجموعة الأدوات الابتكارية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: الاستفادة من وسائل الإعلام الجديدة والتكنولوجيا 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FAA5C04-E08C-FF4E-B99E-229CEA895C7F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4BBED758-2784-A445-A30B-E6763823FFBF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10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6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1121499" y="542526"/>
            <a:ext cx="7269162" cy="166199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الممارسات الجيدة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الدولية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والدروس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المستفادة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استخدام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التكنولوجيا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برامج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70755" y="2409077"/>
            <a:ext cx="7589908" cy="200054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لا شيء 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فوق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الواقع: </a:t>
            </a:r>
            <a:r>
              <a:rPr lang="en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en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الخطاب المضاد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وحده ليس هو الحل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لمنع الراديكالية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والتطرف العنيف والتجنيد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التواصل هو جزء واحد فقط من الحل: </a:t>
            </a:r>
            <a:r>
              <a:rPr lang="en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en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قم بدمج نُهُج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الاتصالات من أجل مكافحة التطرف العنيف (مثل الخطاب الإيجابي)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ستراتيجيات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وسياسات مكافحة الإرهاب الأوسع. 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endParaRPr lang="en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1F3CC93-0C1A-AF43-81CF-AB6464DD482C}"/>
              </a:ext>
            </a:extLst>
          </p:cNvPr>
          <p:cNvCxnSpPr>
            <a:cxnSpLocks/>
          </p:cNvCxnSpPr>
          <p:nvPr/>
        </p:nvCxnSpPr>
        <p:spPr>
          <a:xfrm flipH="1">
            <a:off x="370378" y="2204519"/>
            <a:ext cx="8390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08C411F-BE8C-B74E-ADBA-A41D47FB6BFD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E1219820-7597-BA45-8F9A-569C5B554873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11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A66CE1B-A28A-3947-BEA6-E70E490F3CA5}"/>
              </a:ext>
            </a:extLst>
          </p:cNvPr>
          <p:cNvSpPr txBox="1">
            <a:spLocks/>
          </p:cNvSpPr>
          <p:nvPr/>
        </p:nvSpPr>
        <p:spPr>
          <a:xfrm>
            <a:off x="5007127" y="171450"/>
            <a:ext cx="3917567" cy="2006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</a:rPr>
              <a:t>الوحدة التاسعة: </a:t>
            </a:r>
            <a:r>
              <a:rPr lang="ar-SA" sz="800" dirty="0">
                <a:solidFill>
                  <a:srgbClr val="0072B1"/>
                </a:solidFill>
              </a:rPr>
              <a:t>استخدام </a:t>
            </a:r>
            <a:r>
              <a:rPr lang="ar-AE" sz="800" dirty="0">
                <a:solidFill>
                  <a:srgbClr val="0072B1"/>
                </a:solidFill>
              </a:rPr>
              <a:t>مجموعة الأدوات الابتكارية</a:t>
            </a:r>
            <a:r>
              <a:rPr lang="ar-SA" sz="800" dirty="0">
                <a:solidFill>
                  <a:srgbClr val="0072B1"/>
                </a:solidFill>
              </a:rPr>
              <a:t>: الاستفادة من وسائل الإعلام الجديدة والتكنولوجيا </a:t>
            </a:r>
            <a:endParaRPr lang="en-US" sz="80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1114426" y="773267"/>
            <a:ext cx="7269162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/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تْبَع</a:t>
            </a:r>
            <a:r>
              <a:rPr lang="en-US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0" y="1515134"/>
            <a:ext cx="838195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62000" y="1778664"/>
            <a:ext cx="7587136" cy="261610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شار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ِ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 </a:t>
            </a: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هج </a:t>
            </a: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متعدد الأوجه: </a:t>
            </a:r>
            <a:r>
              <a:rPr lang="en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en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مثل إزالة المحتوى المتطرف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والتصدي للمعلومات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المغلوطة،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وإيصال رسالتك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وتعزيز قدرة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أكثر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ال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صمو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خلال الأنشطة والتعليم. 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شار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ِ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 </a:t>
            </a: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هج </a:t>
            </a: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يشمل المجتمع بأكمله: </a:t>
            </a:r>
            <a:r>
              <a:rPr lang="en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en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يشمل ذلك تشجيع المؤسسات الحكومية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ومنظمات المجتمع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المدني والقطاع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الخاص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وكذلك الجهات الفاعلة المحلية (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خاصة من قِب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الشباب).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تأكد من وجود الاتساق والتنسيق: </a:t>
            </a:r>
            <a:r>
              <a:rPr lang="en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en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–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تنسيق الجهود لضمان عدم تناقض الرسائل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بعضها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مع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بعض والاستفادة من الجهود الراهنة.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3A66CE1B-A28A-3947-BEA6-E70E490F3CA5}"/>
              </a:ext>
            </a:extLst>
          </p:cNvPr>
          <p:cNvSpPr txBox="1">
            <a:spLocks/>
          </p:cNvSpPr>
          <p:nvPr/>
        </p:nvSpPr>
        <p:spPr>
          <a:xfrm>
            <a:off x="5007127" y="171450"/>
            <a:ext cx="3917567" cy="2006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</a:rPr>
              <a:t>الوحدة التاسعة: </a:t>
            </a:r>
            <a:r>
              <a:rPr lang="ar-SA" sz="800" dirty="0">
                <a:solidFill>
                  <a:srgbClr val="0072B1"/>
                </a:solidFill>
              </a:rPr>
              <a:t>استخدام </a:t>
            </a:r>
            <a:r>
              <a:rPr lang="ar-AE" sz="800" dirty="0">
                <a:solidFill>
                  <a:srgbClr val="0072B1"/>
                </a:solidFill>
              </a:rPr>
              <a:t>مجموعة الأدوات الابتكارية</a:t>
            </a:r>
            <a:r>
              <a:rPr lang="ar-SA" sz="800" dirty="0">
                <a:solidFill>
                  <a:srgbClr val="0072B1"/>
                </a:solidFill>
              </a:rPr>
              <a:t>: الاستفادة من وسائل الإعلام الجديدة والتكنولوجيا </a:t>
            </a:r>
            <a:endParaRPr lang="en-US" sz="80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A702461-E55F-7046-BA11-DC9F001AD79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EE90998F-BDC6-B247-A89D-2F6A5DD89CEC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12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0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113513" y="535412"/>
            <a:ext cx="8282932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هي المخاطر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المحتملة أو التحديات أمام استخدام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وسائل الإعلام الجديدة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والتكنولوجيا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؟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61999" y="2032830"/>
            <a:ext cx="7633989" cy="305211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أن يكون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تطوير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الأدوات التكنولوجية واستخدامها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أمرًا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مكلف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وصعب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تتطلب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هذه الأدوات أن تكون جوانب معينة أكثر نجاحًا، بما في ذلك ال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تطوير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جذاب وسه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ولة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الاستخدام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وجود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مشرفين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متخصصين لإدارة المنصات، و/أو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وجود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التزامات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أطول أجلًا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للحفاظ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المنصات نشطة. اسأل نفسك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هل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هناك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موارد كافية: </a:t>
            </a:r>
          </a:p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panose="020B0604020202020204" pitchFamily="34" charset="0"/>
              <a:buChar char="•"/>
            </a:pPr>
            <a:r>
              <a:rPr lang="ar-AE" sz="2000" b="0" i="1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للقيام بتطوير الأداة حتى الانتهاء</a:t>
            </a:r>
            <a:r>
              <a:rPr lang="ar-AE" sz="20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؟</a:t>
            </a:r>
            <a:endParaRPr lang="ar-AE" sz="2000" b="0" i="1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panose="020B0604020202020204" pitchFamily="34" charset="0"/>
              <a:buChar char="•"/>
            </a:pPr>
            <a:r>
              <a:rPr lang="ar-EG" sz="20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بعد مرحلة التطوير </a:t>
            </a:r>
            <a:r>
              <a:rPr lang="ar-AE" sz="20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لضمان </a:t>
            </a:r>
            <a:r>
              <a:rPr lang="ar-AE" sz="2000" b="0" i="1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تسويق الأداة وإدارتها </a:t>
            </a:r>
            <a:r>
              <a:rPr lang="ar-AE" sz="2000" b="0" i="1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واستدامتها؟ </a:t>
            </a:r>
            <a:endParaRPr lang="ar-AE" sz="2000" b="0" i="1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تنطوي التكنولوجية الحديثة وأدوات التواصل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الاجتماعي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أيضًا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خطر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عدم الوصول إلى الجمهور المناسب إذا لم يكن التصميم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قائم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البحوث الكافية.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</a:pPr>
            <a:endParaRPr lang="en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C916638-84C2-A146-BFE4-6D064E6C3289}"/>
              </a:ext>
            </a:extLst>
          </p:cNvPr>
          <p:cNvSpPr txBox="1">
            <a:spLocks/>
          </p:cNvSpPr>
          <p:nvPr/>
        </p:nvSpPr>
        <p:spPr>
          <a:xfrm>
            <a:off x="5202621" y="171450"/>
            <a:ext cx="3722073" cy="1946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</a:rPr>
              <a:t>الوحدة التاسعة: </a:t>
            </a:r>
            <a:r>
              <a:rPr lang="ar-SA" sz="800" dirty="0">
                <a:solidFill>
                  <a:srgbClr val="0072B1"/>
                </a:solidFill>
              </a:rPr>
              <a:t>استخدام </a:t>
            </a:r>
            <a:r>
              <a:rPr lang="ar-AE" sz="800" dirty="0">
                <a:solidFill>
                  <a:srgbClr val="0072B1"/>
                </a:solidFill>
              </a:rPr>
              <a:t>مجموعة الأدوات الابتكارية</a:t>
            </a:r>
            <a:r>
              <a:rPr lang="ar-SA" sz="800" dirty="0">
                <a:solidFill>
                  <a:srgbClr val="0072B1"/>
                </a:solidFill>
              </a:rPr>
              <a:t>: الاستفادة من وسائل الإعلام الجديدة والتكنولوجيا </a:t>
            </a:r>
            <a:endParaRPr lang="en-US" sz="80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E74C41-4CCB-0844-886F-19735B318F4D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xmlns="" id="{A86198FF-D1F0-B148-9C38-A949843E909A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13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1DF5389-9410-0B4B-94C4-38D12272D5D0}"/>
              </a:ext>
            </a:extLst>
          </p:cNvPr>
          <p:cNvCxnSpPr>
            <a:cxnSpLocks/>
          </p:cNvCxnSpPr>
          <p:nvPr/>
        </p:nvCxnSpPr>
        <p:spPr>
          <a:xfrm flipH="1">
            <a:off x="0" y="1812677"/>
            <a:ext cx="838195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5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2AB2C9-0956-A340-AB52-AED83D4B85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62000" y="1741819"/>
            <a:ext cx="7621588" cy="318035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800"/>
              </a:spcAft>
              <a:buSzPct val="115000"/>
              <a:buBlip>
                <a:blip r:embed="rId2"/>
              </a:buBlip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من المرجح أن تؤدي وسائل الإعلام الجديدة والتكنولوجيا إلى تسهيل الراديكالية والتطرف العنيف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بدل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من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الدفع له. </a:t>
            </a: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800"/>
              </a:spcAft>
              <a:buSzPct val="115000"/>
              <a:buBlip>
                <a:blip r:embed="rId2"/>
              </a:buBlip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يمكن أن يؤدي استخدام وسائل الإعلام الجديدة والتكنولوجيا في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برامج مكافحة التطرف العنيف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إلى توسيع نطاق الوصول وإلهام التغيير. </a:t>
            </a: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800"/>
              </a:spcAft>
              <a:buSzPct val="115000"/>
              <a:buBlip>
                <a:blip r:embed="rId2"/>
              </a:buBlip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لا يمكن لوسائل الإعلام الجديدة والتكنولوجيا أن تحل محل الواقع عند مكافحة التطرف العنيف.</a:t>
            </a: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800"/>
              </a:spcAft>
              <a:buSzPct val="115000"/>
              <a:buBlip>
                <a:blip r:embed="rId2"/>
              </a:buBlip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قد يكون إنشاء منصات جديدة (مقابل استخدام أو إنشاء فضاءات على منصات قائمة)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أمر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صعب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ومكلف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ًا،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ولكن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ه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يمكن أن يكون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فعال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أيض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6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xmlns="" id="{31232ACC-0E96-E645-9CD2-4642D98201E0}"/>
              </a:ext>
            </a:extLst>
          </p:cNvPr>
          <p:cNvSpPr txBox="1">
            <a:spLocks/>
          </p:cNvSpPr>
          <p:nvPr/>
        </p:nvSpPr>
        <p:spPr>
          <a:xfrm>
            <a:off x="3429000" y="771607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/>
            <a:r>
              <a:rPr lang="ar-SA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الرئيسية</a:t>
            </a:r>
            <a:r>
              <a:rPr lang="ar-EG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0C5B39E-F52F-B243-B3D4-D6E4E3215245}"/>
              </a:ext>
            </a:extLst>
          </p:cNvPr>
          <p:cNvCxnSpPr>
            <a:cxnSpLocks/>
          </p:cNvCxnSpPr>
          <p:nvPr/>
        </p:nvCxnSpPr>
        <p:spPr>
          <a:xfrm flipH="1">
            <a:off x="0" y="1483434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14992299-C9FA-E941-B393-70F6B7907F2D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الوحدة التاسعة</a:t>
            </a:r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استخدام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مجموعة الأدوات الابتكارية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: الاستفادة من وسائل الإعلام الجديدة والتكنولوجيا 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E4D0541-0959-D84F-A4F5-CEFCA0CA5A2D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xmlns="" id="{C49ADC24-5037-AD42-8F4B-0BBC4A672AA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14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1894642"/>
            <a:ext cx="7167562" cy="1231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اذكر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حدث</a:t>
            </a:r>
            <a:r>
              <a:rPr lang="ar-SA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ساعدتك فيه التكنولوجيا بشكل كبير في التواصل مع شخص أو شيء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ما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69F77B4-A542-8B48-883D-C1338B70C84D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E626234-ACCB-CE4B-82FE-8047674607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851DA16-0CF4-C64C-98F4-8A64947D13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9A68E90-6A7F-0C4D-A095-EE685EE15E25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xmlns="" id="{7913C1FB-88C1-A641-BCC2-0AA941FF60A0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02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3E7436E3-D534-FA43-BA4B-09FB623722DF}"/>
              </a:ext>
            </a:extLst>
          </p:cNvPr>
          <p:cNvSpPr txBox="1">
            <a:spLocks/>
          </p:cNvSpPr>
          <p:nvPr/>
        </p:nvSpPr>
        <p:spPr>
          <a:xfrm>
            <a:off x="5044967" y="171450"/>
            <a:ext cx="3879728" cy="188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chemeClr val="bg1"/>
                </a:solidFill>
              </a:rPr>
              <a:t>الوحدة التاسعة: </a:t>
            </a:r>
            <a:r>
              <a:rPr lang="ar-SA" sz="800" dirty="0">
                <a:solidFill>
                  <a:schemeClr val="bg1"/>
                </a:solidFill>
              </a:rPr>
              <a:t>استخدام </a:t>
            </a:r>
            <a:r>
              <a:rPr lang="ar-AE" sz="800" dirty="0" smtClean="0">
                <a:solidFill>
                  <a:schemeClr val="bg1"/>
                </a:solidFill>
              </a:rPr>
              <a:t>مجموعة الأدوات الابتكارية</a:t>
            </a:r>
            <a:r>
              <a:rPr lang="ar-SA" sz="800" dirty="0" smtClean="0">
                <a:solidFill>
                  <a:schemeClr val="bg1"/>
                </a:solidFill>
              </a:rPr>
              <a:t>: </a:t>
            </a:r>
            <a:r>
              <a:rPr lang="ar-SA" sz="800" dirty="0">
                <a:solidFill>
                  <a:schemeClr val="bg1"/>
                </a:solidFill>
              </a:rPr>
              <a:t>الاستفادة من وسائل الإعلام الجديدة والتكنولوجيا </a:t>
            </a:r>
            <a:endParaRPr 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1956197"/>
            <a:ext cx="7167562" cy="1231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كي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استخدمَت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الجما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عات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المتطرفة العنيفة التكنولوجيا في السياق الخاص بك؟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82DFDB1-3E25-0045-A378-804FA8EEA5BD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828B849-4596-BA44-9D89-987498136A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7D492605-98E9-644C-AD91-267A3828AA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79DB08C-6753-034D-94AF-344B29F37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35A08F2-D635-E545-BB8D-DE1E109A260D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FD83B207-C8EF-3F49-A072-653940C3AFEE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03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3E7436E3-D534-FA43-BA4B-09FB623722DF}"/>
              </a:ext>
            </a:extLst>
          </p:cNvPr>
          <p:cNvSpPr txBox="1">
            <a:spLocks/>
          </p:cNvSpPr>
          <p:nvPr/>
        </p:nvSpPr>
        <p:spPr>
          <a:xfrm>
            <a:off x="5044967" y="171450"/>
            <a:ext cx="3879728" cy="188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chemeClr val="bg1"/>
                </a:solidFill>
              </a:rPr>
              <a:t>الوحدة التاسعة: </a:t>
            </a:r>
            <a:r>
              <a:rPr lang="ar-SA" sz="800" dirty="0">
                <a:solidFill>
                  <a:schemeClr val="bg1"/>
                </a:solidFill>
              </a:rPr>
              <a:t>استخدام </a:t>
            </a:r>
            <a:r>
              <a:rPr lang="ar-AE" sz="800" dirty="0" smtClean="0">
                <a:solidFill>
                  <a:schemeClr val="bg1"/>
                </a:solidFill>
              </a:rPr>
              <a:t>مجموعة الأدوات الابتكارية</a:t>
            </a:r>
            <a:r>
              <a:rPr lang="ar-SA" sz="800" dirty="0" smtClean="0">
                <a:solidFill>
                  <a:schemeClr val="bg1"/>
                </a:solidFill>
              </a:rPr>
              <a:t>: </a:t>
            </a:r>
            <a:r>
              <a:rPr lang="ar-SA" sz="800" dirty="0">
                <a:solidFill>
                  <a:schemeClr val="bg1"/>
                </a:solidFill>
              </a:rPr>
              <a:t>الاستفادة من وسائل الإعلام الجديدة والتكنولوجيا </a:t>
            </a:r>
            <a:endParaRPr 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70652" y="1032867"/>
            <a:ext cx="7802696" cy="246221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كيف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مكن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استخدام التكنولوجيا (بما في ذلك وسائل الإعلام الجديدة)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لتعزيز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القدرة على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الصمود إزاء الانجذاب إلى التطرف العنيف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أو لمكافحة التطرف العنيف؟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F44413E-A6D9-7F48-83BF-8B5D35FF6E42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E4951A1-7DA6-8745-9608-27B95BDB45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50931F8-01F0-7A49-BB62-4DEB953138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24E06CE-87F7-1D4C-B5EB-D634F4716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EE8D46E-734D-5743-964C-7582F1632FCD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EB0DEDA1-4DCA-0C4E-9B5E-2C469F7CCF54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04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3E7436E3-D534-FA43-BA4B-09FB623722DF}"/>
              </a:ext>
            </a:extLst>
          </p:cNvPr>
          <p:cNvSpPr txBox="1">
            <a:spLocks/>
          </p:cNvSpPr>
          <p:nvPr/>
        </p:nvSpPr>
        <p:spPr>
          <a:xfrm>
            <a:off x="5044967" y="171450"/>
            <a:ext cx="3879728" cy="188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chemeClr val="bg1"/>
                </a:solidFill>
              </a:rPr>
              <a:t>الوحدة التاسعة: </a:t>
            </a:r>
            <a:r>
              <a:rPr lang="ar-SA" sz="800" dirty="0">
                <a:solidFill>
                  <a:schemeClr val="bg1"/>
                </a:solidFill>
              </a:rPr>
              <a:t>استخدام </a:t>
            </a:r>
            <a:r>
              <a:rPr lang="ar-AE" sz="800" dirty="0" smtClean="0">
                <a:solidFill>
                  <a:schemeClr val="bg1"/>
                </a:solidFill>
              </a:rPr>
              <a:t>مجموعة الأدوات الابتكارية</a:t>
            </a:r>
            <a:r>
              <a:rPr lang="ar-SA" sz="800" dirty="0" smtClean="0">
                <a:solidFill>
                  <a:schemeClr val="bg1"/>
                </a:solidFill>
              </a:rPr>
              <a:t>: </a:t>
            </a:r>
            <a:r>
              <a:rPr lang="ar-SA" sz="800" dirty="0">
                <a:solidFill>
                  <a:schemeClr val="bg1"/>
                </a:solidFill>
              </a:rPr>
              <a:t>الاستفادة من وسائل الإعلام الجديدة والتكنولوجيا </a:t>
            </a:r>
            <a:endParaRPr 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0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1550773" y="697627"/>
            <a:ext cx="6830354" cy="96885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ts val="3700"/>
              </a:lnSpc>
            </a:pP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الأهداف المشتركة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برامج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التطرف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التي تستخدم التكنولوجيا هي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0" y="1825853"/>
            <a:ext cx="8381127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62000" y="2163430"/>
            <a:ext cx="7589907" cy="23596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ربط الفئات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EG" sz="22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همشة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أو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المُعرضة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للتأثُر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بالتطرف العنيف بالخدمات والفرص. </a:t>
            </a: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ربط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الأشخاص عبر </a:t>
            </a:r>
            <a:r>
              <a:rPr lang="ar-AE" sz="22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مخت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الخطوط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الفاصلة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بناء مهارات الأشخاص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عرضين للتأثُر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بالتطرف العنيف. </a:t>
            </a: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رفع مستوى الوعي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بخطر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الراديكالية والتطرف العنيف. </a:t>
            </a: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صياغة خطاب إيجابي ومشاركته.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تمكين المنظمات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الأفراد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مشاركة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بشكل أفضل في مكافحة التطرف العنيف من خلال بناء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المعارف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والمهارات.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3E7436E3-D534-FA43-BA4B-09FB623722DF}"/>
              </a:ext>
            </a:extLst>
          </p:cNvPr>
          <p:cNvSpPr txBox="1">
            <a:spLocks/>
          </p:cNvSpPr>
          <p:nvPr/>
        </p:nvSpPr>
        <p:spPr>
          <a:xfrm>
            <a:off x="5044967" y="171450"/>
            <a:ext cx="3879728" cy="188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</a:rPr>
              <a:t>الوحدة التاسعة: </a:t>
            </a:r>
            <a:r>
              <a:rPr lang="ar-SA" sz="800" dirty="0">
                <a:solidFill>
                  <a:srgbClr val="0072B1"/>
                </a:solidFill>
              </a:rPr>
              <a:t>استخدام </a:t>
            </a:r>
            <a:r>
              <a:rPr lang="ar-AE" sz="800" dirty="0" smtClean="0">
                <a:solidFill>
                  <a:srgbClr val="0072B1"/>
                </a:solidFill>
              </a:rPr>
              <a:t>مجموعة الأدوات الابتكارية</a:t>
            </a:r>
            <a:r>
              <a:rPr lang="ar-SA" sz="800" dirty="0" smtClean="0">
                <a:solidFill>
                  <a:srgbClr val="0072B1"/>
                </a:solidFill>
              </a:rPr>
              <a:t>: </a:t>
            </a:r>
            <a:r>
              <a:rPr lang="ar-SA" sz="800" dirty="0">
                <a:solidFill>
                  <a:srgbClr val="0072B1"/>
                </a:solidFill>
              </a:rPr>
              <a:t>الاستفادة من وسائل الإعلام الجديدة والتكنولوجيا </a:t>
            </a:r>
            <a:endParaRPr lang="en-US" sz="80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3DB9E7-783A-4741-8E33-78A79B00551A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95338D84-0151-5B4A-AB3F-775F167A4BF3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05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28C38AC-C71F-9F4C-8FE4-3EC5C9024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7579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23: عرض مختصر لبرنامج التبادل الافتراضي </a:t>
            </a:r>
            <a:r>
              <a:rPr lang="en-US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Erasmus+ </a:t>
            </a:r>
          </a:p>
          <a:p>
            <a:pPr algn="r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9AEA917C-E19C-0A43-8D5B-77973D292A2E}"/>
              </a:ext>
            </a:extLst>
          </p:cNvPr>
          <p:cNvSpPr txBox="1">
            <a:spLocks/>
          </p:cNvSpPr>
          <p:nvPr/>
        </p:nvSpPr>
        <p:spPr>
          <a:xfrm>
            <a:off x="5196468" y="1260636"/>
            <a:ext cx="3646393" cy="284744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التبادل الافتراضي </a:t>
            </a:r>
            <a:r>
              <a:rPr lang="en-US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E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rasmus</a:t>
            </a:r>
            <a:r>
              <a:rPr lang="en-US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+</a:t>
            </a:r>
            <a:r>
              <a:rPr lang="en-US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https://rebrand.ly/CVE_Video23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 </a:t>
            </a: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youtu.be/DSW7kleimF0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يمكن 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الفيديو من 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6"/>
              </a:rPr>
              <a:t>هنا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 </a:t>
            </a:r>
            <a:endParaRPr lang="en-US" sz="1400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ترجمة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باللغة العربية: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7"/>
              </a:rPr>
              <a:t>متقدم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مع وجود نسخ 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للتحميل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8"/>
              </a:rPr>
              <a:t>أساسي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عبر موقع اليوتيوب)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spcAft>
                <a:spcPts val="0"/>
              </a:spcAft>
            </a:pPr>
            <a:r>
              <a:rPr lang="ar-SA" sz="1400" i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تعليمات حول استخدام الترجمة متوفرة </a:t>
            </a:r>
            <a:r>
              <a:rPr lang="ar-SA" sz="1400" i="1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9"/>
              </a:rPr>
              <a:t>هنا</a:t>
            </a:r>
            <a:r>
              <a:rPr lang="en-US" sz="1300" cap="none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en-US" sz="1300" cap="none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517F0C1-4AC7-C649-981D-01C455E1D091}"/>
              </a:ext>
            </a:extLst>
          </p:cNvPr>
          <p:cNvSpPr txBox="1">
            <a:spLocks/>
          </p:cNvSpPr>
          <p:nvPr/>
        </p:nvSpPr>
        <p:spPr>
          <a:xfrm>
            <a:off x="5089109" y="171450"/>
            <a:ext cx="3835585" cy="1963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</a:rPr>
              <a:t>الوحدة التاسعة: </a:t>
            </a:r>
            <a:r>
              <a:rPr lang="ar-SA" sz="800" dirty="0">
                <a:solidFill>
                  <a:srgbClr val="0072B1"/>
                </a:solidFill>
              </a:rPr>
              <a:t>استخدام </a:t>
            </a:r>
            <a:r>
              <a:rPr lang="ar-AE" sz="800" dirty="0">
                <a:solidFill>
                  <a:srgbClr val="0072B1"/>
                </a:solidFill>
              </a:rPr>
              <a:t>مجموعة الأدوات الابتكارية</a:t>
            </a:r>
            <a:r>
              <a:rPr lang="ar-SA" sz="800" dirty="0">
                <a:solidFill>
                  <a:srgbClr val="0072B1"/>
                </a:solidFill>
              </a:rPr>
              <a:t>: الاستفادة من وسائل الإعلام الجديدة والتكنولوجيا </a:t>
            </a:r>
            <a:endParaRPr lang="en-US" sz="80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E6E083-3C78-9A40-80F0-18BF0F847098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55FE58CE-D485-AC47-A812-CA5DC9AFECA5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06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Google Shape;967;p146">
            <a:hlinkClick r:id="rId4"/>
            <a:extLst>
              <a:ext uri="{FF2B5EF4-FFF2-40B4-BE49-F238E27FC236}">
                <a16:creationId xmlns:a16="http://schemas.microsoft.com/office/drawing/2014/main" xmlns="" id="{B948A2A3-FCD6-8F49-A042-87270BED5061}"/>
              </a:ext>
            </a:extLst>
          </p:cNvPr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0" y="1260636"/>
            <a:ext cx="4613302" cy="307553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86020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 txBox="1">
            <a:spLocks/>
          </p:cNvSpPr>
          <p:nvPr/>
        </p:nvSpPr>
        <p:spPr>
          <a:xfrm>
            <a:off x="786415" y="505706"/>
            <a:ext cx="814623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24: </a:t>
            </a:r>
            <a:r>
              <a:rPr lang="ar-AE" sz="1800" b="1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الأقران</a:t>
            </a:r>
            <a:r>
              <a:rPr lang="ar-EG" sz="1800" b="1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 </a:t>
            </a:r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تحدي التطرف 2015م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/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/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/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8629362D-66D6-F34C-B53B-ECE379C2A65B}"/>
              </a:ext>
            </a:extLst>
          </p:cNvPr>
          <p:cNvSpPr txBox="1">
            <a:spLocks/>
          </p:cNvSpPr>
          <p:nvPr/>
        </p:nvSpPr>
        <p:spPr>
          <a:xfrm>
            <a:off x="5211651" y="171450"/>
            <a:ext cx="3713044" cy="1963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</a:rPr>
              <a:t>الوحدة التاسعة: </a:t>
            </a:r>
            <a:r>
              <a:rPr lang="ar-SA" sz="800" dirty="0">
                <a:solidFill>
                  <a:srgbClr val="0072B1"/>
                </a:solidFill>
              </a:rPr>
              <a:t>استخدام </a:t>
            </a:r>
            <a:r>
              <a:rPr lang="ar-AE" sz="800" dirty="0">
                <a:solidFill>
                  <a:srgbClr val="0072B1"/>
                </a:solidFill>
              </a:rPr>
              <a:t>مجموعة الأدوات الابتكارية</a:t>
            </a:r>
            <a:r>
              <a:rPr lang="ar-SA" sz="800" dirty="0">
                <a:solidFill>
                  <a:srgbClr val="0072B1"/>
                </a:solidFill>
              </a:rPr>
              <a:t>: الاستفادة من وسائل الإعلام الجديدة والتكنولوجيا </a:t>
            </a:r>
            <a:endParaRPr lang="en-US" sz="80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825444-85CA-D542-83B1-FA6147A7D40D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103E036F-3718-204E-A478-6C6CBDB23D21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07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BD5F13D-AE09-1845-97C2-A88566BDFC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xmlns="" id="{9AEA917C-E19C-0A43-8D5B-77973D292A2E}"/>
              </a:ext>
            </a:extLst>
          </p:cNvPr>
          <p:cNvSpPr txBox="1">
            <a:spLocks/>
          </p:cNvSpPr>
          <p:nvPr/>
        </p:nvSpPr>
        <p:spPr>
          <a:xfrm>
            <a:off x="5211650" y="1263134"/>
            <a:ext cx="3631219" cy="30952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مكتب الشؤون التعليمية والثقافية في وزارة الخارجية الأمريكية</a:t>
            </a:r>
            <a:r>
              <a:rPr lang="en-US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endParaRPr lang="en-US" sz="1400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https://rebrand.ly/CVE_Video24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 </a:t>
            </a: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youtu.be/cCrDOSsDbt8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يمكن 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الفيديو من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6"/>
              </a:rPr>
              <a:t>هنا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ترجمة باللغة العربية: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7"/>
              </a:rPr>
              <a:t>متقدم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مع وجود نسخ </a:t>
            </a:r>
            <a:r>
              <a:rPr lang="ar-SA" sz="1400" dirty="0" err="1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لل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8"/>
              </a:rPr>
              <a:t>أساسي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عبر موقع اليوتيوب)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/>
            <a:r>
              <a:rPr lang="ar-SA" sz="1400" i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تعليمات حول استخدام الترجمة متوفرة </a:t>
            </a:r>
            <a:r>
              <a:rPr lang="ar-SA" sz="1400" i="1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9"/>
              </a:rPr>
              <a:t>هنا</a:t>
            </a:r>
            <a:r>
              <a:rPr lang="en-US" sz="1400" i="1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</a:t>
            </a:r>
            <a:endParaRPr lang="en-US" sz="1300" cap="none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3" name="Google Shape;974;p147">
            <a:hlinkClick r:id="rId4"/>
            <a:extLst>
              <a:ext uri="{FF2B5EF4-FFF2-40B4-BE49-F238E27FC236}">
                <a16:creationId xmlns:a16="http://schemas.microsoft.com/office/drawing/2014/main" xmlns="" id="{825B6D53-AA3D-5140-B970-13868F56A123}"/>
              </a:ext>
            </a:extLst>
          </p:cNvPr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8" y="1263134"/>
            <a:ext cx="4613302" cy="307553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376546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80944" y="784200"/>
            <a:ext cx="5412596" cy="83356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ts val="3200"/>
              </a:lnSpc>
            </a:pPr>
            <a:r>
              <a:rPr lang="ar-AE" sz="3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اعتبارات </a:t>
            </a:r>
            <a:r>
              <a:rPr lang="ar-AE" sz="3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خاصة عند استخدام وسائل التواصل الاجتماعي والمنصات </a:t>
            </a:r>
            <a:r>
              <a:rPr lang="ar-EG" sz="3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عبر</a:t>
            </a:r>
            <a:r>
              <a:rPr lang="ar-AE" sz="3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</a:t>
            </a:r>
            <a:r>
              <a:rPr lang="ar-EG" sz="3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</a:t>
            </a:r>
            <a:r>
              <a:rPr lang="ar-AE" sz="3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نترنت</a:t>
            </a:r>
            <a:r>
              <a:rPr lang="en-US" sz="3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r>
              <a:rPr lang="ar-AE" sz="3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en-US" sz="3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364502" y="1934685"/>
            <a:ext cx="5209982" cy="264174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وجِه رسالتك.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استخدم الصور الفوتوغرافية أو مقاطع الفيديو </a:t>
            </a:r>
            <a:r>
              <a:rPr lang="ar-AE" sz="22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لاسترعاء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الاهتمام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قيِّد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نفسك برسالة قصيرة واحدة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فقط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لكل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منشور. </a:t>
            </a: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استخدم الوسم (الهاشتاق)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لتوسيع نطاق حملتك.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اشرك جمهورك من خلال "دعوته للعمل".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تفاعل مع الأشخاص الذين يتفاعلون مع منشوراتك عندما يكون ذلك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مناسب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-165" r="49062" b="1588"/>
          <a:stretch/>
        </p:blipFill>
        <p:spPr>
          <a:xfrm>
            <a:off x="6108699" y="-8633"/>
            <a:ext cx="3035301" cy="5160767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0" y="1782647"/>
            <a:ext cx="557448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B1A05880-A78A-CE4A-9836-595902AC1BB2}"/>
              </a:ext>
            </a:extLst>
          </p:cNvPr>
          <p:cNvSpPr txBox="1">
            <a:spLocks/>
          </p:cNvSpPr>
          <p:nvPr/>
        </p:nvSpPr>
        <p:spPr>
          <a:xfrm>
            <a:off x="80945" y="171450"/>
            <a:ext cx="3619816" cy="2006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</a:rPr>
              <a:t>الوحدة التاسعة: </a:t>
            </a:r>
            <a:r>
              <a:rPr lang="ar-SA" sz="800" dirty="0">
                <a:solidFill>
                  <a:srgbClr val="0072B1"/>
                </a:solidFill>
              </a:rPr>
              <a:t>استخدام </a:t>
            </a:r>
            <a:r>
              <a:rPr lang="ar-AE" sz="800" dirty="0">
                <a:solidFill>
                  <a:srgbClr val="0072B1"/>
                </a:solidFill>
              </a:rPr>
              <a:t>مجموعة الأدوات الابتكارية</a:t>
            </a:r>
            <a:r>
              <a:rPr lang="ar-SA" sz="800" dirty="0">
                <a:solidFill>
                  <a:srgbClr val="0072B1"/>
                </a:solidFill>
              </a:rPr>
              <a:t>: الاستفادة من وسائل الإعلام الجديدة والتكنولوجيا </a:t>
            </a:r>
            <a:endParaRPr lang="en-US" sz="80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1088961-B37D-754F-89E4-3C13209D3766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5EA82344-623D-6940-A946-CB79D0D72F5D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08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4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1840112"/>
            <a:ext cx="7167562" cy="18466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بعض نقاط القوة والتحديات أمام إنشاء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منصات التكنولوجيا الخاصة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بك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من أجل مكافحة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29D94A2-B775-FD4F-90C2-85B4CB42FB1F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4417668-99A4-FA4C-A060-D827C20DB0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A5AEFC3-806B-814C-9C6E-A748ABC0AD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A5F218C-8E4A-1249-8D31-A4E848B5F9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C117D33F-4D4F-6744-910A-67DC0965704D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الوحدة التاسعة</a:t>
            </a:r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استخدام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مجموعة الأدوات الابتكارية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: الاستفادة من وسائل الإعلام الجديدة والتكنولوجيا 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054AD3C-4086-584E-8531-DB8C2F66097B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226A0B12-8F9B-894D-8EBE-3D34E88FF39F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09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27132"/>
      </p:ext>
    </p:extLst>
  </p:cSld>
  <p:clrMapOvr>
    <a:masterClrMapping/>
  </p:clrMapOvr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6932</TotalTime>
  <Words>807</Words>
  <Application>Microsoft Office PowerPoint</Application>
  <PresentationFormat>On-screen Show (16:9)</PresentationFormat>
  <Paragraphs>84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0429_SFCG_Powerpoint</vt:lpstr>
      <vt:lpstr>الوحدة التاسعة: استخدام مجموعة الأدوات الابتكارية: الاستفادة من وسائل الإعلام الجديدة والتكنولوجيا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2019-05-19T22:03:35Z</dcterms:modified>
</cp:coreProperties>
</file>