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1" r:id="rId2"/>
    <p:sldId id="372" r:id="rId3"/>
    <p:sldId id="373" r:id="rId4"/>
    <p:sldId id="374" r:id="rId5"/>
    <p:sldId id="375" r:id="rId6"/>
    <p:sldId id="376" r:id="rId7"/>
    <p:sldId id="463" r:id="rId8"/>
    <p:sldId id="378" r:id="rId9"/>
    <p:sldId id="379" r:id="rId10"/>
    <p:sldId id="442" r:id="rId11"/>
    <p:sldId id="380" r:id="rId12"/>
    <p:sldId id="464" r:id="rId13"/>
    <p:sldId id="465" r:id="rId14"/>
    <p:sldId id="466" r:id="rId15"/>
    <p:sldId id="384" r:id="rId16"/>
    <p:sldId id="443" r:id="rId17"/>
    <p:sldId id="385" r:id="rId18"/>
    <p:sldId id="444" r:id="rId19"/>
    <p:sldId id="386" r:id="rId20"/>
    <p:sldId id="387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5" pos="1920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850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08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64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1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2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pos="12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32" userDrawn="1">
          <p15:clr>
            <a:srgbClr val="A4A3A4"/>
          </p15:clr>
        </p15:guide>
        <p15:guide id="25" pos="2688" userDrawn="1">
          <p15:clr>
            <a:srgbClr val="A4A3A4"/>
          </p15:clr>
        </p15:guide>
        <p15:guide id="26" pos="3264" userDrawn="1">
          <p15:clr>
            <a:srgbClr val="A4A3A4"/>
          </p15:clr>
        </p15:guide>
        <p15:guide id="27" pos="3600" userDrawn="1">
          <p15:clr>
            <a:srgbClr val="A4A3A4"/>
          </p15:clr>
        </p15:guide>
        <p15:guide id="28" orient="horz" pos="12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D"/>
    <a:srgbClr val="FCE122"/>
    <a:srgbClr val="0072B1"/>
    <a:srgbClr val="133743"/>
    <a:srgbClr val="0095C3"/>
    <a:srgbClr val="000000"/>
    <a:srgbClr val="3DABCE"/>
    <a:srgbClr val="0AD09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6" autoAdjust="0"/>
    <p:restoredTop sz="86757"/>
  </p:normalViewPr>
  <p:slideViewPr>
    <p:cSldViewPr snapToGrid="0">
      <p:cViewPr>
        <p:scale>
          <a:sx n="120" d="100"/>
          <a:sy n="120" d="100"/>
        </p:scale>
        <p:origin x="-624" y="-144"/>
      </p:cViewPr>
      <p:guideLst>
        <p:guide orient="horz" pos="1092"/>
        <p:guide orient="horz" pos="2162"/>
        <p:guide orient="horz" pos="108"/>
        <p:guide orient="horz" pos="3127"/>
        <p:guide orient="horz" pos="2964"/>
        <p:guide orient="horz" pos="372"/>
        <p:guide orient="horz" pos="12"/>
        <p:guide orient="horz" pos="3238"/>
        <p:guide orient="horz" pos="732"/>
        <p:guide orient="horz" pos="1260"/>
        <p:guide pos="1920"/>
        <p:guide pos="5568"/>
        <p:guide pos="3850"/>
        <p:guide pos="2880"/>
        <p:guide pos="480"/>
        <p:guide pos="5281"/>
        <p:guide/>
        <p:guide pos="5760"/>
        <p:guide pos="192"/>
        <p:guide pos="2160"/>
        <p:guide pos="2688"/>
        <p:guide pos="3264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4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0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9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in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s://youtu.be/U49nOBFv50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ctimsvoices.communit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s://vimeo.com/310277294/037b2437cd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exit-deutschland.de/" TargetMode="External"/><Relationship Id="rId7" Type="http://schemas.openxmlformats.org/officeDocument/2006/relationships/hyperlink" Target="https://drive.google.com/a/sfcg.org/uc?id=1bxQKWWmBPWX5mwzmKAjHbt7tRyXMQrGn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a7ROWsT-H1O09UrlL6NO8Tx4vP7SbHiF&amp;export=download" TargetMode="External"/><Relationship Id="rId5" Type="http://schemas.openxmlformats.org/officeDocument/2006/relationships/hyperlink" Target="https://drive.google.com/a/sfcg.org/uc?id=1kC9w94W4q36sY70uwuiFHzjFP0kc-_QL&amp;export=download" TargetMode="External"/><Relationship Id="rId4" Type="http://schemas.openxmlformats.org/officeDocument/2006/relationships/hyperlink" Target="https://youtu.be/CSIbsHKEP-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www.mullenlowegroup.com/" TargetMode="External"/><Relationship Id="rId7" Type="http://schemas.openxmlformats.org/officeDocument/2006/relationships/hyperlink" Target="https://drive.google.com/a/sfcg.org/uc?id=1bxQKWWmBPWX5mwzmKAjHbt7tRyXMQrGn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IBirLm41WGUlnPZuQ5xYY-ADSK-1-Ueq&amp;export=download" TargetMode="External"/><Relationship Id="rId5" Type="http://schemas.openxmlformats.org/officeDocument/2006/relationships/hyperlink" Target="https://drive.google.com/a/sfcg.org/uc?id=1NyHr8aRJDIlOWUZs0YEAPOwVk4EIySBa&amp;export=download" TargetMode="External"/><Relationship Id="rId4" Type="http://schemas.openxmlformats.org/officeDocument/2006/relationships/hyperlink" Target="https://youtu.be/qYrofD8l1-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t="32959" r="-139" b="-10577"/>
          <a:stretch/>
        </p:blipFill>
        <p:spPr>
          <a:xfrm>
            <a:off x="0" y="-11289"/>
            <a:ext cx="9169488" cy="4613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AE64D6E-DD9E-C849-BEE3-5A8877CEA0B2}"/>
              </a:ext>
            </a:extLst>
          </p:cNvPr>
          <p:cNvSpPr/>
          <p:nvPr/>
        </p:nvSpPr>
        <p:spPr>
          <a:xfrm>
            <a:off x="0" y="-1"/>
            <a:ext cx="1778001" cy="209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UN Photo/Shareef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Sarhan</a:t>
            </a:r>
            <a:endParaRPr lang="en-US" sz="1000" dirty="0">
              <a:solidFill>
                <a:schemeClr val="tx1">
                  <a:lumMod val="90000"/>
                  <a:lumOff val="10000"/>
                  <a:alpha val="75000"/>
                </a:schemeClr>
              </a:solidFill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3035301" y="3297031"/>
            <a:ext cx="5367020" cy="1261884"/>
          </a:xfrm>
        </p:spPr>
        <p:txBody>
          <a:bodyPr/>
          <a:lstStyle/>
          <a:p>
            <a:pPr algn="r"/>
            <a:r>
              <a:rPr lang="ar-SA" sz="5400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الوحدة الثامنة:</a:t>
            </a:r>
            <a: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ar-SA" sz="2800" b="0" dirty="0">
                <a:latin typeface="Simplified Arabic" pitchFamily="18" charset="-78"/>
                <a:cs typeface="Simplified Arabic" pitchFamily="18" charset="-78"/>
              </a:rPr>
              <a:t>فهم دور </a:t>
            </a:r>
            <a:r>
              <a:rPr lang="ar-SA" sz="2800" b="0" dirty="0" smtClean="0">
                <a:latin typeface="Simplified Arabic" pitchFamily="18" charset="-78"/>
                <a:cs typeface="Simplified Arabic" pitchFamily="18" charset="-78"/>
              </a:rPr>
              <a:t>ال</a:t>
            </a:r>
            <a:r>
              <a:rPr lang="ar-AE" sz="2800" b="0" dirty="0" smtClean="0">
                <a:latin typeface="Simplified Arabic" pitchFamily="18" charset="-78"/>
                <a:cs typeface="Simplified Arabic" pitchFamily="18" charset="-78"/>
              </a:rPr>
              <a:t>خطاب</a:t>
            </a:r>
            <a:r>
              <a:rPr lang="ar-SA" sz="2800" b="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800" b="0" dirty="0">
                <a:latin typeface="Simplified Arabic" pitchFamily="18" charset="-78"/>
                <a:cs typeface="Simplified Arabic" pitchFamily="18" charset="-78"/>
              </a:rPr>
              <a:t>والإعلام في التطرف العنيف</a:t>
            </a:r>
            <a:endParaRPr lang="en-US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1" name="Picture 3" descr="C:\Users\Hannah Kim\Desktop\your sister file\sfcg_new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43" y="3432175"/>
            <a:ext cx="1867306" cy="329112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90D94D9-9A18-A04E-921E-4E3B48F9B0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570894" y="3906742"/>
            <a:ext cx="601866" cy="405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90A4AC-EF34-364E-937A-48D50CA998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8" y="3865834"/>
            <a:ext cx="1237038" cy="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45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EA43EC-7A5A-A849-BB5D-BB9557C41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52" r="40332" b="102"/>
          <a:stretch/>
        </p:blipFill>
        <p:spPr>
          <a:xfrm>
            <a:off x="-9808" y="-30480"/>
            <a:ext cx="3132083" cy="520192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0" y="1753498"/>
            <a:ext cx="84051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3628000" y="2318198"/>
            <a:ext cx="4755588" cy="23596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28600" rtl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75000"/>
              <a:buFont typeface="+mj-lt"/>
              <a:buAutoNum type="arabicPeriod"/>
              <a:tabLst>
                <a:tab pos="228600" algn="l"/>
              </a:tabLst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فهم وتقييم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عوامل الدفع والجذب ذات الصلة.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74320" indent="-274320" algn="r" defTabSz="228600" rtl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75000"/>
              <a:buFont typeface="+mj-lt"/>
              <a:buAutoNum type="arabicPeriod"/>
              <a:tabLst>
                <a:tab pos="228600" algn="l"/>
              </a:tabLst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تحديد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الفئة المُستهدفة من الجمهور.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74320" indent="-274320" algn="r" defTabSz="228600" rtl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75000"/>
              <a:buFont typeface="+mj-lt"/>
              <a:buAutoNum type="arabicPeriod"/>
              <a:tabLst>
                <a:tab pos="228600" algn="l"/>
              </a:tabLst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تحديد الخطاب المتطرف العنيف المُراد مكافحته والتصدي له سواء كان صريحاً أو ضمنياً.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74320" indent="-274320" algn="r" defTabSz="228600" rtl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75000"/>
              <a:buFont typeface="+mj-lt"/>
              <a:buAutoNum type="arabicPeriod"/>
              <a:tabLst>
                <a:tab pos="228600" algn="l"/>
              </a:tabLst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وضع أهداف وغايات واضحة للحملة. </a:t>
            </a:r>
          </a:p>
          <a:p>
            <a:pPr marL="274320" indent="-274320" algn="r" defTabSz="228600" rtl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75000"/>
              <a:buFont typeface="+mj-lt"/>
              <a:buAutoNum type="arabicPeriod"/>
              <a:tabLst>
                <a:tab pos="228600" algn="l"/>
              </a:tabLst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تحديد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المُرسِلين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المؤثِّرين.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410857" y="568483"/>
            <a:ext cx="4949032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مبادئ توجيهية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لتقديم وتنفيذ حملات فعالة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1C63302-B732-254D-9C5B-CB9C01C99214}"/>
              </a:ext>
            </a:extLst>
          </p:cNvPr>
          <p:cNvSpPr/>
          <p:nvPr/>
        </p:nvSpPr>
        <p:spPr>
          <a:xfrm>
            <a:off x="0" y="-1"/>
            <a:ext cx="2550160" cy="209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Deutsche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Welle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Unternehmen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/CC BY-NC 2.0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BE7C7A0D-FF4E-E24B-9C7F-80AB1161E7E5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</a:t>
            </a:r>
            <a:r>
              <a:rPr lang="ar-AE" sz="8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دور الخطاب والإعلام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B4E9A0A-33CF-D243-92B7-6E7669A50AF4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DBE9BD9-F9D6-C242-BAE1-EEBA32A20FC7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Title 2">
              <a:extLst>
                <a:ext uri="{FF2B5EF4-FFF2-40B4-BE49-F238E27FC236}">
                  <a16:creationId xmlns="" xmlns:a16="http://schemas.microsoft.com/office/drawing/2014/main" id="{B800B52D-18F6-4047-9986-48B66692A89D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dirty="0">
                  <a:latin typeface="Arial" charset="0"/>
                  <a:ea typeface="Arial" charset="0"/>
                  <a:cs typeface="Arial" charset="0"/>
                </a:rPr>
                <a:t>10</a:t>
              </a:r>
              <a:endParaRPr lang="en-US" sz="1125" b="0" cap="non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4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732B757-4C39-194D-BB2F-AE1F4C83C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/>
          <a:stretch/>
        </p:blipFill>
        <p:spPr>
          <a:xfrm>
            <a:off x="-9053" y="-5419"/>
            <a:ext cx="3131961" cy="5158528"/>
          </a:xfrm>
          <a:prstGeom prst="rect">
            <a:avLst/>
          </a:prstGeom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3410857" y="1923093"/>
            <a:ext cx="5001536" cy="28469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75000"/>
              <a:buFont typeface="+mj-lt"/>
              <a:buAutoNum type="arabicPeriod" startAt="6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صياغة المحتوى والمنطق الذي تحمله رسالة الخطاب المضاد.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342900" indent="-34290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75000"/>
              <a:buFont typeface="+mj-lt"/>
              <a:buAutoNum type="arabicPeriod" startAt="6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تحديد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الوسيط (الوسائط) التي سيتم من خلالها نشر الحملة.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342900" indent="-34290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75000"/>
              <a:buFont typeface="+mj-lt"/>
              <a:buAutoNum type="arabicPeriod" startAt="6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وضع إستراتيجية لنشر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الحملات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وكيفية ربطها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بالقيام بالأعمال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البرامج. </a:t>
            </a:r>
          </a:p>
          <a:p>
            <a:pPr marL="342900" indent="-34290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75000"/>
              <a:buFont typeface="+mj-lt"/>
              <a:buAutoNum type="arabicPeriod" startAt="6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تقييم </a:t>
            </a:r>
            <a:r>
              <a:rPr lang="ar-EG" sz="22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تأث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الحملة. </a:t>
            </a:r>
          </a:p>
          <a:p>
            <a:pPr marL="342900" indent="-34290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75000"/>
              <a:buFont typeface="+mj-lt"/>
              <a:buAutoNum type="arabicPeriod" startAt="6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تعديل الحملة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عند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الضرورة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والاستمرار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فيها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إذا لزم الأمر.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F503426-4D03-0142-A435-477629226152}"/>
              </a:ext>
            </a:extLst>
          </p:cNvPr>
          <p:cNvSpPr/>
          <p:nvPr/>
        </p:nvSpPr>
        <p:spPr>
          <a:xfrm>
            <a:off x="0" y="-1"/>
            <a:ext cx="1778001" cy="209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Michał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Huniewicz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/CC BY 2.0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848576D3-9C29-F24D-B4E7-CE7678ACCB60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</a:t>
            </a:r>
            <a:r>
              <a:rPr lang="ar-AE" sz="8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دور الخطاب والإعلام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D96DAD9-442E-4542-9ED6-A4418A843DE7}"/>
              </a:ext>
            </a:extLst>
          </p:cNvPr>
          <p:cNvCxnSpPr/>
          <p:nvPr/>
        </p:nvCxnSpPr>
        <p:spPr>
          <a:xfrm flipH="1">
            <a:off x="0" y="1753498"/>
            <a:ext cx="84051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352E6D2-76F2-3847-9A62-D28DED810757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9C13465-A14B-C343-9CB5-F5BDADDFF56C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Title 2">
              <a:extLst>
                <a:ext uri="{FF2B5EF4-FFF2-40B4-BE49-F238E27FC236}">
                  <a16:creationId xmlns="" xmlns:a16="http://schemas.microsoft.com/office/drawing/2014/main" id="{E3033489-4981-6840-B39E-E0F779219CF4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dirty="0">
                  <a:latin typeface="Arial" charset="0"/>
                  <a:ea typeface="Arial" charset="0"/>
                  <a:cs typeface="Arial" charset="0"/>
                </a:rPr>
                <a:t>11</a:t>
              </a:r>
              <a:endParaRPr lang="en-US" sz="1125" b="0" cap="non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7" name="Title 2">
            <a:extLst>
              <a:ext uri="{FF2B5EF4-FFF2-40B4-BE49-F238E27FC236}">
                <a16:creationId xmlns="" xmlns:a16="http://schemas.microsoft.com/office/drawing/2014/main" id="{901F70B1-E6A5-864F-B84C-FEE79AB20977}"/>
              </a:ext>
            </a:extLst>
          </p:cNvPr>
          <p:cNvSpPr txBox="1">
            <a:spLocks/>
          </p:cNvSpPr>
          <p:nvPr/>
        </p:nvSpPr>
        <p:spPr>
          <a:xfrm>
            <a:off x="3410857" y="568483"/>
            <a:ext cx="4949032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مبادئ توجيهية لتقديم وتنفيذ حملات فعالة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4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60D7377-84BE-8C4D-A4FD-692240A49D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341052" y="505706"/>
            <a:ext cx="8601843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20: دعاية شركة زين برمضان 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331348" y="1272630"/>
            <a:ext cx="3507120" cy="13183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20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زين</a:t>
            </a:r>
            <a:endParaRPr lang="en-US" sz="20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 </a:t>
            </a:r>
            <a:endParaRPr lang="en-US" sz="20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0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</a:t>
            </a:r>
            <a:r>
              <a:rPr lang="en-US" sz="20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youtu.be/U49nOBFv508</a:t>
            </a:r>
            <a:endParaRPr lang="en-US" sz="20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489345CD-8BAC-F246-9691-2180BE2C925B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</a:t>
            </a:r>
            <a:r>
              <a:rPr lang="ar-AE" sz="8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دور الخطاب والإعلام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20ED77C-FA87-4B44-B678-44999155FDD4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7AFBD883-21EB-4149-BD63-B46FD9DAD0F3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12</a:t>
            </a:r>
          </a:p>
        </p:txBody>
      </p:sp>
      <p:pic>
        <p:nvPicPr>
          <p:cNvPr id="10" name="Google Shape;879;p133">
            <a:hlinkClick r:id="rId4"/>
            <a:extLst>
              <a:ext uri="{FF2B5EF4-FFF2-40B4-BE49-F238E27FC236}">
                <a16:creationId xmlns="" xmlns:a16="http://schemas.microsoft.com/office/drawing/2014/main" id="{FDE7D7B2-3397-FB41-87E3-88F56E7CA388}"/>
              </a:ext>
            </a:extLst>
          </p:cNvPr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1" y="1272630"/>
            <a:ext cx="4613303" cy="3073018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07781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5DE92A2-2850-984B-8F42-E7AF95C74E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90222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21: تمكين ضحايا الإرهاب في إندونيسيا 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160397" y="1263134"/>
            <a:ext cx="3764297" cy="8715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en-US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The Victims' Voices Initiative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الرابط</a:t>
            </a:r>
            <a:endParaRPr lang="en-US" sz="1400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 </a:t>
            </a: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vimeo.com/310277294/037b2437cd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493FED3B-3A0B-B34F-A38A-B6A30DD1BE73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دور </a:t>
            </a:r>
            <a:r>
              <a:rPr lang="ar-AE" sz="8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الخطاب والإعلام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CF56408-BE2C-064F-ACF9-8EF37C6FDF71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BFD1D292-45D8-C54B-B7B7-13A43012DF0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13</a:t>
            </a:r>
          </a:p>
        </p:txBody>
      </p:sp>
      <p:pic>
        <p:nvPicPr>
          <p:cNvPr id="10" name="Google Shape;886;p134">
            <a:hlinkClick r:id="rId4"/>
            <a:extLst>
              <a:ext uri="{FF2B5EF4-FFF2-40B4-BE49-F238E27FC236}">
                <a16:creationId xmlns="" xmlns:a16="http://schemas.microsoft.com/office/drawing/2014/main" id="{3604E44C-29D4-6442-AF0B-5C7AB8A6320D}"/>
              </a:ext>
            </a:extLst>
          </p:cNvPr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4" y="1263134"/>
            <a:ext cx="4613302" cy="307553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06213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9C964C6-82A7-164E-94BB-214EB522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322199" y="505706"/>
            <a:ext cx="8601836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22: قميص طروادة 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9AEA917C-E19C-0A43-8D5B-77973D292A2E}"/>
              </a:ext>
            </a:extLst>
          </p:cNvPr>
          <p:cNvSpPr txBox="1">
            <a:spLocks/>
          </p:cNvSpPr>
          <p:nvPr/>
        </p:nvSpPr>
        <p:spPr>
          <a:xfrm>
            <a:off x="5181600" y="1261702"/>
            <a:ext cx="3657594" cy="20954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EXIT-Germany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 </a:t>
            </a: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youtu.be/CSIbsHKEP-8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ترجمة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باللغة العربية: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متقدم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أساسي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r>
              <a:rPr lang="ar-SA" sz="14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حول استخدام الترجمة متوفرة </a:t>
            </a:r>
            <a:r>
              <a:rPr lang="ar-SA" sz="1400" i="1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هنا</a:t>
            </a:r>
            <a:r>
              <a:rPr lang="ar-SA" sz="1400" i="1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</a:t>
            </a:r>
            <a:endParaRPr lang="en-US" sz="1300" cap="none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E2647FE3-BAA3-C647-891C-6149DA0023B0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</a:t>
            </a:r>
            <a:r>
              <a:rPr lang="ar-AE" sz="8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دور الخطاب والإعلام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099DFFE-55DA-E548-A1C7-61E9A58A6235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2BDE721D-7A58-464D-8852-650E458264C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14</a:t>
            </a:r>
          </a:p>
        </p:txBody>
      </p:sp>
      <p:pic>
        <p:nvPicPr>
          <p:cNvPr id="10" name="Google Shape;893;p135">
            <a:hlinkClick r:id="rId4"/>
            <a:extLst>
              <a:ext uri="{FF2B5EF4-FFF2-40B4-BE49-F238E27FC236}">
                <a16:creationId xmlns="" xmlns:a16="http://schemas.microsoft.com/office/drawing/2014/main" id="{98B972FA-8386-2B4E-857A-08162324FFDB}"/>
              </a:ext>
            </a:extLst>
          </p:cNvPr>
          <p:cNvPicPr preferRelativeResize="0"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4" y="1261702"/>
            <a:ext cx="4611142" cy="307409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2207842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CC51446-35A8-9444-8D2D-A382D4B99850}"/>
              </a:ext>
            </a:extLst>
          </p:cNvPr>
          <p:cNvGrpSpPr/>
          <p:nvPr/>
        </p:nvGrpSpPr>
        <p:grpSpPr>
          <a:xfrm flipH="1">
            <a:off x="-2805" y="12721"/>
            <a:ext cx="5019521" cy="2876713"/>
            <a:chOff x="4116596" y="-1"/>
            <a:chExt cx="5019521" cy="2876713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EE0F363E-9373-3C49-A302-53247B9DD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7471"/>
            <a:stretch/>
          </p:blipFill>
          <p:spPr>
            <a:xfrm>
              <a:off x="4116596" y="-1"/>
              <a:ext cx="2832539" cy="287671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F5CAE7FE-D8E0-3C4E-B0F2-7B3EBD352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18918"/>
            <a:stretch/>
          </p:blipFill>
          <p:spPr>
            <a:xfrm>
              <a:off x="6653997" y="0"/>
              <a:ext cx="2482120" cy="2876712"/>
            </a:xfrm>
            <a:prstGeom prst="rect">
              <a:avLst/>
            </a:prstGeom>
          </p:spPr>
        </p:pic>
      </p:grpSp>
      <p:sp>
        <p:nvSpPr>
          <p:cNvPr id="14" name="Title 2"/>
          <p:cNvSpPr txBox="1">
            <a:spLocks/>
          </p:cNvSpPr>
          <p:nvPr/>
        </p:nvSpPr>
        <p:spPr>
          <a:xfrm>
            <a:off x="1024319" y="1826370"/>
            <a:ext cx="7351644" cy="27699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20040" indent="-320040" algn="r" rtl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هل تعتقد أن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الحملات المُقدمة في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مقطع</a:t>
            </a:r>
            <a:r>
              <a:rPr lang="ar-SA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 الفيديو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هذ</a:t>
            </a:r>
            <a:r>
              <a:rPr lang="ar-SA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ين فعالة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؟ لِمَ أو لِمَ لا؟ </a:t>
            </a:r>
          </a:p>
          <a:p>
            <a:pPr marL="320040" indent="-320040" algn="r" rtl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الوسائط المختلفة المستخدمة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مشاركة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هذه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الحملات؟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ما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هي نقاط القوة والتحديات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عند ا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ستخدام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الوسائط المختلفة؟ </a:t>
            </a:r>
          </a:p>
          <a:p>
            <a:pPr marL="320040" indent="-320040" algn="r" rtl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هل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تندرج الرسائل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التي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تم</a:t>
            </a:r>
            <a:r>
              <a:rPr lang="ar-SA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مشاركتها في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المقطع</a:t>
            </a:r>
            <a:r>
              <a:rPr lang="ar-SA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ين في نطاق الخطاب المضاد، أم الخطاب البديل، أم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اتصالات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ستراتيجية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حكومية؟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لماذا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E7E3989-4DA7-484E-B2B1-393362727E37}"/>
              </a:ext>
            </a:extLst>
          </p:cNvPr>
          <p:cNvSpPr/>
          <p:nvPr/>
        </p:nvSpPr>
        <p:spPr>
          <a:xfrm>
            <a:off x="5386812" y="718892"/>
            <a:ext cx="3757188" cy="811143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">
            <a:extLst>
              <a:ext uri="{FF2B5EF4-FFF2-40B4-BE49-F238E27FC236}">
                <a16:creationId xmlns="" xmlns:a16="http://schemas.microsoft.com/office/drawing/2014/main" id="{AC923A29-6BA2-4544-92A6-EC89891E1AAF}"/>
              </a:ext>
            </a:extLst>
          </p:cNvPr>
          <p:cNvSpPr txBox="1">
            <a:spLocks/>
          </p:cNvSpPr>
          <p:nvPr/>
        </p:nvSpPr>
        <p:spPr>
          <a:xfrm>
            <a:off x="5504506" y="785909"/>
            <a:ext cx="2871457" cy="67710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4400" cap="none" dirty="0">
                <a:solidFill>
                  <a:srgbClr val="133743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أسئلة للتفكير: 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="" xmlns:a16="http://schemas.microsoft.com/office/drawing/2014/main" id="{0D571129-625E-DF4D-919F-EE43EB3B1A4C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</a:t>
            </a:r>
            <a:r>
              <a:rPr lang="ar-AE" sz="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دور الخطاب والإعلام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4CAEB14-F701-2E4C-8178-75FFEB6AEF36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itle 2">
            <a:extLst>
              <a:ext uri="{FF2B5EF4-FFF2-40B4-BE49-F238E27FC236}">
                <a16:creationId xmlns="" xmlns:a16="http://schemas.microsoft.com/office/drawing/2014/main" id="{14922547-519B-5847-9579-B083F25EF631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ar-AE" sz="1125" b="0" dirty="0" smtClean="0">
                <a:latin typeface="Arial" charset="0"/>
                <a:ea typeface="Arial" charset="0"/>
                <a:cs typeface="Arial" charset="0"/>
              </a:rPr>
              <a:t>15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5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5DA82B3-4C65-854B-A3AB-B588B65DED3E}"/>
              </a:ext>
            </a:extLst>
          </p:cNvPr>
          <p:cNvGrpSpPr/>
          <p:nvPr/>
        </p:nvGrpSpPr>
        <p:grpSpPr>
          <a:xfrm flipH="1">
            <a:off x="-2805" y="12721"/>
            <a:ext cx="5019521" cy="2876713"/>
            <a:chOff x="4116596" y="-1"/>
            <a:chExt cx="5019521" cy="2876713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CD092D28-8EAA-4F4C-A590-A584965DC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7471"/>
            <a:stretch/>
          </p:blipFill>
          <p:spPr>
            <a:xfrm>
              <a:off x="4116596" y="-1"/>
              <a:ext cx="2832539" cy="287671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85BFABBE-30DC-444C-BE21-DC057097F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18918"/>
            <a:stretch/>
          </p:blipFill>
          <p:spPr>
            <a:xfrm>
              <a:off x="6653997" y="0"/>
              <a:ext cx="2482120" cy="2876712"/>
            </a:xfrm>
            <a:prstGeom prst="rect">
              <a:avLst/>
            </a:prstGeom>
          </p:spPr>
        </p:pic>
      </p:grpSp>
      <p:sp>
        <p:nvSpPr>
          <p:cNvPr id="14" name="Title 2"/>
          <p:cNvSpPr txBox="1">
            <a:spLocks/>
          </p:cNvSpPr>
          <p:nvPr/>
        </p:nvSpPr>
        <p:spPr>
          <a:xfrm>
            <a:off x="1016368" y="1850431"/>
            <a:ext cx="7351644" cy="206210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 algn="r" rtl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 startAt="4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في أي مرحلة من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مراحل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التدخل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يتم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توجيه كل حملة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(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على سبيل المثال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التدخل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من أجل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الوقاية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العامة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أو التدخّل المبكّر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والتحو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أو نزع الراديكالية)؟ </a:t>
            </a:r>
          </a:p>
          <a:p>
            <a:pPr marL="342900" indent="-342900" algn="r" rtl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 startAt="4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لماذا قد تكون هذه الحملة مؤثرة؟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ولِمَ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لا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</a:p>
          <a:p>
            <a:pPr marL="342900" indent="-342900" algn="r" rtl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 startAt="4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كيف تقيس نجاح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هذه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الحملة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1FD9AD1-F412-2941-8A84-B86ADAF3C854}"/>
              </a:ext>
            </a:extLst>
          </p:cNvPr>
          <p:cNvSpPr/>
          <p:nvPr/>
        </p:nvSpPr>
        <p:spPr>
          <a:xfrm>
            <a:off x="5386812" y="718892"/>
            <a:ext cx="3757188" cy="811143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">
            <a:extLst>
              <a:ext uri="{FF2B5EF4-FFF2-40B4-BE49-F238E27FC236}">
                <a16:creationId xmlns="" xmlns:a16="http://schemas.microsoft.com/office/drawing/2014/main" id="{4B9DD473-0C10-8E44-851B-797898B445FB}"/>
              </a:ext>
            </a:extLst>
          </p:cNvPr>
          <p:cNvSpPr txBox="1">
            <a:spLocks/>
          </p:cNvSpPr>
          <p:nvPr/>
        </p:nvSpPr>
        <p:spPr>
          <a:xfrm>
            <a:off x="5504506" y="785909"/>
            <a:ext cx="2871457" cy="67710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4400" cap="none" dirty="0">
                <a:solidFill>
                  <a:srgbClr val="133743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أسئلة للتفكير: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CD4EEF-8542-4D4A-BC39-C85A8FF67291}"/>
              </a:ext>
            </a:extLst>
          </p:cNvPr>
          <p:cNvSpPr txBox="1"/>
          <p:nvPr/>
        </p:nvSpPr>
        <p:spPr>
          <a:xfrm>
            <a:off x="5504506" y="-47269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="" xmlns:a16="http://schemas.microsoft.com/office/drawing/2014/main" id="{921BD436-6B38-B84B-B895-81EBAB5B5249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</a:t>
            </a:r>
            <a:r>
              <a:rPr lang="ar-AE" sz="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دور الخطاب والإعلام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FC47FE1-1D57-9144-A4A2-9AD54BD734D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itle 2">
            <a:extLst>
              <a:ext uri="{FF2B5EF4-FFF2-40B4-BE49-F238E27FC236}">
                <a16:creationId xmlns="" xmlns:a16="http://schemas.microsoft.com/office/drawing/2014/main" id="{8E4E526A-C97E-5C40-9967-BD8821F6FCA1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16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08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1306286" y="461875"/>
            <a:ext cx="7079382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الممارسات الجيدة في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استخدام ا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لخطاب: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47712" y="1213426"/>
            <a:ext cx="7634288" cy="369331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يكون اختيار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المُرسِل أ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كثر أهميةً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الرسالة.</a:t>
            </a:r>
            <a:r>
              <a:rPr lang="ar-EG" sz="2200" b="0" i="1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فم</a:t>
            </a:r>
            <a:r>
              <a:rPr lang="ar-AE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 هو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المُرسِل الأفضل تأثيراً ؟ </a:t>
            </a:r>
            <a:endParaRPr lang="ar-AE" sz="2200" b="0" i="1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اعمَلْ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الصعيد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 واجعل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تولي زمام أمور الحملات محلياً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i="1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</a:t>
            </a:r>
            <a:r>
              <a:rPr lang="ar-AE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 الحملات المحلية </a:t>
            </a:r>
            <a:r>
              <a:rPr lang="ar-AE" sz="2200" b="0" i="1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القائمة والفعالة؟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لا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تقم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باستبعاد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مظالم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المتطرفين العنيفين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غيّ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ِ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الطريقة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طريقة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توصيف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المظالم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والاستجاب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ات المناسبة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لها. </a:t>
            </a:r>
            <a:r>
              <a:rPr lang="ar-AE" sz="2200" b="0" i="1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</a:t>
            </a:r>
            <a:r>
              <a:rPr lang="ar-AE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 "الدعوة للعمل" التي تتضمنها حملتك؟ </a:t>
            </a:r>
            <a:endParaRPr lang="ar-AE" sz="2200" b="0" i="1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عزِّز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الأعراف المجتمعية والدينية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بدل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من محاولة الانتقاص من تفسيراتها. </a:t>
            </a:r>
            <a:r>
              <a:rPr lang="ar-AE" sz="2200" b="0" i="1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كيف </a:t>
            </a:r>
            <a:r>
              <a:rPr lang="ar-AE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تردد</a:t>
            </a:r>
            <a:r>
              <a:rPr lang="ar-AE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i="1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صدى عملنا على أولئك المعرضين للخطر </a:t>
            </a:r>
            <a:r>
              <a:rPr lang="ar-AE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بدل</a:t>
            </a:r>
            <a:r>
              <a:rPr lang="ar-EG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i="1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تهميشهم؟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أشر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ِ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طائفة واسعة من الجهات الفاعلة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(القطاع العام والخاص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لجهات المستقلة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ومنظمات المجتمع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المدني)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مشاركة الرسائل. </a:t>
            </a:r>
            <a:r>
              <a:rPr lang="ar-AE" sz="2200" b="0" i="1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كيف </a:t>
            </a:r>
            <a:r>
              <a:rPr lang="ar-AE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مكننا بلورة وإبراز الخطاب دون نهج</a:t>
            </a:r>
            <a:r>
              <a:rPr lang="ar-EG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إشراك</a:t>
            </a:r>
            <a:r>
              <a:rPr lang="ar-AE" sz="22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i="1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المجتمع بأكمله؟ 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1089953"/>
            <a:ext cx="838200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3698D6F6-5779-4249-BB2B-9E423ACB36C0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</a:t>
            </a:r>
            <a:r>
              <a:rPr lang="ar-AE" sz="8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دور الخطاب والإعلام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24CFB25-9A96-324D-A11A-0A1817F83A2F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2953FD5C-CB7E-FD4E-868A-5B6030DE024C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17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27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1552259" y="1803021"/>
            <a:ext cx="6829097" cy="23596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تقرر الحكومات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أحيان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تجريم أولئك الذين يشاركون رسائل مشابهة لتلك التي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تم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مشاركتها من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ِ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بل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المتطرفين العنيفين (مثل التعبير عن المظالم)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بدل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التفاعل مع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هذه الأفكار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بشكل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إيجابي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وتقديم خطاب بديل وحلول بديلة.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يكون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حيازة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محتوى متطرف عنيف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وحفظه غير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قانوني في بعض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الدول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؛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مما قد يجعل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استه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صعبة أو محفوفة بالمخاطر. </a:t>
            </a:r>
          </a:p>
          <a:p>
            <a:pPr marL="182880" indent="-182880" algn="r" rtl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حذر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استخدام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المحتوى المتطرف العنيف عند صياغة الخطاب المضاد والذي يمكن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يساهم في نشر خطاب العنف والتطرف.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3386" y="468518"/>
            <a:ext cx="7932933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المخاطر المحتملة لاستخدام الخطاب في مكافحة التطرف العنيف: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08338C93-5688-5A40-B87C-720AF3A32B04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</a:t>
            </a:r>
            <a:r>
              <a:rPr lang="ar-AE" sz="8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دور الخطاب والإعلام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AAE6C47-91A5-C644-9E74-1702C68C00B5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B6950546-AC1F-AD41-897A-DD30C0290FB1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18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8E66D83-F673-C54E-AFC7-C3A39593A2AA}"/>
              </a:ext>
            </a:extLst>
          </p:cNvPr>
          <p:cNvCxnSpPr>
            <a:cxnSpLocks/>
          </p:cNvCxnSpPr>
          <p:nvPr/>
        </p:nvCxnSpPr>
        <p:spPr>
          <a:xfrm flipH="1">
            <a:off x="43778" y="1656767"/>
            <a:ext cx="838200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02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 txBox="1">
            <a:spLocks/>
          </p:cNvSpPr>
          <p:nvPr/>
        </p:nvSpPr>
        <p:spPr>
          <a:xfrm>
            <a:off x="1040524" y="1813799"/>
            <a:ext cx="7341476" cy="164147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تهميش المجتمعات المعرضة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للتأثُر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بالتطرف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خلال جعلها تشعر بأن قيمها أو وجهات نظرها تتعرض للهجوم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بدل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الإصغاء إليها. </a:t>
            </a:r>
          </a:p>
          <a:p>
            <a:pPr marL="182880" indent="-182880" algn="r" rtl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أن يؤدي استخدام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المُرس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ِ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غير المناسب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تفكيك بنيان الخطاب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كما يُمكن أن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يؤدي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فقدان الحملات للمصداقية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النظر إليها</a:t>
            </a:r>
            <a:r>
              <a:rPr lang="ar-EG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اعتبارها "</a:t>
            </a:r>
            <a:r>
              <a:rPr lang="ar-AE" sz="22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بروباغندا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" أو دعاية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37EE6FA1-8CFD-8740-AE40-70F33993F652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دور </a:t>
            </a:r>
            <a:r>
              <a:rPr lang="ar-AE" sz="8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الخطاب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والإعلام في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F07DC7E-05E6-1247-8563-9AFAB511CCE5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2">
            <a:extLst>
              <a:ext uri="{FF2B5EF4-FFF2-40B4-BE49-F238E27FC236}">
                <a16:creationId xmlns="" xmlns:a16="http://schemas.microsoft.com/office/drawing/2014/main" id="{CB08D7BD-746E-AE4C-B87A-E5FE5D1C9FBF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19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53386" y="468518"/>
            <a:ext cx="7932933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المخاطر المحتملة لاستخدام الخطاب في مكافحة التطرف العنيف: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8E66D83-F673-C54E-AFC7-C3A39593A2AA}"/>
              </a:ext>
            </a:extLst>
          </p:cNvPr>
          <p:cNvCxnSpPr>
            <a:cxnSpLocks/>
          </p:cNvCxnSpPr>
          <p:nvPr/>
        </p:nvCxnSpPr>
        <p:spPr>
          <a:xfrm flipH="1">
            <a:off x="43778" y="1656767"/>
            <a:ext cx="838200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7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04745" y="1648420"/>
            <a:ext cx="7334510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عند تفك</a:t>
            </a:r>
            <a:r>
              <a:rPr lang="ar-EG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ر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ك</a:t>
            </a:r>
            <a:r>
              <a:rPr lang="ar-EG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بشأن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حياتك، كيف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رى أن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وجهات النظر السياسية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والدينية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والأخلاقية التي تبنيتها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قد </a:t>
            </a:r>
            <a:r>
              <a:rPr lang="ar-EG" sz="4000" b="0" cap="none" dirty="0" err="1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تغي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َّ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رت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لماذا تغيَّرت؟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640222D-25FD-1D4F-B8BA-B72C556BB71B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B4F8F0AF-417D-BB43-9354-7AFC74172F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2F1369E-4C69-2749-8086-EF59A312CF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28B0719-D241-A943-A17A-7718044D57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522177" y="0"/>
            <a:ext cx="2688878" cy="343711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67848540-2F90-8543-9E50-EFFD405FB259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دور </a:t>
            </a:r>
            <a:r>
              <a:rPr lang="ar-AE" sz="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الخطاب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والإعلام في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30BEBFB-47D1-9944-A744-2D3984C209C4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B30A2E1-8CD7-C24F-AD51-CD5955F219A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 smtClean="0">
                <a:latin typeface="Arial" charset="0"/>
                <a:ea typeface="Arial" charset="0"/>
                <a:cs typeface="Arial" charset="0"/>
              </a:rPr>
              <a:t>02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5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54C98E4-569A-054C-8892-86ADA9A49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624314" y="1751677"/>
            <a:ext cx="7782347" cy="295367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700"/>
              </a:spcAft>
              <a:buSzPct val="115000"/>
              <a:buBlip>
                <a:blip r:embed="rId2"/>
              </a:buBlip>
            </a:pP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تأتي الرسائل الإيجابية لمنع التطرف العنيف ومكافحته بأشكال عديدة.</a:t>
            </a: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700"/>
              </a:spcAft>
              <a:buSzPct val="115000"/>
              <a:buBlip>
                <a:blip r:embed="rId2"/>
              </a:buBlip>
            </a:pP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الخطاب ليس مجرد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منتجات إعلامية، بل كلمات وأفعال.</a:t>
            </a: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700"/>
              </a:spcAft>
              <a:buSzPct val="115000"/>
              <a:buBlip>
                <a:blip r:embed="rId2"/>
              </a:buBlip>
            </a:pP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هناك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نماذج فعالة للخطاب الإيجابي 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تساعد الأفراد و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المجتمعات على الصمود إزاء التطرف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 في المجتمعات المحلية. </a:t>
            </a: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700"/>
              </a:spcAft>
              <a:buSzPct val="115000"/>
              <a:buBlip>
                <a:blip r:embed="rId2"/>
              </a:buBlip>
            </a:pP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الخطاب الذي يدفع إلى التطرف العنيف غال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بًا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يتم الترويج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له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ق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ِ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</a:t>
            </a:r>
            <a:r>
              <a:rPr lang="ar-SA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مجموعات وأفراد غير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متطرفين عنيفين.</a:t>
            </a:r>
            <a:endParaRPr lang="ar-AE" sz="27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700"/>
              </a:spcAft>
              <a:buSzPct val="115000"/>
              <a:buBlip>
                <a:blip r:embed="rId2"/>
              </a:buBlip>
            </a:pP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مكن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أن يكون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المُرس</a:t>
            </a:r>
            <a:r>
              <a:rPr lang="ar-EG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ِ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SA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ن المؤثرون أكثر أهمية</a:t>
            </a:r>
            <a:r>
              <a:rPr lang="ar-SA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7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7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الرسائل نفسها. </a:t>
            </a:r>
            <a:endParaRPr lang="ar-AE" sz="27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6C4742F8-471E-DA4C-B660-793284502EEE}"/>
              </a:ext>
            </a:extLst>
          </p:cNvPr>
          <p:cNvSpPr txBox="1">
            <a:spLocks/>
          </p:cNvSpPr>
          <p:nvPr/>
        </p:nvSpPr>
        <p:spPr>
          <a:xfrm>
            <a:off x="3429000" y="771607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03B8692-A639-7B40-AD6F-2EAA0EE41DF1}"/>
              </a:ext>
            </a:extLst>
          </p:cNvPr>
          <p:cNvCxnSpPr>
            <a:cxnSpLocks/>
          </p:cNvCxnSpPr>
          <p:nvPr/>
        </p:nvCxnSpPr>
        <p:spPr>
          <a:xfrm flipH="1">
            <a:off x="0" y="1483434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5091CCEE-621E-F842-A78D-23E790F88BA0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دور </a:t>
            </a:r>
            <a:r>
              <a:rPr lang="ar-AE" sz="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الخطاب والإعلام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F78378B-C3A2-1F41-B3FA-AA33B6B7F754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itle 2">
            <a:extLst>
              <a:ext uri="{FF2B5EF4-FFF2-40B4-BE49-F238E27FC236}">
                <a16:creationId xmlns="" xmlns:a16="http://schemas.microsoft.com/office/drawing/2014/main" id="{521E19B4-BB07-8447-8F73-4F47EB3A0A78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20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2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45" y="942824"/>
            <a:ext cx="7621588" cy="1485900"/>
          </a:xfrm>
        </p:spPr>
        <p:txBody>
          <a:bodyPr>
            <a:noAutofit/>
          </a:bodyPr>
          <a:lstStyle/>
          <a:p>
            <a:pPr lvl="0" algn="r" rtl="1">
              <a:spcBef>
                <a:spcPts val="0"/>
              </a:spcBef>
            </a:pPr>
            <a:r>
              <a:rPr lang="ar-AE" sz="3000" b="1" dirty="0" smtClean="0">
                <a:solidFill>
                  <a:srgbClr val="FCE122"/>
                </a:solidFill>
                <a:latin typeface="Simplified Arabic" pitchFamily="18" charset="-78"/>
                <a:cs typeface="Simplified Arabic" pitchFamily="18" charset="-78"/>
              </a:rPr>
              <a:t>الخطاب (ونماذجه) </a:t>
            </a:r>
            <a:r>
              <a:rPr lang="ar-AE" sz="3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(يشار </a:t>
            </a:r>
            <a:r>
              <a:rPr lang="ar-AE" sz="30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إليها </a:t>
            </a:r>
            <a:r>
              <a:rPr lang="ar-AE" sz="3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غالب</a:t>
            </a:r>
            <a:r>
              <a:rPr lang="ar-EG" sz="3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ًا</a:t>
            </a:r>
            <a:r>
              <a:rPr lang="ar-AE" sz="3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AE" sz="30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بـ </a:t>
            </a:r>
            <a:r>
              <a:rPr lang="en-US" sz="30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narratives </a:t>
            </a:r>
            <a:r>
              <a:rPr lang="ar-SA" sz="30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AE" sz="30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هي مجموعة من الأفكار والحقائق ووجهات النظر والخبرات التي تغذّي الطريقة التي يدرك بها الفرد أو الجماعة مكانه في العالم من </a:t>
            </a:r>
            <a:r>
              <a:rPr lang="ar-AE" sz="3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حول</a:t>
            </a:r>
            <a:r>
              <a:rPr lang="ar-EG" sz="3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ه</a:t>
            </a:r>
            <a:r>
              <a:rPr lang="ar-AE" sz="30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. </a:t>
            </a:r>
            <a:endParaRPr lang="ar-AE" sz="30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0" y="842342"/>
            <a:ext cx="8392562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 txBox="1">
            <a:spLocks/>
          </p:cNvSpPr>
          <p:nvPr/>
        </p:nvSpPr>
        <p:spPr>
          <a:xfrm>
            <a:off x="1325194" y="2724289"/>
            <a:ext cx="7041539" cy="169277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مزج عناصر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حقيق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ة </a:t>
            </a:r>
            <a:r>
              <a:rPr lang="ar-AE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تاريخية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مع وقائع منظورة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؛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ar-AE" sz="2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بطريقة تجعل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صداها 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يتردد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عميق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داخل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إحساس الذات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للأشخاص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كيفية </a:t>
            </a:r>
            <a:r>
              <a:rPr lang="ar-AE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فهمهم للأحداث في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حياتهم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الخاصة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يمكن أن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تكون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نماذج الخطاب </a:t>
            </a:r>
            <a:r>
              <a:rPr lang="ar-AE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إيجابية أو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سلبية</a:t>
            </a:r>
            <a:r>
              <a:rPr lang="ar-SA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ك</a:t>
            </a:r>
            <a:r>
              <a:rPr lang="ar-EG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تمثِّل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جزء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 طبيعيًّا من 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تج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ربة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الإنسان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ية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en" sz="2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5BEC414-9A92-ED49-850F-F6F7E98C52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b="12173"/>
          <a:stretch/>
        </p:blipFill>
        <p:spPr>
          <a:xfrm flipH="1">
            <a:off x="4850297" y="2887731"/>
            <a:ext cx="4293703" cy="2255769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DF788986-49F8-7740-AD83-EFF034C2D59A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دور </a:t>
            </a:r>
            <a:r>
              <a:rPr lang="ar-AE" sz="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الخطاب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والإعلام في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30BEBFB-47D1-9944-A744-2D3984C209C4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AB30A2E1-8CD7-C24F-AD51-CD5955F219A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 smtClean="0">
                <a:latin typeface="Arial" charset="0"/>
                <a:ea typeface="Arial" charset="0"/>
                <a:cs typeface="Arial" charset="0"/>
              </a:rPr>
              <a:t>03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5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026319" y="1648421"/>
            <a:ext cx="7091363" cy="1231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كيف يستخدم المتطرفون العنيفون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الخطاب للترويج لأفكارهم؟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00A05B0-255B-1F40-A57A-5E36DB0566A7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D3A3266F-F029-434C-9094-36658A46C4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E5952A3-E834-D64E-A2B1-0C083042B9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D78801-765D-AB43-BAA4-DD91EF23EF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EC89A935-6108-9242-A8AA-46B6C6490709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</a:t>
            </a:r>
            <a:r>
              <a:rPr lang="ar-AE" sz="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دور الخطاب والإعلام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30BEBFB-47D1-9944-A744-2D3984C209C4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="" xmlns:a16="http://schemas.microsoft.com/office/drawing/2014/main" id="{AB30A2E1-8CD7-C24F-AD51-CD5955F219A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85105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97719" y="1685700"/>
            <a:ext cx="7548562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كيف يمكن استخدام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الخطاب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بفعالية لمنع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الراديكالية والتطرف العنيف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التجنيد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تعزيز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فك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الارتباط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أو نزع الراديكالية؟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FB31F60-9F54-8348-B960-7BFBB7C6BCF5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840224FB-90A9-D040-B764-52847F25A7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D763B107-16E1-EF45-B4F8-D29E777694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F0559FF-3944-1945-BC30-4F7715FE3D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A608CF35-A31A-CB4F-B165-E4349180A1F7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دور الخطاب والإعلام في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A283712-AA9F-6144-A054-F5DC08AB8F1A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="" xmlns:a16="http://schemas.microsoft.com/office/drawing/2014/main" id="{150802F5-7499-4743-9EFA-BBAE1CFA0DA8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85234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1127890" y="804847"/>
            <a:ext cx="7246883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أنواع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خطاب مكافحة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0" y="1534581"/>
            <a:ext cx="840823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823397" y="1841823"/>
            <a:ext cx="7624901" cy="261610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الخطاب البديل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هو الخطاب الذي يطعن في ويتحدى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أهمية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خطاب العنف والتطرف من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خلال تقديم المزيد من الفهم الفعال وغير العنيف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للمظالم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وكذلك نُهُج معالجتها.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الخطاب المضاد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هو الخطاب الذي يتحدى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يدحض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يُشك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ِّ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بشكل مباشر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خطاب العنف والتطرف عن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طريق فضح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عيوب أيديولوجياتهم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ممارستهم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الدينية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تأطير النزاع أو القضايا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وكشف الأكاذيب والنفاق.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الاتصالات </a:t>
            </a:r>
            <a:r>
              <a:rPr lang="ar-AE" sz="200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000" cap="none" dirty="0" err="1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</a:t>
            </a:r>
            <a:r>
              <a:rPr lang="ar-AE" sz="200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ستراتيجية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الحكومية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التي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تعمل على تفكيك بنيان خطاب العنف والتطرف عن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طريق شرح الإجراءات والسياسات الحكومية بطرق تفنّد المعلومات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مغلوطة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التي تستخدمها الجماعات المتطرفة العنيفة وما يعتريهما من عدم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الوضوح.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A5099D22-53EA-BC4A-A66B-934EC293FCD7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</a:t>
            </a:r>
            <a:r>
              <a:rPr lang="ar-AE" sz="8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دور الخطاب والإعلام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6D036D5-001C-6B4B-BFB6-1384290CDBFF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2">
            <a:extLst>
              <a:ext uri="{FF2B5EF4-FFF2-40B4-BE49-F238E27FC236}">
                <a16:creationId xmlns="" xmlns:a16="http://schemas.microsoft.com/office/drawing/2014/main" id="{B2A5B260-66B5-7C45-A26D-5C776467FF9F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06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3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93C1D5A-6812-124B-B3A6-18CD834DB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76963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18504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19: أنت ابني 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215180" y="1257846"/>
            <a:ext cx="3626003" cy="247144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Open Sans"/>
                <a:ea typeface="Open Sans"/>
                <a:cs typeface="Simplified Arabic"/>
              </a:rPr>
              <a:t>بواسطة: </a:t>
            </a:r>
            <a:r>
              <a:rPr lang="ar-SA" sz="1400" u="sng" dirty="0">
                <a:solidFill>
                  <a:srgbClr val="00475D"/>
                </a:solidFill>
                <a:latin typeface="Open Sans"/>
                <a:ea typeface="Open Sans"/>
                <a:cs typeface="Simplified Arabic"/>
                <a:hlinkClick r:id="rId3"/>
              </a:rPr>
              <a:t>مجموعة مولنلوي</a:t>
            </a:r>
            <a:r>
              <a:rPr lang="ar-SA" sz="1400" dirty="0">
                <a:solidFill>
                  <a:srgbClr val="00475D"/>
                </a:solidFill>
                <a:latin typeface="Open Sans"/>
                <a:ea typeface="Open Sans"/>
                <a:cs typeface="Simplified Arabic"/>
              </a:rPr>
              <a:t> لوزارة الدفاع الكولومبية </a:t>
            </a:r>
            <a:endParaRPr lang="en-US" sz="1400" dirty="0">
              <a:solidFill>
                <a:srgbClr val="00475D"/>
              </a:solidFill>
              <a:latin typeface="Open Sans"/>
              <a:ea typeface="Open Sans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Open Sans"/>
                <a:ea typeface="Open Sans"/>
                <a:cs typeface="Simplified Arabic"/>
              </a:rPr>
              <a:t>الرابط الأصلي: </a:t>
            </a:r>
            <a:endParaRPr lang="en-US" sz="1400" dirty="0">
              <a:solidFill>
                <a:srgbClr val="00475D"/>
              </a:solidFill>
              <a:latin typeface="Open Sans"/>
              <a:ea typeface="Open Sans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u="sng" cap="none" dirty="0">
                <a:solidFill>
                  <a:srgbClr val="00475D"/>
                </a:solidFill>
                <a:latin typeface="Simplified Arabic"/>
                <a:ea typeface="Open Sans"/>
                <a:hlinkClick r:id="rId4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/>
                <a:ea typeface="Open Sans"/>
                <a:hlinkClick r:id="rId4"/>
              </a:rPr>
              <a:t>youtu.be/qYrofD8l1-k</a:t>
            </a:r>
            <a:endParaRPr lang="en-US" sz="1400" cap="none" dirty="0" smtClean="0">
              <a:solidFill>
                <a:srgbClr val="00475D"/>
              </a:solidFill>
              <a:latin typeface="Open Sans"/>
              <a:ea typeface="Open Sans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Open Sans"/>
                <a:ea typeface="Open Sans"/>
                <a:cs typeface="Simplified Arabic"/>
              </a:rPr>
              <a:t>ترجمة </a:t>
            </a:r>
            <a:r>
              <a:rPr lang="ar-SA" sz="1400" dirty="0">
                <a:solidFill>
                  <a:srgbClr val="00475D"/>
                </a:solidFill>
                <a:latin typeface="Open Sans"/>
                <a:ea typeface="Open Sans"/>
                <a:cs typeface="Simplified Arabic"/>
              </a:rPr>
              <a:t>باللغة العربية: </a:t>
            </a:r>
            <a:endParaRPr lang="en-US" sz="1400" dirty="0">
              <a:solidFill>
                <a:srgbClr val="00475D"/>
              </a:solidFill>
              <a:latin typeface="Open Sans"/>
              <a:ea typeface="Open Sans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 smtClean="0">
                <a:solidFill>
                  <a:srgbClr val="00475D"/>
                </a:solidFill>
                <a:latin typeface="Open Sans"/>
                <a:ea typeface="Open Sans"/>
                <a:cs typeface="Simplified Arabic"/>
                <a:hlinkClick r:id="rId5"/>
              </a:rPr>
              <a:t>متقدم</a:t>
            </a:r>
            <a:endParaRPr lang="en-US" sz="1400" dirty="0">
              <a:solidFill>
                <a:srgbClr val="00475D"/>
              </a:solidFill>
              <a:latin typeface="Open Sans"/>
              <a:ea typeface="Open Sans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Open Sans"/>
                <a:ea typeface="Open Sans"/>
                <a:cs typeface="Simplified Arabic"/>
                <a:hlinkClick r:id="rId6"/>
              </a:rPr>
              <a:t>أساسي</a:t>
            </a:r>
            <a:r>
              <a:rPr lang="ar-SA" sz="1400" dirty="0">
                <a:solidFill>
                  <a:srgbClr val="00475D"/>
                </a:solidFill>
                <a:latin typeface="Open Sans"/>
                <a:ea typeface="Open Sans"/>
                <a:cs typeface="Simplified Arabic"/>
              </a:rPr>
              <a:t> (موصى باستخدامه عبر موقع اليوتيوب)</a:t>
            </a:r>
            <a:endParaRPr lang="en-US" sz="1400" dirty="0">
              <a:solidFill>
                <a:srgbClr val="00475D"/>
              </a:solidFill>
              <a:latin typeface="Open Sans"/>
              <a:ea typeface="Open Sans"/>
            </a:endParaRPr>
          </a:p>
          <a:p>
            <a:pPr algn="r" rtl="1">
              <a:spcAft>
                <a:spcPts val="0"/>
              </a:spcAft>
            </a:pPr>
            <a:r>
              <a:rPr lang="ar-SA" sz="1400" i="1" dirty="0">
                <a:solidFill>
                  <a:srgbClr val="00475D"/>
                </a:solidFill>
                <a:ea typeface="Open Sans"/>
                <a:cs typeface="Simplified Arabic"/>
              </a:rPr>
              <a:t>تعليمات حول استخدام الترجمة متوفرة </a:t>
            </a:r>
            <a:r>
              <a:rPr lang="ar-SA" sz="1400" i="1" u="sng" dirty="0">
                <a:solidFill>
                  <a:srgbClr val="00475D"/>
                </a:solidFill>
                <a:latin typeface="Open Sans"/>
                <a:ea typeface="Open Sans"/>
                <a:cs typeface="Simplified Arabic"/>
                <a:hlinkClick r:id="rId7"/>
              </a:rPr>
              <a:t>هنا</a:t>
            </a:r>
            <a:r>
              <a:rPr lang="en-US" sz="1400" i="1" dirty="0" smtClean="0">
                <a:solidFill>
                  <a:srgbClr val="00475D"/>
                </a:solidFill>
                <a:latin typeface="Simplified Arabic"/>
                <a:ea typeface="Open Sans"/>
              </a:rPr>
              <a:t>.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E94BE755-F331-2449-8D66-C7885717FE80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دور </a:t>
            </a:r>
            <a:r>
              <a:rPr lang="ar-AE" sz="8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الخطاب والإعلام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D026460-65F4-1646-B379-7F119C84F1E9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93075221-83C3-5A4E-803A-25E88ED0F73D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07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Google Shape;845;p128">
            <a:hlinkClick r:id="rId4"/>
            <a:extLst>
              <a:ext uri="{FF2B5EF4-FFF2-40B4-BE49-F238E27FC236}">
                <a16:creationId xmlns="" xmlns:a16="http://schemas.microsoft.com/office/drawing/2014/main" id="{3ECA0C46-87F4-5B4A-AB63-7DD6DF981012}"/>
              </a:ext>
            </a:extLst>
          </p:cNvPr>
          <p:cNvPicPr preferRelativeResize="0"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4" y="1257846"/>
            <a:ext cx="4599857" cy="306963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92503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0200D96-3287-644B-BA97-3B8233B99832}"/>
              </a:ext>
            </a:extLst>
          </p:cNvPr>
          <p:cNvGrpSpPr/>
          <p:nvPr/>
        </p:nvGrpSpPr>
        <p:grpSpPr>
          <a:xfrm flipH="1">
            <a:off x="-2805" y="12721"/>
            <a:ext cx="5019521" cy="2876713"/>
            <a:chOff x="4116596" y="-1"/>
            <a:chExt cx="5019521" cy="2876713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1CF5213-21DF-9C43-9027-21103E229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7471"/>
            <a:stretch/>
          </p:blipFill>
          <p:spPr>
            <a:xfrm>
              <a:off x="4116596" y="-1"/>
              <a:ext cx="2832539" cy="287671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A5A16C3E-D5B5-C141-9D61-0D771654D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18918"/>
            <a:stretch/>
          </p:blipFill>
          <p:spPr>
            <a:xfrm>
              <a:off x="6653997" y="0"/>
              <a:ext cx="2482120" cy="2876712"/>
            </a:xfrm>
            <a:prstGeom prst="rect">
              <a:avLst/>
            </a:prstGeom>
          </p:spPr>
        </p:pic>
      </p:grpSp>
      <p:sp>
        <p:nvSpPr>
          <p:cNvPr id="14" name="Title 2"/>
          <p:cNvSpPr txBox="1">
            <a:spLocks/>
          </p:cNvSpPr>
          <p:nvPr/>
        </p:nvSpPr>
        <p:spPr>
          <a:xfrm>
            <a:off x="1031944" y="1573963"/>
            <a:ext cx="7351644" cy="325730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20040" indent="-320040" algn="r" rtl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هل تعتبر هذه الحملة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مثال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 على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الخطاب المضاد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أو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الخطاب البديل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أو اتصالات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ستراتيجية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حكومية؟ أم أنها تشمل عناصر متعددة؟ إذا كان الأمر كذلك، 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أي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من العناصر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أمثلة وما هي الفئة التي تنتمي إليها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ولماذا؟</a:t>
            </a:r>
          </a:p>
          <a:p>
            <a:pPr marL="320040" indent="-320040" algn="r" rtl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ماذا كان هدف الحملة؟ </a:t>
            </a:r>
          </a:p>
          <a:p>
            <a:pPr marL="320040" indent="-320040" algn="r" rtl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من هم المُرسِلون الرئيسيون لرسالة الحملة؟ كيف كانت الحملة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مثال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للتعاون؟ </a:t>
            </a:r>
          </a:p>
          <a:p>
            <a:pPr marL="320040" indent="-320040" algn="r" rtl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الأشكال المختلفة للحملة؟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6B00ED2-DABA-C442-A25C-ACD42AE562F9}"/>
              </a:ext>
            </a:extLst>
          </p:cNvPr>
          <p:cNvSpPr/>
          <p:nvPr/>
        </p:nvSpPr>
        <p:spPr>
          <a:xfrm>
            <a:off x="5386812" y="718892"/>
            <a:ext cx="3757188" cy="811143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">
            <a:extLst>
              <a:ext uri="{FF2B5EF4-FFF2-40B4-BE49-F238E27FC236}">
                <a16:creationId xmlns="" xmlns:a16="http://schemas.microsoft.com/office/drawing/2014/main" id="{EA9C445C-189A-CB4E-9449-763860AA2D2F}"/>
              </a:ext>
            </a:extLst>
          </p:cNvPr>
          <p:cNvSpPr txBox="1">
            <a:spLocks/>
          </p:cNvSpPr>
          <p:nvPr/>
        </p:nvSpPr>
        <p:spPr>
          <a:xfrm>
            <a:off x="5504506" y="785909"/>
            <a:ext cx="2871457" cy="67710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4400" cap="none" dirty="0">
                <a:solidFill>
                  <a:srgbClr val="133743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أسئلة للتفكير: 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="" xmlns:a16="http://schemas.microsoft.com/office/drawing/2014/main" id="{1A46CC65-CBF3-974B-8E48-CE7223F339CB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دور </a:t>
            </a:r>
            <a:r>
              <a:rPr lang="ar-AE" sz="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الخطاب والإعلام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70F458C-9940-2E41-8A2D-89247EEBB8C6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itle 2">
            <a:extLst>
              <a:ext uri="{FF2B5EF4-FFF2-40B4-BE49-F238E27FC236}">
                <a16:creationId xmlns="" xmlns:a16="http://schemas.microsoft.com/office/drawing/2014/main" id="{ABE8EC03-8640-3B41-B2A1-4E06E623DF5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30637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025525" y="2014992"/>
            <a:ext cx="7092950" cy="1231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هل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ستكون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الحملة من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كولومبيا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ناجحة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إذا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لم تتمحور حول الأمهات؟ لِمَ أو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لِمَ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لا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11782C3-5471-A446-A213-09BB797F5A01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9529F159-12B5-B14C-A99D-FE89480B71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7FE1FD6-0EA6-634B-AB73-A6A2281FC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46FD292-4726-204E-B46C-32917317B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610F4A5B-F999-0C41-9CD5-A8E83B8349D0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الثامنة: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دور </a:t>
            </a:r>
            <a:r>
              <a:rPr lang="ar-AE" sz="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الخطاب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والإعلام في التطرف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198A443-F065-364B-AF9B-8AFB1852F751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="" xmlns:a16="http://schemas.microsoft.com/office/drawing/2014/main" id="{09CDBB9B-121C-1A44-95D8-32B8D8BC3BC1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09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8000"/>
      </p:ext>
    </p:extLst>
  </p:cSld>
  <p:clrMapOvr>
    <a:masterClrMapping/>
  </p:clrMapOvr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7211</TotalTime>
  <Words>1296</Words>
  <Application>Microsoft Office PowerPoint</Application>
  <PresentationFormat>On-screen Show (16:9)</PresentationFormat>
  <Paragraphs>124</Paragraphs>
  <Slides>20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0429_SFCG_Powerpoint</vt:lpstr>
      <vt:lpstr>الوحدة الثامنة: فهم دور الخطاب والإعلام في التطرف العنيف</vt:lpstr>
      <vt:lpstr>PowerPoint Presentation</vt:lpstr>
      <vt:lpstr>الخطاب (ونماذجه) (يشار إليها غالبًا بـ narratives ) هي مجموعة من الأفكار والحقائق ووجهات النظر والخبرات التي تغذّي الطريقة التي يدرك بها الفرد أو الجماعة مكانه في العالم من حوله.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2019-05-17T12:14:29Z</dcterms:modified>
</cp:coreProperties>
</file>