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5" r:id="rId2"/>
    <p:sldId id="356" r:id="rId3"/>
    <p:sldId id="357" r:id="rId4"/>
    <p:sldId id="358" r:id="rId5"/>
    <p:sldId id="359" r:id="rId6"/>
    <p:sldId id="458" r:id="rId7"/>
    <p:sldId id="459" r:id="rId8"/>
    <p:sldId id="362" r:id="rId9"/>
    <p:sldId id="363" r:id="rId10"/>
    <p:sldId id="364" r:id="rId11"/>
    <p:sldId id="460" r:id="rId12"/>
    <p:sldId id="461" r:id="rId13"/>
    <p:sldId id="462" r:id="rId14"/>
    <p:sldId id="368" r:id="rId15"/>
    <p:sldId id="369" r:id="rId16"/>
    <p:sldId id="37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pos="1920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850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08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64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1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2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pos="12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32" userDrawn="1">
          <p15:clr>
            <a:srgbClr val="A4A3A4"/>
          </p15:clr>
        </p15:guide>
        <p15:guide id="25" pos="2688" userDrawn="1">
          <p15:clr>
            <a:srgbClr val="A4A3A4"/>
          </p15:clr>
        </p15:guide>
        <p15:guide id="26" pos="3264" userDrawn="1">
          <p15:clr>
            <a:srgbClr val="A4A3A4"/>
          </p15:clr>
        </p15:guide>
        <p15:guide id="27" pos="3600" userDrawn="1">
          <p15:clr>
            <a:srgbClr val="A4A3A4"/>
          </p15:clr>
        </p15:guide>
        <p15:guide id="28" orient="horz" pos="1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D"/>
    <a:srgbClr val="FCE122"/>
    <a:srgbClr val="0072B1"/>
    <a:srgbClr val="133743"/>
    <a:srgbClr val="0095C3"/>
    <a:srgbClr val="000000"/>
    <a:srgbClr val="3DABCE"/>
    <a:srgbClr val="0AD09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86757"/>
  </p:normalViewPr>
  <p:slideViewPr>
    <p:cSldViewPr snapToGrid="0">
      <p:cViewPr>
        <p:scale>
          <a:sx n="120" d="100"/>
          <a:sy n="120" d="100"/>
        </p:scale>
        <p:origin x="-774" y="-144"/>
      </p:cViewPr>
      <p:guideLst>
        <p:guide orient="horz" pos="1092"/>
        <p:guide orient="horz" pos="2162"/>
        <p:guide orient="horz" pos="108"/>
        <p:guide orient="horz" pos="3127"/>
        <p:guide orient="horz" pos="2964"/>
        <p:guide orient="horz" pos="372"/>
        <p:guide orient="horz" pos="12"/>
        <p:guide orient="horz" pos="3238"/>
        <p:guide orient="horz" pos="732"/>
        <p:guide orient="horz" pos="1260"/>
        <p:guide pos="1920"/>
        <p:guide pos="5568"/>
        <p:guide pos="3850"/>
        <p:guide pos="2880"/>
        <p:guide pos="480"/>
        <p:guide pos="5281"/>
        <p:guide/>
        <p:guide pos="5760"/>
        <p:guide pos="192"/>
        <p:guide pos="2160"/>
        <p:guide pos="2688"/>
        <p:guide pos="3264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cg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s://drive.google.com/a/sfcg.org/uc?id=1YlSwKTNa2RZeRE6hv26NsjZF52TC51Yl&amp;export=download" TargetMode="External"/><Relationship Id="rId4" Type="http://schemas.openxmlformats.org/officeDocument/2006/relationships/hyperlink" Target="https://youtu.be/As_iailNRZ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news.vice.com/" TargetMode="External"/><Relationship Id="rId7" Type="http://schemas.openxmlformats.org/officeDocument/2006/relationships/hyperlink" Target="https://drive.google.com/a/sfcg.org/uc?id=1bxQKWWmBPWX5mwzmKAjHbt7tRyXMQrGn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nTtEL5826AhagwZsl4WIjEaUZr0xNE-0&amp;export=download" TargetMode="External"/><Relationship Id="rId5" Type="http://schemas.openxmlformats.org/officeDocument/2006/relationships/hyperlink" Target="https://drive.google.com/a/sfcg.org/uc?id=1tzbH_502qQUDCm_LhXMMSJFeNuRa-z6u&amp;export=download" TargetMode="External"/><Relationship Id="rId4" Type="http://schemas.openxmlformats.org/officeDocument/2006/relationships/hyperlink" Target="https://youtu.be/yUTIoVM2mxc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WJQjTQyimgQsN4VADommOa6f5GrpOr51&amp;export=download" TargetMode="External"/><Relationship Id="rId3" Type="http://schemas.openxmlformats.org/officeDocument/2006/relationships/hyperlink" Target="https://www.usaid.gov/" TargetMode="External"/><Relationship Id="rId7" Type="http://schemas.openxmlformats.org/officeDocument/2006/relationships/hyperlink" Target="https://drive.google.com/a/sfcg.org/uc?id=1NrYms9g1bgMRt2eEpWKVWbyfJxeQNhXt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e7H-1zeV5izR9y1kF6YD0pr2nS1pf528&amp;export=download" TargetMode="External"/><Relationship Id="rId5" Type="http://schemas.openxmlformats.org/officeDocument/2006/relationships/hyperlink" Target="https://youtu.be/EPmKcfefwrI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rebrand.ly/CVE_Video18" TargetMode="External"/><Relationship Id="rId9" Type="http://schemas.openxmlformats.org/officeDocument/2006/relationships/hyperlink" Target="https://drive.google.com/a/sfcg.org/uc?id=1bxQKWWmBPWX5mwzmKAjHbt7tRyXMQrGn&amp;export=downloa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Gaq50WxgtsqUDIxDP_hQrhC7R92jZbEy&amp;export=download" TargetMode="External"/><Relationship Id="rId3" Type="http://schemas.openxmlformats.org/officeDocument/2006/relationships/hyperlink" Target="http://www.unesco.org/" TargetMode="External"/><Relationship Id="rId7" Type="http://schemas.openxmlformats.org/officeDocument/2006/relationships/hyperlink" Target="https://drive.google.com/a/sfcg.org/uc?id=15gmAotrVrngiAjaLAtimCJnyyIBS42zh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VBl0DevbwJ-Y6uOaUBegpNZ_eziy6gBq&amp;export=download" TargetMode="External"/><Relationship Id="rId5" Type="http://schemas.openxmlformats.org/officeDocument/2006/relationships/hyperlink" Target="https://youtu.be/nhwVKKPDm4A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rebrand.ly/CVE_Video14" TargetMode="External"/><Relationship Id="rId9" Type="http://schemas.openxmlformats.org/officeDocument/2006/relationships/hyperlink" Target="https://drive.google.com/a/sfcg.org/uc?id=1bxQKWWmBPWX5mwzmKAjHbt7tRyXMQrGn&amp;export=downloa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XuQYfC_YTZMy14WOFUaa5geBw9GpBAbz&amp;export=download" TargetMode="External"/><Relationship Id="rId3" Type="http://schemas.openxmlformats.org/officeDocument/2006/relationships/hyperlink" Target="http://www.unesco.org/" TargetMode="External"/><Relationship Id="rId7" Type="http://schemas.openxmlformats.org/officeDocument/2006/relationships/hyperlink" Target="https://drive.google.com/a/sfcg.org/uc?id=1NVZCXG27MPKrHN7l3L1u2DEAZNyss5Uf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hSdPqfve-KiYOwk9O5Fi95qFklpNZkQ6&amp;export=download" TargetMode="External"/><Relationship Id="rId5" Type="http://schemas.openxmlformats.org/officeDocument/2006/relationships/hyperlink" Target="https://youtu.be/KuKzq9EDt-0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rebrand.ly/CVE_Video15" TargetMode="External"/><Relationship Id="rId9" Type="http://schemas.openxmlformats.org/officeDocument/2006/relationships/hyperlink" Target="https://drive.google.com/a/sfcg.org/uc?id=1bxQKWWmBPWX5mwzmKAjHbt7tRyXMQrGn&amp;export=downloa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6">
            <a:extLst>
              <a:ext uri="{FF2B5EF4-FFF2-40B4-BE49-F238E27FC236}">
                <a16:creationId xmlns:a16="http://schemas.microsoft.com/office/drawing/2014/main" xmlns="" id="{7A872608-FB16-BB44-BF76-D04BE5F7E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6" b="21498"/>
          <a:stretch/>
        </p:blipFill>
        <p:spPr>
          <a:xfrm>
            <a:off x="4763" y="0"/>
            <a:ext cx="9159240" cy="417576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A018FFD-83E7-A14A-B983-18D6DA3950FC}"/>
              </a:ext>
            </a:extLst>
          </p:cNvPr>
          <p:cNvSpPr/>
          <p:nvPr/>
        </p:nvSpPr>
        <p:spPr>
          <a:xfrm>
            <a:off x="6019801" y="-1"/>
            <a:ext cx="3124200" cy="209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Global Partnership for Education - GPE/CC BY-NC-ND 2.0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3035301" y="3297031"/>
            <a:ext cx="5367020" cy="1261884"/>
          </a:xfrm>
        </p:spPr>
        <p:txBody>
          <a:bodyPr/>
          <a:lstStyle/>
          <a:p>
            <a:pPr algn="r"/>
            <a:r>
              <a:rPr lang="ar-SA" sz="5400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الوحدة </a:t>
            </a:r>
            <a:r>
              <a:rPr lang="ar-SA" sz="5400" b="0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السابعة:</a:t>
            </a:r>
            <a:r>
              <a:rPr lang="en-US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-US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ar-SA" sz="2800" b="0" dirty="0" smtClean="0">
                <a:latin typeface="Simplified Arabic" pitchFamily="18" charset="-78"/>
                <a:cs typeface="Simplified Arabic" pitchFamily="18" charset="-78"/>
              </a:rPr>
              <a:t>دور </a:t>
            </a:r>
            <a:r>
              <a:rPr lang="ar-SA" sz="2800" b="0" dirty="0">
                <a:latin typeface="Simplified Arabic" pitchFamily="18" charset="-78"/>
                <a:cs typeface="Simplified Arabic" pitchFamily="18" charset="-78"/>
              </a:rPr>
              <a:t>التعليم في منع </a:t>
            </a:r>
            <a:r>
              <a:rPr lang="ar-SA" sz="2800" b="0" dirty="0" smtClean="0">
                <a:latin typeface="Simplified Arabic" pitchFamily="18" charset="-78"/>
                <a:cs typeface="Simplified Arabic" pitchFamily="18" charset="-78"/>
              </a:rPr>
              <a:t>التطرف العني</a:t>
            </a:r>
            <a:r>
              <a:rPr lang="ar-EG" sz="2800" b="0" dirty="0" smtClean="0">
                <a:latin typeface="Simplified Arabic" pitchFamily="18" charset="-78"/>
                <a:cs typeface="Simplified Arabic" pitchFamily="18" charset="-78"/>
              </a:rPr>
              <a:t>ف ومكافحته </a:t>
            </a:r>
            <a:endParaRPr lang="en-US" sz="28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5CD7C6-04C2-0F41-A5D5-BF1F125EEB53}"/>
              </a:ext>
            </a:extLst>
          </p:cNvPr>
          <p:cNvGrpSpPr/>
          <p:nvPr/>
        </p:nvGrpSpPr>
        <p:grpSpPr>
          <a:xfrm>
            <a:off x="566856" y="3432175"/>
            <a:ext cx="2022926" cy="1007470"/>
            <a:chOff x="566856" y="3432175"/>
            <a:chExt cx="2022926" cy="1007470"/>
          </a:xfrm>
        </p:grpSpPr>
        <p:pic>
          <p:nvPicPr>
            <p:cNvPr id="14" name="Picture 3" descr="C:\Users\Hannah Kim\Desktop\your sister file\sfcg_newlogo2.png">
              <a:extLst>
                <a:ext uri="{FF2B5EF4-FFF2-40B4-BE49-F238E27FC236}">
                  <a16:creationId xmlns:a16="http://schemas.microsoft.com/office/drawing/2014/main" xmlns="" id="{1CBED690-8707-6949-8E51-B724367F7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242" y="3432175"/>
              <a:ext cx="1867306" cy="329112"/>
            </a:xfrm>
            <a:prstGeom prst="rect">
              <a:avLst/>
            </a:prstGeom>
            <a:noFill/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9FBF66E-8FD0-E64E-9254-522E227A9214}"/>
                </a:ext>
              </a:extLst>
            </p:cNvPr>
            <p:cNvGrpSpPr/>
            <p:nvPr/>
          </p:nvGrpSpPr>
          <p:grpSpPr>
            <a:xfrm>
              <a:off x="566856" y="3914958"/>
              <a:ext cx="2022926" cy="524687"/>
              <a:chOff x="566856" y="3914958"/>
              <a:chExt cx="2022926" cy="52468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7ADE981C-3F23-3D43-9D05-A0E8162FD2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90" t="5926" r="61042" b="87277"/>
              <a:stretch/>
            </p:blipFill>
            <p:spPr>
              <a:xfrm>
                <a:off x="566856" y="3955866"/>
                <a:ext cx="601866" cy="40552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086E9965-8DAC-CA48-BD74-101C93C899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2744" y="3914958"/>
                <a:ext cx="1237038" cy="5246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7980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DE24276-B2D4-F449-903A-B8A2F4D093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290638" y="1186756"/>
            <a:ext cx="6562725" cy="221599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لماذا قد يكون من الصعب </a:t>
            </a:r>
            <a:r>
              <a:rPr lang="ar-EG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إدارج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هذه الأنواع من 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</a:t>
            </a:r>
            <a:r>
              <a:rPr lang="ar-EG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وضوعات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أو المناهج التي تم </a:t>
            </a:r>
            <a:r>
              <a:rPr lang="ar-EG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استعراضها 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في </a:t>
            </a:r>
            <a:r>
              <a:rPr lang="ar-AE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الشرائح السابقة في 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بيئات </a:t>
            </a:r>
            <a:r>
              <a:rPr lang="ar-AE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التعليم الرسمي؟ </a:t>
            </a:r>
            <a:endParaRPr lang="en-US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0152C48-B7ED-DA42-B7EF-D8FA4D7A6855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01E7523-D6C7-8049-AE7A-2E90507B96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26CC14F-76A4-D84E-BA51-0CE57EF948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F60B4F-FFC9-2B48-95C3-CB34C3D34248}"/>
              </a:ext>
            </a:extLst>
          </p:cNvPr>
          <p:cNvSpPr txBox="1"/>
          <p:nvPr/>
        </p:nvSpPr>
        <p:spPr>
          <a:xfrm>
            <a:off x="5685576" y="157530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167490CC-21D5-8E4E-B897-81751E6D1A70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F57858F-4DEC-984E-83B1-87B13215952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6222ACAE-D165-E945-AB92-CA951AC9BBE8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215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A7C420E-3C8A-4D4C-8F06-3C1467A582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98970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612250" y="505706"/>
            <a:ext cx="831493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16: منظمة قوس قزح </a:t>
            </a:r>
            <a:r>
              <a:rPr lang="ar-EG" sz="1800" b="1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الأمل</a:t>
            </a:r>
            <a:r>
              <a:rPr lang="en-US" sz="1800" b="1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“Rainbow </a:t>
            </a:r>
            <a:r>
              <a:rPr lang="en-US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of </a:t>
            </a:r>
            <a:r>
              <a:rPr lang="en-US" sz="1800" b="1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Hope” </a:t>
            </a:r>
            <a:r>
              <a:rPr lang="ar-EG" sz="1800" b="1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تتعاون </a:t>
            </a:r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مع </a:t>
            </a:r>
            <a:r>
              <a:rPr lang="ar-EG" sz="1800" b="1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منظمة</a:t>
            </a:r>
            <a:r>
              <a:rPr lang="en-US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en-US" sz="1800" b="1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“Eco </a:t>
            </a:r>
            <a:r>
              <a:rPr lang="en-US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Boys and </a:t>
            </a:r>
            <a:r>
              <a:rPr lang="en-US" sz="1800" b="1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Girls” 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241073" y="1268082"/>
            <a:ext cx="3599278" cy="13434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منظمة "البحث عن أرضية مشتركة"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الأصلي: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youtu.be/As_iailNRZ4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spcAft>
                <a:spcPts val="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يمكن ت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الفيديو من </a:t>
            </a: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هنا</a:t>
            </a:r>
            <a:r>
              <a:rPr lang="en-US" sz="1400" cap="none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en-US" sz="1400" cap="none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oogle Shape;766;p116">
            <a:hlinkClick r:id="rId4"/>
            <a:extLst>
              <a:ext uri="{FF2B5EF4-FFF2-40B4-BE49-F238E27FC236}">
                <a16:creationId xmlns:a16="http://schemas.microsoft.com/office/drawing/2014/main" xmlns="" id="{9F1A2320-7533-D945-8DFE-7C3CEC7C48AD}"/>
              </a:ext>
            </a:extLst>
          </p:cNvPr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9" y="1268082"/>
            <a:ext cx="4602120" cy="3068080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57858F-4DEC-984E-83B1-87B13215952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xmlns="" id="{6222ACAE-D165-E945-AB92-CA951AC9BBE8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 smtClean="0">
                <a:latin typeface="Arial" charset="0"/>
                <a:ea typeface="Arial" charset="0"/>
                <a:cs typeface="Arial" charset="0"/>
              </a:rPr>
              <a:t>11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29332A6E-AE2D-5447-A0FB-28F8154FE4E1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</p:spTree>
    <p:extLst>
      <p:ext uri="{BB962C8B-B14F-4D97-AF65-F5344CB8AC3E}">
        <p14:creationId xmlns:p14="http://schemas.microsoft.com/office/powerpoint/2010/main" val="205905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62C384F-D4BF-0D4B-B6A8-692D580EB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4215470" y="505706"/>
            <a:ext cx="4721142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17: مدرسة إعادة تأهيل الإرهابيين 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291103" y="1263130"/>
            <a:ext cx="3547792" cy="20954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فايس نيوز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الأصلي: </a:t>
            </a: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youtu.be/yUTIoVM2mxc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ترجمة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باللغة العربية: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متقدم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6"/>
              </a:rPr>
              <a:t>أساسي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عبر موقع اليوتيوب)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/>
            <a:r>
              <a:rPr lang="ar-SA" sz="1400" i="1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تعليمات حول استخدام الترجمة متوفرة </a:t>
            </a:r>
            <a:r>
              <a:rPr lang="ar-SA" sz="1400" i="1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7"/>
              </a:rPr>
              <a:t>هنا</a:t>
            </a:r>
            <a:r>
              <a:rPr lang="en-US" sz="1300" cap="none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en-US" sz="1300" cap="none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29332A6E-AE2D-5447-A0FB-28F8154FE4E1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53B7DF8-68A3-DC4E-BC71-CBF2E320A6A6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6FA901BF-9522-1040-BDF7-347BD2148D50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12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Google Shape;773;p117">
            <a:hlinkClick r:id="rId4"/>
            <a:extLst>
              <a:ext uri="{FF2B5EF4-FFF2-40B4-BE49-F238E27FC236}">
                <a16:creationId xmlns:a16="http://schemas.microsoft.com/office/drawing/2014/main" xmlns="" id="{0B9E3C20-7F81-5E4F-BFCE-55BA83AC76DF}"/>
              </a:ext>
            </a:extLst>
          </p:cNvPr>
          <p:cNvPicPr preferRelativeResize="0"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6" y="1263130"/>
            <a:ext cx="4613313" cy="3075542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7120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5BE2B76-6C48-5044-AD1F-7C0BE08CFF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3715848" y="505706"/>
            <a:ext cx="5220968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18: مبادرة الشباب الصوماليين المتعلّمين 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181600" y="1262563"/>
            <a:ext cx="3651522" cy="284744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الوكالة الأمريكية للتنمية الدولية (</a:t>
            </a:r>
            <a:r>
              <a:rPr lang="en-US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USAID</a:t>
            </a: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)</a:t>
            </a:r>
            <a:endParaRPr lang="en-US" sz="1400" u="sng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https://rebrand.ly/CVE_Video18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الأصلي: </a:t>
            </a: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youtu.be/EPmKcfefwrI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يمكن 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الفيديو من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6"/>
              </a:rPr>
              <a:t>هنا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ترجمة باللغة العربية: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7"/>
              </a:rPr>
              <a:t>متقدم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مع وجود نسخ </a:t>
            </a:r>
            <a:r>
              <a:rPr lang="ar-SA" sz="1400" dirty="0" err="1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لل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8"/>
              </a:rPr>
              <a:t>أساسي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عبر موقع اليوتيوب)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/>
            <a:r>
              <a:rPr lang="ar-SA" sz="1400" i="1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تعليمات حول استخدام الترجمة متوفرة </a:t>
            </a:r>
            <a:r>
              <a:rPr lang="ar-SA" sz="1400" i="1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9"/>
              </a:rPr>
              <a:t>هن</a:t>
            </a:r>
            <a:r>
              <a:rPr lang="ar-SA" sz="1400" i="1" u="sng" dirty="0">
                <a:solidFill>
                  <a:srgbClr val="0000FF"/>
                </a:solidFill>
                <a:latin typeface="Open Sans"/>
                <a:ea typeface="Open Sans"/>
                <a:cs typeface="Simplified Arabic"/>
                <a:hlinkClick r:id="rId9"/>
              </a:rPr>
              <a:t>ا</a:t>
            </a:r>
            <a:r>
              <a:rPr lang="en-US" sz="1300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96B911B6-2E2B-B247-BFFD-CA593A40B86A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3B49CE2-CD84-DF44-894A-1365B3A8331E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373B1D79-0BA9-F14D-8BE5-49052F04F192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13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Google Shape;780;p118">
            <a:hlinkClick r:id="rId4"/>
            <a:extLst>
              <a:ext uri="{FF2B5EF4-FFF2-40B4-BE49-F238E27FC236}">
                <a16:creationId xmlns:a16="http://schemas.microsoft.com/office/drawing/2014/main" xmlns="" id="{8947E3AC-754C-824C-AE28-E92438E5DA21}"/>
              </a:ext>
            </a:extLst>
          </p:cNvPr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3" y="1262563"/>
            <a:ext cx="4613313" cy="3075542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75600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4824" y="1648420"/>
            <a:ext cx="7174352" cy="18466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بعض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المخاطر المحتملة لتنفيذ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مشاريع أو سياسات مكافحة التطرف العنيف في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البيئات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التعليمية؟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6C2E791-8355-594F-9915-D8A332BDD90F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19F46A8-D4B0-524B-89CA-47EA445ED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0E2878E-2DD1-034D-9EE6-444295BB06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C894B37-59A1-1C48-93FF-28045182FF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1C149CA9-0F64-534C-BF5E-1F5D520F8AF7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321F97-9693-4641-8F59-54AD00D56EBB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076D64F3-EAA6-5945-B37E-CCF9B2943FFD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14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9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3132909" y="1550670"/>
            <a:ext cx="5248177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-147" r="39902" b="1162"/>
          <a:stretch/>
        </p:blipFill>
        <p:spPr>
          <a:xfrm>
            <a:off x="0" y="-33220"/>
            <a:ext cx="3132909" cy="5194500"/>
          </a:xfrm>
          <a:prstGeom prst="rect">
            <a:avLst/>
          </a:prstGeom>
        </p:spPr>
      </p:pic>
      <p:sp>
        <p:nvSpPr>
          <p:cNvPr id="17" name="Title 2"/>
          <p:cNvSpPr txBox="1">
            <a:spLocks/>
          </p:cNvSpPr>
          <p:nvPr/>
        </p:nvSpPr>
        <p:spPr>
          <a:xfrm>
            <a:off x="3463712" y="1714071"/>
            <a:ext cx="4917374" cy="25237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زيادة المخاطر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خلال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تعريض الشباب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لأفكار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المتطرفة العنيفة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المدرسون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غير مجهزين بشكل مناسب ب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الدعم و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الأدوات و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التدريب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اللازم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زيادة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تهميش الط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لاب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المُعرضين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للتأثُر بالراديكالية والتطرف العنيف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بصورة أكبر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حدوث الاستقطاب في الفصول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الدراسية.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94DB2E70-D495-4140-A443-C3BC74461E94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C2BD740-8FBD-0B4F-81DA-78D4916C3B81}"/>
              </a:ext>
            </a:extLst>
          </p:cNvPr>
          <p:cNvGrpSpPr/>
          <p:nvPr/>
        </p:nvGrpSpPr>
        <p:grpSpPr>
          <a:xfrm>
            <a:off x="-3301" y="4705350"/>
            <a:ext cx="525478" cy="248970"/>
            <a:chOff x="-3301" y="4705350"/>
            <a:chExt cx="525478" cy="2489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7222910-2E8A-7E49-A61E-A0AC283BF2E9}"/>
                </a:ext>
              </a:extLst>
            </p:cNvPr>
            <p:cNvSpPr/>
            <p:nvPr/>
          </p:nvSpPr>
          <p:spPr>
            <a:xfrm>
              <a:off x="-3301" y="4705350"/>
              <a:ext cx="525478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Title 2">
              <a:extLst>
                <a:ext uri="{FF2B5EF4-FFF2-40B4-BE49-F238E27FC236}">
                  <a16:creationId xmlns:a16="http://schemas.microsoft.com/office/drawing/2014/main" xmlns="" id="{8EBCA887-8E2C-EE40-93E9-05C21F752871}"/>
                </a:ext>
              </a:extLst>
            </p:cNvPr>
            <p:cNvSpPr txBox="1">
              <a:spLocks/>
            </p:cNvSpPr>
            <p:nvPr/>
          </p:nvSpPr>
          <p:spPr>
            <a:xfrm>
              <a:off x="161888" y="4744511"/>
              <a:ext cx="360289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3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042111-801D-AB46-A90E-DA3FDD8EC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 flipH="1">
            <a:off x="-91620" y="0"/>
            <a:ext cx="3733800" cy="4043476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762000" y="1739851"/>
            <a:ext cx="7621588" cy="31034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115000"/>
              <a:buBlip>
                <a:blip r:embed="rId2"/>
              </a:buBlip>
            </a:pPr>
            <a:r>
              <a:rPr lang="ar-AE" sz="265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التطرف العنيف من خلال التعليم لا يعني "</a:t>
            </a:r>
            <a:r>
              <a:rPr lang="ar-AE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</a:t>
            </a:r>
            <a:r>
              <a:rPr lang="ar-EG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لإيقاع</a:t>
            </a:r>
            <a:r>
              <a:rPr lang="ar-AE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" </a:t>
            </a:r>
            <a:r>
              <a:rPr lang="ar-EG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</a:t>
            </a:r>
            <a:r>
              <a:rPr lang="ar-AE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المتطرفين العنيفين</a:t>
            </a:r>
            <a:r>
              <a:rPr lang="ar-EG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5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بل منع </a:t>
            </a:r>
            <a:r>
              <a:rPr lang="ar-AE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 </a:t>
            </a:r>
            <a:r>
              <a:rPr lang="ar-AE" sz="265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والتدخل في عملية الراديكالية. </a:t>
            </a:r>
          </a:p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115000"/>
              <a:buBlip>
                <a:blip r:embed="rId2"/>
              </a:buBlip>
            </a:pPr>
            <a:r>
              <a:rPr lang="ar-AE" sz="265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قد تخلق </a:t>
            </a:r>
            <a:r>
              <a:rPr lang="ar-AE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البيئات </a:t>
            </a:r>
            <a:r>
              <a:rPr lang="ar-AE" sz="265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التعليمية مظالم يمكن أن تدفع إلى التطرف العنيف. </a:t>
            </a:r>
          </a:p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115000"/>
              <a:buBlip>
                <a:blip r:embed="rId2"/>
              </a:buBlip>
            </a:pPr>
            <a:r>
              <a:rPr lang="ar-AE" sz="265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هناك العديد من الموارد التعليمية التي يمكن دمجها في برامج مكافحة التطرف العنيف. </a:t>
            </a:r>
          </a:p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115000"/>
              <a:buBlip>
                <a:blip r:embed="rId2"/>
              </a:buBlip>
            </a:pPr>
            <a:r>
              <a:rPr lang="ar-AE" sz="265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ينبغي أن يسترشد اختيار مبادرات التعليم </a:t>
            </a:r>
            <a:r>
              <a:rPr lang="ar-AE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من أجل مكافحة </a:t>
            </a:r>
            <a:r>
              <a:rPr lang="ar-AE" sz="265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 </a:t>
            </a:r>
            <a:r>
              <a:rPr lang="ar-EG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بالنظر ف</a:t>
            </a:r>
            <a:r>
              <a:rPr lang="ar-EG" sz="265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ما </a:t>
            </a:r>
            <a:r>
              <a:rPr lang="ar-AE" sz="265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إذا كانت تعمل على </a:t>
            </a:r>
            <a:r>
              <a:rPr lang="ar-EG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التصدي لل</a:t>
            </a:r>
            <a:r>
              <a:rPr lang="ar-AE" sz="265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دوافع </a:t>
            </a:r>
            <a:r>
              <a:rPr lang="ar-AE" sz="265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المحددة للتطرف العنيف في سياق معين. 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B6A078D2-80EB-9446-8EAF-911F31E216E2}"/>
              </a:ext>
            </a:extLst>
          </p:cNvPr>
          <p:cNvSpPr txBox="1">
            <a:spLocks/>
          </p:cNvSpPr>
          <p:nvPr/>
        </p:nvSpPr>
        <p:spPr>
          <a:xfrm>
            <a:off x="3429000" y="771607"/>
            <a:ext cx="4977661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/>
            <a:r>
              <a:rPr lang="ar-SA" sz="400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النقاط المستفادة </a:t>
            </a:r>
            <a:r>
              <a:rPr lang="ar-SA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الرئيسية</a:t>
            </a:r>
            <a:r>
              <a:rPr lang="ar-EG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endParaRPr lang="en-US" sz="4000" b="0" cap="none" dirty="0">
              <a:solidFill>
                <a:srgbClr val="FCE122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E8178D7-68AD-4940-83C1-415F2F289337}"/>
              </a:ext>
            </a:extLst>
          </p:cNvPr>
          <p:cNvCxnSpPr>
            <a:cxnSpLocks/>
          </p:cNvCxnSpPr>
          <p:nvPr/>
        </p:nvCxnSpPr>
        <p:spPr>
          <a:xfrm flipH="1">
            <a:off x="0" y="1368596"/>
            <a:ext cx="8406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E3EABB9D-B635-1444-A57D-65B5A07E91F4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2D2B6F4-2663-564B-8FC5-E5EEB762807A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xmlns="" id="{C782954B-8DA0-7245-A71E-8EDAB1B2885A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16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3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9"/>
          <a:stretch/>
        </p:blipFill>
        <p:spPr>
          <a:xfrm>
            <a:off x="-1" y="-1"/>
            <a:ext cx="9141151" cy="5132439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062038" y="2384039"/>
            <a:ext cx="7019925" cy="12311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لا يمكن للتعليم منع الفرد من ارتكاب فعل عنيف باسم أيديولوجية متطرفة عنيفة. </a:t>
            </a:r>
            <a:endParaRPr lang="en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B58574B-2ADA-E540-918F-468E4495AA11}"/>
              </a:ext>
            </a:extLst>
          </p:cNvPr>
          <p:cNvCxnSpPr/>
          <p:nvPr/>
        </p:nvCxnSpPr>
        <p:spPr>
          <a:xfrm flipH="1">
            <a:off x="2955632" y="2061500"/>
            <a:ext cx="3232736" cy="0"/>
          </a:xfrm>
          <a:prstGeom prst="line">
            <a:avLst/>
          </a:prstGeom>
          <a:ln w="349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590C0A2F-39D2-8E4F-9681-E5E712CF6EF9}"/>
              </a:ext>
            </a:extLst>
          </p:cNvPr>
          <p:cNvSpPr txBox="1">
            <a:spLocks/>
          </p:cNvSpPr>
          <p:nvPr/>
        </p:nvSpPr>
        <p:spPr>
          <a:xfrm>
            <a:off x="835819" y="1472684"/>
            <a:ext cx="7472362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2800" cap="none" spc="5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هل تتفق مع العبارة التالية؟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045285D-D93B-0E43-A3E3-94E9D546357D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1E3C674-1700-F24B-8A1D-DC770E702E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0B3792AE-F42E-784A-B64D-144B813A4E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7412BBB6-6C67-8149-8E95-C00DD4C21AB9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693C4BC-002C-774E-BE69-12BFDF7BCFE9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xmlns="" id="{04EE8CEE-C9FD-204F-B092-B0C39BE51E84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02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6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1954696" y="634484"/>
            <a:ext cx="6493565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هو دور التعليم في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تعزيز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القدرة على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الصمود إزاء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العنيف؟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0" y="1918216"/>
            <a:ext cx="84482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825500" y="2431524"/>
            <a:ext cx="7622761" cy="207749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خلق الظروف التي تجعل من الصعب انتشار الأيديولوجيات والأفعال المتطرفة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العنيفة.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يمكن لسياسات التعليم أن تضمن عدم تحول أماكن </a:t>
            </a:r>
            <a:r>
              <a:rPr lang="ar-EG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التعلّم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بيئات حاضنة للتطرف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العنيف.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التأكد من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المحتويات التعليمية ونُهُج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التعليم/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التعلّم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تعمل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تعزيز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قدرة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المتعلّمين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الصمود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إزاء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العنيف.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تهيئة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الظروف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التي تبني الدفاعات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أوساط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المتعلّمين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إزاء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 وتعزيز التزامهم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بنبذ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العنف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والسلام.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CE81B76-DCC6-9048-97C3-5737B68B9A38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A5C41BB-7AA4-504A-880F-6A1FD1C1A5BF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39B4EFBB-5AF3-C34A-B8E8-E724A9C4A001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03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2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025525" y="1648420"/>
            <a:ext cx="7092950" cy="18466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المهارات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والمعارف التي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نحتاج تدريسها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للمتعلمين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من أجل تعزيز القدرة لديهم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على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الصمود إزاء الانجذاب إلى العنيف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75FFEF0-B0BE-E649-98AD-11DA2E910EFC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D512DE2-77F7-384A-81F6-4EAB9CAF3B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183C55A-9F84-3D46-A8EC-782241D972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AFB9955-68B0-A543-BEAD-9804AD9EF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1B7CC5FE-9C91-E84F-8D7E-FEB0E151C507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86A4A1-8DEC-A040-9A54-640C8CF54728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E76348B2-248B-E647-AAF9-7AA5B79CA6DE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84071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754455" y="2256631"/>
            <a:ext cx="4680642" cy="15728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تكنولوجيا المعلومات والاتصالات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التعامل مع الصدمات والنقد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EG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الوعي بمختلف </a:t>
            </a:r>
            <a:r>
              <a:rPr lang="ar-AE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الثقافات </a:t>
            </a:r>
            <a:r>
              <a:rPr lang="ar-AE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والأديان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معرفة </a:t>
            </a:r>
            <a:r>
              <a:rPr lang="ar-EG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</a:t>
            </a:r>
            <a:r>
              <a:rPr lang="ar-AE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ساسيات </a:t>
            </a:r>
            <a:r>
              <a:rPr lang="ar-EG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الوسائط </a:t>
            </a:r>
            <a:r>
              <a:rPr lang="ar-AE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الرقمية </a:t>
            </a:r>
            <a:r>
              <a:rPr lang="ar-AE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والنقدية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مهارات التفكير </a:t>
            </a:r>
            <a:r>
              <a:rPr lang="ar-AE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</a:t>
            </a:r>
            <a:r>
              <a:rPr lang="ar-EG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اقد</a:t>
            </a:r>
            <a:r>
              <a:rPr lang="ar-AE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endParaRPr lang="ar-AE" sz="28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571301" y="1025267"/>
            <a:ext cx="681824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الأهداف التعليمية لتعزيز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القدرة على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الصمود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1729984"/>
            <a:ext cx="840519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5703683" y="2256630"/>
            <a:ext cx="2685862" cy="189346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مهارات التواصل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المهارات المهنية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مهارات حل </a:t>
            </a:r>
            <a:r>
              <a:rPr lang="ar-AE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</a:t>
            </a:r>
            <a:r>
              <a:rPr lang="ar-EG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لمشكلات</a:t>
            </a:r>
            <a:r>
              <a:rPr lang="ar-AE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endParaRPr lang="ar-AE" sz="28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EG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اندماج</a:t>
            </a:r>
            <a:r>
              <a:rPr lang="ar-AE" sz="28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الاجتماعي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مهارات المناظرة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8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مهارات أخرى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AB5FC0F3-CC8A-E344-A443-0F065D877C30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B1B7C26-0EA8-C741-B494-B014F156CA1E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xmlns="" id="{3A446830-9171-8940-AA36-D2993D073B44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97040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0160B1E-F524-CB4A-AF44-A0278C2C34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1019783" y="505706"/>
            <a:ext cx="7907402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14: التربية على المواطنة العالمية لمنع التطرف العنيف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189034" y="1261727"/>
            <a:ext cx="3651317" cy="322344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اليونيسكو</a:t>
            </a:r>
            <a:endParaRPr lang="en-US" sz="1400" u="sng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https://rebrand.ly/CVE_Video14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الأصلي: 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youtu.be/nhwVKKPDm4A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يمكن 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الفيديو من </a:t>
            </a: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6"/>
              </a:rPr>
              <a:t>هنا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 </a:t>
            </a:r>
            <a:endParaRPr lang="en-US" sz="1400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ترجمة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باللغة العربية: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7"/>
              </a:rPr>
              <a:t>متقدم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مع وجود نسخ </a:t>
            </a:r>
            <a:r>
              <a:rPr lang="ar-SA" sz="1400" dirty="0" err="1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لل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8"/>
              </a:rPr>
              <a:t>أساسي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عبر موقع اليوتيوب)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/>
            <a:r>
              <a:rPr lang="ar-SA" sz="1400" i="1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تعليمات حول استخدام الترجمة متوفرة </a:t>
            </a:r>
            <a:r>
              <a:rPr lang="ar-SA" sz="1400" i="1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9"/>
              </a:rPr>
              <a:t>هنا</a:t>
            </a:r>
            <a:r>
              <a:rPr lang="en-US" sz="1300" cap="none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en-US" sz="1300" cap="none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2C983875-1BF6-E34F-A03E-23D42222D2A8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78D84BE-A605-DD43-A29D-9CBAB80C370E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BC81B2D4-B34E-874B-B4E8-CF76288F4614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06</a:t>
            </a:r>
          </a:p>
        </p:txBody>
      </p:sp>
      <p:pic>
        <p:nvPicPr>
          <p:cNvPr id="10" name="Google Shape;731;p111">
            <a:hlinkClick r:id="rId4"/>
            <a:extLst>
              <a:ext uri="{FF2B5EF4-FFF2-40B4-BE49-F238E27FC236}">
                <a16:creationId xmlns:a16="http://schemas.microsoft.com/office/drawing/2014/main" xmlns="" id="{5D7C54CB-B0F6-0B4B-A15E-518C5457F5FD}"/>
              </a:ext>
            </a:extLst>
          </p:cNvPr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3" y="1261727"/>
            <a:ext cx="4602121" cy="3068080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320142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160B1E-F524-CB4A-AF44-A0278C2C34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542124" y="505706"/>
            <a:ext cx="8388169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15: تعلّم العيش معًا في سلام من خلال التربية على المواطنة العالمية 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181600" y="1259420"/>
            <a:ext cx="3654425" cy="322344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400" u="sng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اليونيسكو</a:t>
            </a:r>
            <a:r>
              <a:rPr lang="en-US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4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https://rebrand.ly/CVE_Video15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الأصلي: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4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https://</a:t>
            </a:r>
            <a:r>
              <a:rPr lang="en-US" sz="14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youtu.be/KuKzq9EDt-0</a:t>
            </a:r>
            <a:endParaRPr lang="en-US" sz="14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يمكن ت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الفيديو من </a:t>
            </a: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6"/>
              </a:rPr>
              <a:t>هنا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ترجمة باللغة العربية: 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7"/>
              </a:rPr>
              <a:t>متقدم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مع وجود نسخ </a:t>
            </a:r>
            <a:r>
              <a:rPr lang="ar-SA" sz="1400" dirty="0" err="1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لل</a:t>
            </a:r>
            <a:r>
              <a:rPr lang="ar-AE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تحميل</a:t>
            </a:r>
            <a:r>
              <a:rPr lang="ar-SA" sz="14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8"/>
              </a:rPr>
              <a:t>أساسي</a:t>
            </a:r>
            <a:r>
              <a:rPr lang="ar-SA" sz="14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عبر موقع اليوتيوب)</a:t>
            </a:r>
            <a:endParaRPr lang="en-US" sz="14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1400" i="1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تعليمات حول استخدام الترجمة متوفرة </a:t>
            </a:r>
            <a:r>
              <a:rPr lang="ar-SA" sz="1400" i="1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9"/>
              </a:rPr>
              <a:t>هنا</a:t>
            </a:r>
            <a:r>
              <a:rPr lang="en-US" sz="1400" i="1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8C6A7FE5-4D4D-A44F-8FBC-9F666D23A42F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1BFAB84-6463-8B4E-BCBB-B0CD24F0F164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BB82554D-439B-1B41-9E32-6BE50F47A539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07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Google Shape;738;p112">
            <a:hlinkClick r:id="rId4"/>
            <a:extLst>
              <a:ext uri="{FF2B5EF4-FFF2-40B4-BE49-F238E27FC236}">
                <a16:creationId xmlns:a16="http://schemas.microsoft.com/office/drawing/2014/main" xmlns="" id="{012550D1-6FC8-BD43-9AC7-972D9E68F50F}"/>
              </a:ext>
            </a:extLst>
          </p:cNvPr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5" y="1259420"/>
            <a:ext cx="4602757" cy="306850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8926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1088571" y="636112"/>
            <a:ext cx="7288902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أمثلة أخرى على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منع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 ومكافحته من خلال برامج التعليم: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1412340" y="2091823"/>
            <a:ext cx="6976285" cy="261610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مواطنون فاعلون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(المجلس الثقافي البريطاني)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معرفة أساسيات الإعلام والمعلومات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</a:t>
            </a:r>
            <a:r>
              <a:rPr lang="ar-AE" sz="20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اليون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20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سكو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)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تعليم السلام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منع التطرف العنيف ومكافحته من خلال المنهج التعليمي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(مركز هداية </a:t>
            </a:r>
            <a:r>
              <a:rPr lang="ar-AE" sz="20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واليون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20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سكو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)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التراث العالمي بين أيدٍ شابة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</a:t>
            </a:r>
            <a:r>
              <a:rPr lang="ar-AE" sz="20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اليون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20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سكو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)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حزمة 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</a:t>
            </a:r>
            <a:r>
              <a:rPr lang="en-US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(Beyond </a:t>
            </a:r>
            <a:r>
              <a:rPr lang="en-US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Bali </a:t>
            </a:r>
            <a:r>
              <a:rPr lang="en-US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Education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التعليمية من جمعية</a:t>
            </a:r>
            <a:r>
              <a:rPr lang="en-US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Bali </a:t>
            </a:r>
            <a:r>
              <a:rPr lang="en-US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Peace Park) </a:t>
            </a:r>
            <a:r>
              <a:rPr lang="ar-SA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)</a:t>
            </a:r>
            <a:endParaRPr lang="en-US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البرنامج الكرتوني 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ألف </a:t>
            </a: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ليلة 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وليلة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)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الذي تنتجه شركة</a:t>
            </a:r>
            <a:r>
              <a:rPr lang="en-US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(Big </a:t>
            </a:r>
            <a:r>
              <a:rPr lang="en-US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Bad </a:t>
            </a:r>
            <a:r>
              <a:rPr lang="en-US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Boo) </a:t>
            </a:r>
            <a:endParaRPr lang="en-US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0" y="1860871"/>
            <a:ext cx="838862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8AA584A7-9796-1142-B156-10CF818097EE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E86854-929A-4440-AEE0-2814243CCF12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B78E3E3E-5C94-1C42-80AF-4949E87BD5B3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08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5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825932" y="2285096"/>
            <a:ext cx="3770243" cy="147283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22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بيئات </a:t>
            </a:r>
            <a:r>
              <a:rPr lang="ar-AE" sz="22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تعليمية رسمية: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المدارس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الجامعات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المؤسسات التعليمية الأخرى التي تمنح درجات علمية أو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شهادات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en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774478" y="636112"/>
            <a:ext cx="6609109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هي بعض الأمثلة على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البيئات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التعليمية الرسمية وغير الرسمية؟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634947" y="2285095"/>
            <a:ext cx="3770243" cy="187038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22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بيئات </a:t>
            </a:r>
            <a:r>
              <a:rPr lang="ar-AE" sz="22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تعليمية غير رسمية: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النوادي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النشاطات خارج إطار المنهج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ورش العمل الخاصة </a:t>
            </a: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ُّ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هُج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القائمة على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المجتمع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وغيرها</a:t>
            </a:r>
            <a:r>
              <a:rPr lang="ar-EG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3027B097-A767-BE40-BB09-C1A53F86203B}"/>
              </a:ext>
            </a:extLst>
          </p:cNvPr>
          <p:cNvSpPr txBox="1">
            <a:spLocks/>
          </p:cNvSpPr>
          <p:nvPr/>
        </p:nvSpPr>
        <p:spPr>
          <a:xfrm>
            <a:off x="5458325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8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السابعة: دور التعليم في منع التطرف العنيف ومكافحته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78CD72E-6F26-C34C-90A1-14C9B57464D7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xmlns="" id="{BCF574A0-6F5B-9449-8CE1-4E24EC9960E6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09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4EEE4B9-1491-754F-8F5B-0FD25C3F81D1}"/>
              </a:ext>
            </a:extLst>
          </p:cNvPr>
          <p:cNvCxnSpPr>
            <a:cxnSpLocks/>
          </p:cNvCxnSpPr>
          <p:nvPr/>
        </p:nvCxnSpPr>
        <p:spPr>
          <a:xfrm flipH="1">
            <a:off x="0" y="1860871"/>
            <a:ext cx="838862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11735"/>
      </p:ext>
    </p:extLst>
  </p:cSld>
  <p:clrMapOvr>
    <a:masterClrMapping/>
  </p:clrMapOvr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6998</TotalTime>
  <Words>889</Words>
  <Application>Microsoft Office PowerPoint</Application>
  <PresentationFormat>On-screen Show (16:9)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0429_SFCG_Powerpoint</vt:lpstr>
      <vt:lpstr>الوحدة السابعة: دور التعليم في منع التطرف العنيف ومكافحته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2019-05-19T21:55:30Z</dcterms:modified>
</cp:coreProperties>
</file>