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9" r:id="rId2"/>
    <p:sldId id="320" r:id="rId3"/>
    <p:sldId id="440" r:id="rId4"/>
    <p:sldId id="321" r:id="rId5"/>
    <p:sldId id="322" r:id="rId6"/>
    <p:sldId id="323" r:id="rId7"/>
    <p:sldId id="324" r:id="rId8"/>
    <p:sldId id="326" r:id="rId9"/>
    <p:sldId id="327" r:id="rId10"/>
    <p:sldId id="450" r:id="rId11"/>
    <p:sldId id="329" r:id="rId12"/>
    <p:sldId id="451" r:id="rId13"/>
    <p:sldId id="452" r:id="rId14"/>
    <p:sldId id="332" r:id="rId15"/>
    <p:sldId id="333" r:id="rId16"/>
    <p:sldId id="334" r:id="rId17"/>
    <p:sldId id="335" r:id="rId18"/>
    <p:sldId id="441"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5" pos="1920" userDrawn="1">
          <p15:clr>
            <a:srgbClr val="A4A3A4"/>
          </p15:clr>
        </p15:guide>
        <p15:guide id="7" pos="5568" userDrawn="1">
          <p15:clr>
            <a:srgbClr val="A4A3A4"/>
          </p15:clr>
        </p15:guide>
        <p15:guide id="8" pos="3850" userDrawn="1">
          <p15:clr>
            <a:srgbClr val="A4A3A4"/>
          </p15:clr>
        </p15:guide>
        <p15:guide id="9" orient="horz" pos="1092" userDrawn="1">
          <p15:clr>
            <a:srgbClr val="A4A3A4"/>
          </p15:clr>
        </p15:guide>
        <p15:guide id="10" orient="horz" pos="2162" userDrawn="1">
          <p15:clr>
            <a:srgbClr val="A4A3A4"/>
          </p15:clr>
        </p15:guide>
        <p15:guide id="11" pos="2880" userDrawn="1">
          <p15:clr>
            <a:srgbClr val="A4A3A4"/>
          </p15:clr>
        </p15:guide>
        <p15:guide id="12" orient="horz" pos="108" userDrawn="1">
          <p15:clr>
            <a:srgbClr val="A4A3A4"/>
          </p15:clr>
        </p15:guide>
        <p15:guide id="13" orient="horz" pos="3127" userDrawn="1">
          <p15:clr>
            <a:srgbClr val="A4A3A4"/>
          </p15:clr>
        </p15:guide>
        <p15:guide id="14" orient="horz" pos="2964" userDrawn="1">
          <p15:clr>
            <a:srgbClr val="A4A3A4"/>
          </p15:clr>
        </p15:guide>
        <p15:guide id="15" orient="horz" pos="372" userDrawn="1">
          <p15:clr>
            <a:srgbClr val="A4A3A4"/>
          </p15:clr>
        </p15:guide>
        <p15:guide id="16" pos="480" userDrawn="1">
          <p15:clr>
            <a:srgbClr val="A4A3A4"/>
          </p15:clr>
        </p15:guide>
        <p15:guide id="17" pos="5281" userDrawn="1">
          <p15:clr>
            <a:srgbClr val="A4A3A4"/>
          </p15:clr>
        </p15:guide>
        <p15:guide id="18" userDrawn="1">
          <p15:clr>
            <a:srgbClr val="A4A3A4"/>
          </p15:clr>
        </p15:guide>
        <p15:guide id="19" pos="5760" userDrawn="1">
          <p15:clr>
            <a:srgbClr val="A4A3A4"/>
          </p15:clr>
        </p15:guide>
        <p15:guide id="20" pos="192" userDrawn="1">
          <p15:clr>
            <a:srgbClr val="A4A3A4"/>
          </p15:clr>
        </p15:guide>
        <p15:guide id="21" pos="2160" userDrawn="1">
          <p15:clr>
            <a:srgbClr val="A4A3A4"/>
          </p15:clr>
        </p15:guide>
        <p15:guide id="22" orient="horz" pos="12" userDrawn="1">
          <p15:clr>
            <a:srgbClr val="A4A3A4"/>
          </p15:clr>
        </p15:guide>
        <p15:guide id="23" orient="horz" pos="3238" userDrawn="1">
          <p15:clr>
            <a:srgbClr val="A4A3A4"/>
          </p15:clr>
        </p15:guide>
        <p15:guide id="24" orient="horz" pos="732" userDrawn="1">
          <p15:clr>
            <a:srgbClr val="A4A3A4"/>
          </p15:clr>
        </p15:guide>
        <p15:guide id="25" pos="2688" userDrawn="1">
          <p15:clr>
            <a:srgbClr val="A4A3A4"/>
          </p15:clr>
        </p15:guide>
        <p15:guide id="26" pos="3264" userDrawn="1">
          <p15:clr>
            <a:srgbClr val="A4A3A4"/>
          </p15:clr>
        </p15:guide>
        <p15:guide id="27" pos="3600" userDrawn="1">
          <p15:clr>
            <a:srgbClr val="A4A3A4"/>
          </p15:clr>
        </p15:guide>
        <p15:guide id="28" orient="horz" pos="126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Brody Hart" initials="KB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5D"/>
    <a:srgbClr val="FCE122"/>
    <a:srgbClr val="0072B1"/>
    <a:srgbClr val="133743"/>
    <a:srgbClr val="0095C3"/>
    <a:srgbClr val="000000"/>
    <a:srgbClr val="3DABCE"/>
    <a:srgbClr val="0AD092"/>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06" autoAdjust="0"/>
    <p:restoredTop sz="86757"/>
  </p:normalViewPr>
  <p:slideViewPr>
    <p:cSldViewPr snapToGrid="0">
      <p:cViewPr>
        <p:scale>
          <a:sx n="120" d="100"/>
          <a:sy n="120" d="100"/>
        </p:scale>
        <p:origin x="-690" y="-144"/>
      </p:cViewPr>
      <p:guideLst>
        <p:guide orient="horz" pos="1092"/>
        <p:guide orient="horz" pos="2162"/>
        <p:guide orient="horz" pos="108"/>
        <p:guide orient="horz" pos="3127"/>
        <p:guide orient="horz" pos="2964"/>
        <p:guide orient="horz" pos="372"/>
        <p:guide orient="horz" pos="12"/>
        <p:guide orient="horz" pos="3238"/>
        <p:guide orient="horz" pos="732"/>
        <p:guide orient="horz" pos="1260"/>
        <p:guide pos="1920"/>
        <p:guide pos="5568"/>
        <p:guide pos="3850"/>
        <p:guide pos="2880"/>
        <p:guide pos="480"/>
        <p:guide pos="5281"/>
        <p:guide/>
        <p:guide pos="5760"/>
        <p:guide pos="192"/>
        <p:guide pos="2160"/>
        <p:guide pos="2688"/>
        <p:guide pos="3264"/>
        <p:guide pos="36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0" d="100"/>
          <a:sy n="90" d="100"/>
        </p:scale>
        <p:origin x="349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65DB4-0533-4FC3-8E0C-E00573BD4EE9}" type="datetimeFigureOut">
              <a:rPr lang="en-US" smtClean="0"/>
              <a:pPr/>
              <a:t>5/20/2019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075DC-FC17-422D-900C-07167E9FCD44}" type="slidenum">
              <a:rPr lang="en-US" smtClean="0"/>
              <a:pPr/>
              <a:t>‹#›</a:t>
            </a:fld>
            <a:endParaRPr lang="en-US"/>
          </a:p>
        </p:txBody>
      </p:sp>
    </p:spTree>
    <p:extLst>
      <p:ext uri="{BB962C8B-B14F-4D97-AF65-F5344CB8AC3E}">
        <p14:creationId xmlns:p14="http://schemas.microsoft.com/office/powerpoint/2010/main" val="40485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2</a:t>
            </a:fld>
            <a:endParaRPr lang="en-US"/>
          </a:p>
        </p:txBody>
      </p:sp>
    </p:spTree>
    <p:extLst>
      <p:ext uri="{BB962C8B-B14F-4D97-AF65-F5344CB8AC3E}">
        <p14:creationId xmlns:p14="http://schemas.microsoft.com/office/powerpoint/2010/main" val="211012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3</a:t>
            </a:fld>
            <a:endParaRPr lang="en-US"/>
          </a:p>
        </p:txBody>
      </p:sp>
    </p:spTree>
    <p:extLst>
      <p:ext uri="{BB962C8B-B14F-4D97-AF65-F5344CB8AC3E}">
        <p14:creationId xmlns:p14="http://schemas.microsoft.com/office/powerpoint/2010/main" val="226860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4</a:t>
            </a:fld>
            <a:endParaRPr lang="en-US"/>
          </a:p>
        </p:txBody>
      </p:sp>
    </p:spTree>
    <p:extLst>
      <p:ext uri="{BB962C8B-B14F-4D97-AF65-F5344CB8AC3E}">
        <p14:creationId xmlns:p14="http://schemas.microsoft.com/office/powerpoint/2010/main" val="99396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075DC-FC17-422D-900C-07167E9FCD44}" type="slidenum">
              <a:rPr lang="en-US" smtClean="0"/>
              <a:pPr/>
              <a:t>15</a:t>
            </a:fld>
            <a:endParaRPr lang="en-US"/>
          </a:p>
        </p:txBody>
      </p:sp>
    </p:spTree>
    <p:extLst>
      <p:ext uri="{BB962C8B-B14F-4D97-AF65-F5344CB8AC3E}">
        <p14:creationId xmlns:p14="http://schemas.microsoft.com/office/powerpoint/2010/main" val="106078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075DC-FC17-422D-900C-07167E9FCD44}" type="slidenum">
              <a:rPr lang="en-US" smtClean="0"/>
              <a:pPr/>
              <a:t>16</a:t>
            </a:fld>
            <a:endParaRPr lang="en-US"/>
          </a:p>
        </p:txBody>
      </p:sp>
    </p:spTree>
    <p:extLst>
      <p:ext uri="{BB962C8B-B14F-4D97-AF65-F5344CB8AC3E}">
        <p14:creationId xmlns:p14="http://schemas.microsoft.com/office/powerpoint/2010/main" val="749038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1471"/>
            <a:ext cx="7772400" cy="415498"/>
          </a:xfrm>
        </p:spPr>
        <p:txBody>
          <a:bodyPr anchor="b">
            <a:spAutoFit/>
          </a:bodyPr>
          <a:lstStyle>
            <a:lvl1pPr algn="ctr">
              <a:defRPr sz="2700"/>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tx1">
                    <a:lumMod val="90000"/>
                    <a:lumOff val="10000"/>
                  </a:schemeClr>
                </a:solidFill>
                <a:latin typeface="+mj-lt"/>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00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204749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971800"/>
            <a:ext cx="2592956"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3600450"/>
            <a:ext cx="2592956"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2766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276601" y="3600450"/>
            <a:ext cx="2593975"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2" name="Text Placeholder 11"/>
          <p:cNvSpPr>
            <a:spLocks noGrp="1"/>
          </p:cNvSpPr>
          <p:nvPr>
            <p:ph type="body" sz="quarter" idx="13" hasCustomPrompt="1"/>
          </p:nvPr>
        </p:nvSpPr>
        <p:spPr>
          <a:xfrm>
            <a:off x="457200" y="628650"/>
            <a:ext cx="8229600" cy="285750"/>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b="0" baseline="0">
                <a:latin typeface="+mj-lt"/>
                <a:ea typeface="Open Sans" panose="020B0606030504020204" pitchFamily="34" charset="0"/>
                <a:cs typeface="Arial" panose="020B0604020202020204" pitchFamily="34" charset="0"/>
              </a:defRPr>
            </a:lvl1pPr>
            <a:lvl2pPr>
              <a:defRPr sz="1200"/>
            </a:lvl2pPr>
            <a:lvl3pPr>
              <a:defRPr sz="1200"/>
            </a:lvl3pPr>
            <a:lvl4pPr>
              <a:defRPr sz="1200"/>
            </a:lvl4pPr>
            <a:lvl5pPr>
              <a:defRPr sz="1200"/>
            </a:lvl5pPr>
          </a:lstStyle>
          <a:p>
            <a:pPr lvl="0"/>
            <a:r>
              <a:rPr lang="en-US" dirty="0"/>
              <a:t>Click to add text</a:t>
            </a:r>
          </a:p>
        </p:txBody>
      </p:sp>
      <p:sp>
        <p:nvSpPr>
          <p:cNvPr id="13" name="Text Placeholder 4"/>
          <p:cNvSpPr>
            <a:spLocks noGrp="1"/>
          </p:cNvSpPr>
          <p:nvPr>
            <p:ph type="body" sz="quarter" idx="14"/>
          </p:nvPr>
        </p:nvSpPr>
        <p:spPr>
          <a:xfrm>
            <a:off x="60960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5"/>
          <p:cNvSpPr>
            <a:spLocks noGrp="1"/>
          </p:cNvSpPr>
          <p:nvPr>
            <p:ph sz="quarter" idx="15"/>
          </p:nvPr>
        </p:nvSpPr>
        <p:spPr>
          <a:xfrm>
            <a:off x="6096001" y="3600450"/>
            <a:ext cx="2593975" cy="1257300"/>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p:cNvSpPr>
            <a:spLocks noGrp="1"/>
          </p:cNvSpPr>
          <p:nvPr>
            <p:ph type="pic" sz="quarter" idx="16"/>
          </p:nvPr>
        </p:nvSpPr>
        <p:spPr>
          <a:xfrm>
            <a:off x="4572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18" name="Picture Placeholder 17"/>
          <p:cNvSpPr>
            <a:spLocks noGrp="1"/>
          </p:cNvSpPr>
          <p:nvPr>
            <p:ph type="pic" sz="quarter" idx="17"/>
          </p:nvPr>
        </p:nvSpPr>
        <p:spPr>
          <a:xfrm>
            <a:off x="32766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0" name="Picture Placeholder 19"/>
          <p:cNvSpPr>
            <a:spLocks noGrp="1"/>
          </p:cNvSpPr>
          <p:nvPr>
            <p:ph type="pic" sz="quarter" idx="18"/>
          </p:nvPr>
        </p:nvSpPr>
        <p:spPr>
          <a:xfrm>
            <a:off x="60960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Tree>
    <p:extLst>
      <p:ext uri="{BB962C8B-B14F-4D97-AF65-F5344CB8AC3E}">
        <p14:creationId xmlns:p14="http://schemas.microsoft.com/office/powerpoint/2010/main" val="359749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24089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89951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2400">
                <a:latin typeface="+mj-lt"/>
              </a:defRPr>
            </a:lvl1pPr>
            <a:lvl2pPr>
              <a:defRPr sz="2100">
                <a:latin typeface="+mj-lt"/>
              </a:defRPr>
            </a:lvl2pPr>
            <a:lvl3pPr>
              <a:defRPr sz="1800">
                <a:latin typeface="+mj-lt"/>
              </a:defRPr>
            </a:lvl3pPr>
            <a:lvl4pPr>
              <a:defRPr sz="1500">
                <a:latin typeface="+mj-lt"/>
              </a:defRPr>
            </a:lvl4pPr>
            <a:lvl5pPr>
              <a:defRPr sz="150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8082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1394465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45136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295597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Picture Placeholder 8"/>
          <p:cNvSpPr>
            <a:spLocks noGrp="1"/>
          </p:cNvSpPr>
          <p:nvPr>
            <p:ph type="pic" sz="quarter" idx="13"/>
          </p:nvPr>
        </p:nvSpPr>
        <p:spPr>
          <a:xfrm>
            <a:off x="0" y="0"/>
            <a:ext cx="9144000" cy="5143500"/>
          </a:xfrm>
          <a:prstGeom prst="rect">
            <a:avLst/>
          </a:prstGeom>
        </p:spPr>
        <p:txBody>
          <a:bodyPr>
            <a:normAutofit/>
          </a:bodyPr>
          <a:lstStyle>
            <a:lvl1pPr>
              <a:defRPr sz="1650"/>
            </a:lvl1pPr>
          </a:lstStyle>
          <a:p>
            <a:r>
              <a:rPr lang="en-US"/>
              <a:t>Click icon to add picture</a:t>
            </a:r>
            <a:endParaRPr lang="en-US" dirty="0"/>
          </a:p>
        </p:txBody>
      </p:sp>
      <p:sp>
        <p:nvSpPr>
          <p:cNvPr id="2" name="Title 1"/>
          <p:cNvSpPr>
            <a:spLocks noGrp="1"/>
          </p:cNvSpPr>
          <p:nvPr>
            <p:ph type="ctrTitle"/>
          </p:nvPr>
        </p:nvSpPr>
        <p:spPr>
          <a:xfrm>
            <a:off x="685800" y="2001471"/>
            <a:ext cx="7772400" cy="415498"/>
          </a:xfrm>
        </p:spPr>
        <p:txBody>
          <a:bodyPr anchor="b">
            <a:spAutoFit/>
          </a:bodyPr>
          <a:lstStyle>
            <a:lvl1pPr algn="ctr">
              <a:defRPr sz="27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117389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3399399"/>
            <a:ext cx="7772400" cy="415498"/>
          </a:xfrm>
        </p:spPr>
        <p:txBody>
          <a:bodyPr anchor="b">
            <a:spAutoFit/>
          </a:bodyPr>
          <a:lstStyle>
            <a:lvl1pPr algn="l">
              <a:defRPr sz="27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814896"/>
            <a:ext cx="7772400" cy="210539"/>
          </a:xfrm>
          <a:prstGeom prst="rect">
            <a:avLst/>
          </a:prstGeom>
        </p:spPr>
        <p:txBody>
          <a:bodyPr anchor="t">
            <a:spAutoFit/>
          </a:bodyPr>
          <a:lstStyle>
            <a:lvl1pPr marL="0" indent="0">
              <a:lnSpc>
                <a:spcPct val="114000"/>
              </a:lnSpc>
              <a:buNone/>
              <a:defRPr sz="1200" b="1">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697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223022"/>
          </a:xfrm>
          <a:prstGeom prst="rect">
            <a:avLst/>
          </a:prstGeom>
        </p:spPr>
        <p:txBody>
          <a:bodyPr/>
          <a:lstStyle>
            <a:lvl1pPr>
              <a:defRPr sz="1650">
                <a:latin typeface="+mj-lt"/>
              </a:defRPr>
            </a:lvl1pPr>
            <a:lvl2pPr>
              <a:defRPr sz="1650">
                <a:latin typeface="+mj-lt"/>
              </a:defRPr>
            </a:lvl2pPr>
            <a:lvl3pPr>
              <a:defRPr sz="1500">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256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Quot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3" name="Text Placeholder 12"/>
          <p:cNvSpPr>
            <a:spLocks noGrp="1"/>
          </p:cNvSpPr>
          <p:nvPr>
            <p:ph type="body" sz="quarter" idx="14"/>
          </p:nvPr>
        </p:nvSpPr>
        <p:spPr>
          <a:xfrm>
            <a:off x="2057400" y="1314450"/>
            <a:ext cx="6629400" cy="1657350"/>
          </a:xfrm>
          <a:prstGeom prst="rect">
            <a:avLst/>
          </a:prstGeom>
        </p:spPr>
        <p:txBody>
          <a:bodyPr>
            <a:normAutofit/>
          </a:bodyPr>
          <a:lstStyle>
            <a:lvl1pPr>
              <a:defRPr sz="1800" b="1" i="1">
                <a:latin typeface="+mj-lt"/>
              </a:defRPr>
            </a:lvl1pPr>
          </a:lstStyle>
          <a:p>
            <a:pPr lvl="0"/>
            <a:r>
              <a:rPr lang="en-US"/>
              <a:t>Click to edit Master text styles</a:t>
            </a:r>
          </a:p>
        </p:txBody>
      </p:sp>
      <p:sp>
        <p:nvSpPr>
          <p:cNvPr id="15" name="Text Placeholder 14"/>
          <p:cNvSpPr>
            <a:spLocks noGrp="1"/>
          </p:cNvSpPr>
          <p:nvPr>
            <p:ph type="body" sz="quarter" idx="15"/>
          </p:nvPr>
        </p:nvSpPr>
        <p:spPr>
          <a:xfrm>
            <a:off x="533400" y="3200400"/>
            <a:ext cx="8153400" cy="1600200"/>
          </a:xfrm>
          <a:prstGeom prst="rect">
            <a:avLst/>
          </a:prstGeom>
        </p:spPr>
        <p:txBody>
          <a:bodyPr/>
          <a:lstStyle>
            <a:lvl1pPr>
              <a:lnSpc>
                <a:spcPct val="100000"/>
              </a:lnSpc>
              <a:defRPr sz="1650">
                <a:latin typeface="+mj-lt"/>
              </a:defRPr>
            </a:lvl1pPr>
            <a:lvl2pPr>
              <a:lnSpc>
                <a:spcPct val="100000"/>
              </a:lnSpc>
              <a:defRPr sz="1650">
                <a:latin typeface="+mj-lt"/>
              </a:defRPr>
            </a:lvl2pPr>
            <a:lvl3pPr>
              <a:lnSpc>
                <a:spcPct val="100000"/>
              </a:lnSpc>
              <a:defRPr sz="1500">
                <a:latin typeface="+mj-lt"/>
              </a:defRPr>
            </a:lvl3pPr>
            <a:lvl4pPr>
              <a:lnSpc>
                <a:spcPct val="100000"/>
              </a:lnSpc>
              <a:defRPr>
                <a:latin typeface="+mj-lt"/>
              </a:defRPr>
            </a:lvl4pPr>
            <a:lvl5pPr>
              <a:lnSpc>
                <a:spcPct val="100000"/>
              </a:lnSpc>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74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Quo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71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 y="1371600"/>
            <a:ext cx="8229600" cy="18859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3371850"/>
            <a:ext cx="8229600" cy="14287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2" name="Text Placeholder 11"/>
          <p:cNvSpPr>
            <a:spLocks noGrp="1"/>
          </p:cNvSpPr>
          <p:nvPr>
            <p:ph type="body" sz="quarter" idx="15" hasCustomPrompt="1"/>
          </p:nvPr>
        </p:nvSpPr>
        <p:spPr>
          <a:xfrm>
            <a:off x="685800" y="2400300"/>
            <a:ext cx="7772400" cy="742950"/>
          </a:xfrm>
          <a:prstGeom prst="rect">
            <a:avLst/>
          </a:prstGeom>
        </p:spPr>
        <p:txBody>
          <a:bodyPr>
            <a:noAutofit/>
          </a:bodyPr>
          <a:lstStyle>
            <a:lvl1pPr>
              <a:defRPr sz="1200" b="1" baseline="0">
                <a:solidFill>
                  <a:schemeClr val="bg1"/>
                </a:solidFill>
                <a:latin typeface="+mj-lt"/>
              </a:defRPr>
            </a:lvl1pPr>
            <a:lvl2pPr>
              <a:defRPr sz="1200"/>
            </a:lvl2pPr>
            <a:lvl3pPr>
              <a:defRPr sz="1200"/>
            </a:lvl3pPr>
            <a:lvl4pPr>
              <a:defRPr sz="1200"/>
            </a:lvl4pPr>
            <a:lvl5pPr>
              <a:defRPr sz="1200"/>
            </a:lvl5pPr>
          </a:lstStyle>
          <a:p>
            <a:pPr lvl="0"/>
            <a:r>
              <a:rPr lang="en-US" dirty="0"/>
              <a:t>Click to add text in this area</a:t>
            </a:r>
          </a:p>
        </p:txBody>
      </p:sp>
    </p:spTree>
    <p:extLst>
      <p:ext uri="{BB962C8B-B14F-4D97-AF65-F5344CB8AC3E}">
        <p14:creationId xmlns:p14="http://schemas.microsoft.com/office/powerpoint/2010/main" val="381193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4" name="Content Placeholder 3"/>
          <p:cNvSpPr>
            <a:spLocks noGrp="1"/>
          </p:cNvSpPr>
          <p:nvPr>
            <p:ph sz="half" idx="2"/>
          </p:nvPr>
        </p:nvSpPr>
        <p:spPr>
          <a:xfrm>
            <a:off x="4648200" y="1371600"/>
            <a:ext cx="4038600" cy="33718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350">
                <a:latin typeface="+mj-lt"/>
              </a:defRPr>
            </a:lvl4pPr>
            <a:lvl5pPr>
              <a:defRPr sz="1350">
                <a:latin typeface="+mj-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9" name="Text Placeholder 8"/>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a:p>
            <a:pPr lvl="0"/>
            <a:endParaRPr lang="en-US" dirty="0"/>
          </a:p>
        </p:txBody>
      </p:sp>
      <p:sp>
        <p:nvSpPr>
          <p:cNvPr id="10" name="Picture Placeholder 9"/>
          <p:cNvSpPr>
            <a:spLocks noGrp="1"/>
          </p:cNvSpPr>
          <p:nvPr>
            <p:ph type="pic" sz="quarter" idx="14"/>
          </p:nvPr>
        </p:nvSpPr>
        <p:spPr>
          <a:xfrm>
            <a:off x="457200" y="1371600"/>
            <a:ext cx="4038600" cy="3371850"/>
          </a:xfrm>
          <a:prstGeom prst="rect">
            <a:avLst/>
          </a:prstGeom>
        </p:spPr>
        <p:txBody>
          <a:bodyPr/>
          <a:lstStyle>
            <a:lvl1pPr>
              <a:defRPr>
                <a:latin typeface="+mj-lt"/>
              </a:defRPr>
            </a:lvl1pPr>
          </a:lstStyle>
          <a:p>
            <a:r>
              <a:rPr lang="en-US"/>
              <a:t>Click icon to add picture</a:t>
            </a:r>
            <a:endParaRPr lang="en-US" dirty="0"/>
          </a:p>
        </p:txBody>
      </p:sp>
    </p:spTree>
    <p:extLst>
      <p:ext uri="{BB962C8B-B14F-4D97-AF65-F5344CB8AC3E}">
        <p14:creationId xmlns:p14="http://schemas.microsoft.com/office/powerpoint/2010/main" val="392714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71600"/>
            <a:ext cx="4040188"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08571"/>
            <a:ext cx="4040188"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71600"/>
            <a:ext cx="4041775"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908571"/>
            <a:ext cx="4041775"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1" name="Text Placeholder 10"/>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p:txBody>
      </p:sp>
    </p:spTree>
    <p:extLst>
      <p:ext uri="{BB962C8B-B14F-4D97-AF65-F5344CB8AC3E}">
        <p14:creationId xmlns:p14="http://schemas.microsoft.com/office/powerpoint/2010/main" val="333472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422672"/>
          </a:xfrm>
          <a:prstGeom prst="rect">
            <a:avLst/>
          </a:prstGeom>
        </p:spPr>
        <p:txBody>
          <a:bodyPr vert="horz" wrap="square" lIns="0" tIns="0" rIns="0" bIns="0" rtlCol="0" anchor="t">
            <a:normAutofit/>
          </a:bodyPr>
          <a:lstStyle/>
          <a:p>
            <a:r>
              <a:rPr lang="en-US"/>
              <a:t>Click to edit Master title style</a:t>
            </a:r>
            <a:endParaRPr lang="en-US" dirty="0"/>
          </a:p>
        </p:txBody>
      </p:sp>
      <p:sp>
        <p:nvSpPr>
          <p:cNvPr id="10" name="Slide Number Placeholder 9"/>
          <p:cNvSpPr>
            <a:spLocks noGrp="1"/>
          </p:cNvSpPr>
          <p:nvPr userDrawn="1">
            <p:ph type="sldNum" sz="quarter" idx="4"/>
          </p:nvPr>
        </p:nvSpPr>
        <p:spPr>
          <a:xfrm>
            <a:off x="8382000" y="4686338"/>
            <a:ext cx="609600" cy="274637"/>
          </a:xfrm>
          <a:prstGeom prst="rect">
            <a:avLst/>
          </a:prstGeom>
        </p:spPr>
        <p:txBody>
          <a:bodyPr vert="horz" lIns="91440" tIns="45720" rIns="91440" bIns="45720" rtlCol="0" anchor="ctr"/>
          <a:lstStyle>
            <a:lvl1pPr algn="r">
              <a:defRPr sz="1200" baseline="0">
                <a:solidFill>
                  <a:schemeClr val="bg1"/>
                </a:solidFill>
                <a:latin typeface="arial" charset="0"/>
              </a:defRPr>
            </a:lvl1pPr>
          </a:lstStyle>
          <a:p>
            <a:fld id="{FD58B8A1-52F0-6149-BC12-C49132ADD2C9}" type="slidenum">
              <a:rPr lang="en-US" smtClean="0"/>
              <a:pPr/>
              <a:t>‹#›</a:t>
            </a:fld>
            <a:endParaRPr lang="en-US" dirty="0"/>
          </a:p>
        </p:txBody>
      </p:sp>
    </p:spTree>
    <p:extLst>
      <p:ext uri="{BB962C8B-B14F-4D97-AF65-F5344CB8AC3E}">
        <p14:creationId xmlns:p14="http://schemas.microsoft.com/office/powerpoint/2010/main" val="139641808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50" r:id="rId4"/>
    <p:sldLayoutId id="2147483663" r:id="rId5"/>
    <p:sldLayoutId id="2147483666" r:id="rId6"/>
    <p:sldLayoutId id="2147483661" r:id="rId7"/>
    <p:sldLayoutId id="2147483652" r:id="rId8"/>
    <p:sldLayoutId id="2147483653" r:id="rId9"/>
    <p:sldLayoutId id="2147483660" r:id="rId10"/>
    <p:sldLayoutId id="2147483654" r:id="rId11"/>
    <p:sldLayoutId id="2147483662" r:id="rId12"/>
    <p:sldLayoutId id="2147483656" r:id="rId13"/>
    <p:sldLayoutId id="2147483657" r:id="rId14"/>
    <p:sldLayoutId id="2147483658" r:id="rId15"/>
    <p:sldLayoutId id="2147483659" r:id="rId16"/>
  </p:sldLayoutIdLst>
  <p:hf sldNum="0" hdr="0" ftr="0" dt="0"/>
  <p:txStyles>
    <p:titleStyle>
      <a:lvl1pPr algn="l" defTabSz="685800" rtl="0" eaLnBrk="1" latinLnBrk="0" hangingPunct="1">
        <a:spcBef>
          <a:spcPct val="0"/>
        </a:spcBef>
        <a:buNone/>
        <a:defRPr sz="2700" kern="1000" baseline="0">
          <a:solidFill>
            <a:schemeClr val="tx1">
              <a:lumMod val="90000"/>
              <a:lumOff val="10000"/>
            </a:schemeClr>
          </a:solidFill>
          <a:latin typeface="Arial Black" panose="020B0A04020102020204" pitchFamily="34" charset="0"/>
          <a:ea typeface="Open Sans Extrabold" panose="020B0906030804020204" pitchFamily="34" charset="0"/>
          <a:cs typeface="Open Sans Extrabold" panose="020B0906030804020204" pitchFamily="34" charset="0"/>
        </a:defRPr>
      </a:lvl1pPr>
    </p:titleStyle>
    <p:body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vox.com/" TargetMode="External"/><Relationship Id="rId7" Type="http://schemas.openxmlformats.org/officeDocument/2006/relationships/hyperlink" Target="https://drive.google.com/a/sfcg.org/uc?id=1bxQKWWmBPWX5mwzmKAjHbt7tRyXMQrGn&amp;export=download" TargetMode="Externa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hyperlink" Target="https://drive.google.com/a/sfcg.org/uc?id=1gZyAyZkFe1-mxWFI9IGv9nftsqLvAJo2&amp;export=download" TargetMode="External"/><Relationship Id="rId5" Type="http://schemas.openxmlformats.org/officeDocument/2006/relationships/hyperlink" Target="https://drive.google.com/a/sfcg.org/uc?id=1vm1qq6LrPZdphAs59M5gzBA5eym2OlLC&amp;export=download" TargetMode="External"/><Relationship Id="rId4" Type="http://schemas.openxmlformats.org/officeDocument/2006/relationships/hyperlink" Target="https://youtu.be/18lf1kpBgR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drive.google.com/a/sfcg.org/uc?id=1bxQKWWmBPWX5mwzmKAjHbt7tRyXMQrGn&amp;export=download" TargetMode="External"/><Relationship Id="rId3" Type="http://schemas.openxmlformats.org/officeDocument/2006/relationships/hyperlink" Target="https://www.sfcg.org/" TargetMode="External"/><Relationship Id="rId7" Type="http://schemas.openxmlformats.org/officeDocument/2006/relationships/hyperlink" Target="https://drive.google.com/a/sfcg.org/uc?id=17tTKWfELCTIThjBGYfjjUkK_sqTrWuoo&amp;export=download" TargetMode="Externa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hyperlink" Target="https://drive.google.com/a/sfcg.org/uc?id=1gCW8_IETZn0UbC3o0mudI6VqNOLWHq3a&amp;export=download" TargetMode="External"/><Relationship Id="rId5" Type="http://schemas.openxmlformats.org/officeDocument/2006/relationships/hyperlink" Target="https://drive.google.com/a/sfcg.org/uc?id=1Sg0F4rsnSMNFsCv7ld4xZXEkKW4Y7kXw&amp;export=download" TargetMode="External"/><Relationship Id="rId4" Type="http://schemas.openxmlformats.org/officeDocument/2006/relationships/hyperlink" Target="https://youtu.be/gdDv4BBj-1c" TargetMode="Externa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hyperlink" Target="https://drive.google.com/a/sfcg.org/uc?id=1bxQKWWmBPWX5mwzmKAjHbt7tRyXMQrGn&amp;export=download" TargetMode="External"/><Relationship Id="rId3" Type="http://schemas.openxmlformats.org/officeDocument/2006/relationships/hyperlink" Target="https://www.sfcg.org/" TargetMode="External"/><Relationship Id="rId7" Type="http://schemas.openxmlformats.org/officeDocument/2006/relationships/hyperlink" Target="https://drive.google.com/a/sfcg.org/uc?id=1D4GYWt28N1KoBJlRG7YSyQeeGn661W4H&amp;export=download" TargetMode="Externa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hyperlink" Target="https://drive.google.com/a/sfcg.org/uc?id=1kwxTQX0eNZ1YgwQUEpt9YQS1oCjFwvUi&amp;export=download" TargetMode="External"/><Relationship Id="rId5" Type="http://schemas.openxmlformats.org/officeDocument/2006/relationships/hyperlink" Target="https://drive.google.com/a/sfcg.org/uc?id=1zE8nqmAckz0YMoLTHWbDgjfwBbavak6A&amp;export=download" TargetMode="External"/><Relationship Id="rId10" Type="http://schemas.openxmlformats.org/officeDocument/2006/relationships/image" Target="../media/image17.jpeg"/><Relationship Id="rId4" Type="http://schemas.openxmlformats.org/officeDocument/2006/relationships/hyperlink" Target="https://youtu.be/-lohg37pe3w" TargetMode="External"/><Relationship Id="rId9" Type="http://schemas.openxmlformats.org/officeDocument/2006/relationships/hyperlink" Target="https://youtu.be/-lOHG37pe3w"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t="7862" b="7862"/>
          <a:stretch/>
        </p:blipFill>
        <p:spPr>
          <a:xfrm>
            <a:off x="-3789" y="0"/>
            <a:ext cx="9154751" cy="5143500"/>
          </a:xfrm>
          <a:prstGeom prst="rect">
            <a:avLst/>
          </a:prstGeom>
        </p:spPr>
      </p:pic>
      <p:sp>
        <p:nvSpPr>
          <p:cNvPr id="6" name="Rectangle 5"/>
          <p:cNvSpPr/>
          <p:nvPr/>
        </p:nvSpPr>
        <p:spPr>
          <a:xfrm>
            <a:off x="0" y="3028950"/>
            <a:ext cx="9144000" cy="2114550"/>
          </a:xfrm>
          <a:prstGeom prst="rect">
            <a:avLst/>
          </a:prstGeom>
          <a:gradFill>
            <a:gsLst>
              <a:gs pos="0">
                <a:srgbClr val="006B96"/>
              </a:gs>
              <a:gs pos="100000">
                <a:srgbClr val="008BC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p:cNvSpPr txBox="1"/>
          <p:nvPr/>
        </p:nvSpPr>
        <p:spPr>
          <a:xfrm>
            <a:off x="8136835" y="-1192696"/>
            <a:ext cx="914400" cy="914400"/>
          </a:xfrm>
          <a:prstGeom prst="rect">
            <a:avLst/>
          </a:prstGeom>
          <a:noFill/>
        </p:spPr>
        <p:txBody>
          <a:bodyPr wrap="none" rtlCol="0">
            <a:noAutofit/>
          </a:bodyPr>
          <a:lstStyle/>
          <a:p>
            <a:endParaRPr lang="en-US" sz="9000" dirty="0">
              <a:solidFill>
                <a:srgbClr val="0095C3"/>
              </a:solidFill>
              <a:latin typeface="Arial Black" panose="020B0A040201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 xmlns:a16="http://schemas.microsoft.com/office/drawing/2014/main" id="{234430E9-71F4-6942-AED2-FEEA9D9B6DBE}"/>
              </a:ext>
            </a:extLst>
          </p:cNvPr>
          <p:cNvSpPr/>
          <p:nvPr/>
        </p:nvSpPr>
        <p:spPr>
          <a:xfrm>
            <a:off x="7505323" y="-1"/>
            <a:ext cx="1638677" cy="2174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0000"/>
                    <a:lumOff val="10000"/>
                    <a:alpha val="75000"/>
                  </a:schemeClr>
                </a:solidFill>
              </a:rPr>
              <a:t>UN Photo/</a:t>
            </a:r>
            <a:r>
              <a:rPr lang="en-US" sz="1000" dirty="0" err="1">
                <a:solidFill>
                  <a:schemeClr val="tx1">
                    <a:lumMod val="90000"/>
                    <a:lumOff val="10000"/>
                    <a:alpha val="75000"/>
                  </a:schemeClr>
                </a:solidFill>
              </a:rPr>
              <a:t>Iason</a:t>
            </a:r>
            <a:r>
              <a:rPr lang="en-US" sz="1000" dirty="0">
                <a:solidFill>
                  <a:schemeClr val="tx1">
                    <a:lumMod val="90000"/>
                    <a:lumOff val="10000"/>
                    <a:alpha val="75000"/>
                  </a:schemeClr>
                </a:solidFill>
              </a:rPr>
              <a:t> </a:t>
            </a:r>
            <a:r>
              <a:rPr lang="en-US" sz="1000" dirty="0" err="1">
                <a:solidFill>
                  <a:schemeClr val="tx1">
                    <a:lumMod val="90000"/>
                    <a:lumOff val="10000"/>
                    <a:alpha val="75000"/>
                  </a:schemeClr>
                </a:solidFill>
              </a:rPr>
              <a:t>Foounten</a:t>
            </a:r>
            <a:endParaRPr lang="en-US" sz="1000" dirty="0">
              <a:solidFill>
                <a:schemeClr val="tx1">
                  <a:lumMod val="90000"/>
                  <a:lumOff val="10000"/>
                  <a:alpha val="75000"/>
                </a:schemeClr>
              </a:solidFill>
            </a:endParaRPr>
          </a:p>
        </p:txBody>
      </p:sp>
      <p:sp>
        <p:nvSpPr>
          <p:cNvPr id="21" name="Title 2"/>
          <p:cNvSpPr>
            <a:spLocks noGrp="1"/>
          </p:cNvSpPr>
          <p:nvPr>
            <p:ph type="title"/>
          </p:nvPr>
        </p:nvSpPr>
        <p:spPr>
          <a:xfrm>
            <a:off x="3035301" y="3146800"/>
            <a:ext cx="5367020" cy="1692771"/>
          </a:xfrm>
        </p:spPr>
        <p:txBody>
          <a:bodyPr/>
          <a:lstStyle/>
          <a:p>
            <a:pPr algn="r"/>
            <a:r>
              <a:rPr lang="ar-SA" sz="5400" b="0" dirty="0">
                <a:latin typeface="Simplified Arabic" pitchFamily="18" charset="-78"/>
                <a:ea typeface="Arial" charset="0"/>
                <a:cs typeface="Simplified Arabic" pitchFamily="18" charset="-78"/>
              </a:rPr>
              <a:t>الوحدة الخامسة:</a:t>
            </a:r>
            <a:r>
              <a:rPr lang="en-US" sz="1800" b="0" cap="none" dirty="0">
                <a:latin typeface="Simplified Arabic" pitchFamily="18" charset="-78"/>
                <a:ea typeface="Arial" charset="0"/>
                <a:cs typeface="Simplified Arabic" pitchFamily="18" charset="-78"/>
              </a:rPr>
              <a:t/>
            </a:r>
            <a:br>
              <a:rPr lang="en-US" sz="1800" b="0" cap="none" dirty="0">
                <a:latin typeface="Simplified Arabic" pitchFamily="18" charset="-78"/>
                <a:ea typeface="Arial" charset="0"/>
                <a:cs typeface="Simplified Arabic" pitchFamily="18" charset="-78"/>
              </a:rPr>
            </a:br>
            <a:r>
              <a:rPr lang="ar-SA" sz="2800" b="0" dirty="0">
                <a:latin typeface="Simplified Arabic" pitchFamily="18" charset="-78"/>
                <a:cs typeface="Simplified Arabic" pitchFamily="18" charset="-78"/>
              </a:rPr>
              <a:t>فهم </a:t>
            </a:r>
            <a:r>
              <a:rPr lang="ar-AE" sz="2800" b="0" dirty="0" smtClean="0">
                <a:latin typeface="Simplified Arabic" pitchFamily="18" charset="-78"/>
                <a:cs typeface="Simplified Arabic" pitchFamily="18" charset="-78"/>
              </a:rPr>
              <a:t>الديناميات </a:t>
            </a:r>
            <a:r>
              <a:rPr lang="ar-AE" sz="2800" b="0" dirty="0" err="1" smtClean="0">
                <a:latin typeface="Simplified Arabic" pitchFamily="18" charset="-78"/>
                <a:cs typeface="Simplified Arabic" pitchFamily="18" charset="-78"/>
              </a:rPr>
              <a:t>الجندررية</a:t>
            </a:r>
            <a:r>
              <a:rPr lang="ar-AE" sz="2800" b="0" dirty="0" smtClean="0">
                <a:latin typeface="Simplified Arabic" pitchFamily="18" charset="-78"/>
                <a:cs typeface="Simplified Arabic" pitchFamily="18" charset="-78"/>
              </a:rPr>
              <a:t> المؤثرة </a:t>
            </a:r>
            <a:r>
              <a:rPr lang="ar-SA" sz="2800" b="0" dirty="0" smtClean="0">
                <a:latin typeface="Simplified Arabic" pitchFamily="18" charset="-78"/>
                <a:cs typeface="Simplified Arabic" pitchFamily="18" charset="-78"/>
              </a:rPr>
              <a:t>في </a:t>
            </a:r>
            <a:r>
              <a:rPr lang="ar-SA" sz="2800" b="0" dirty="0">
                <a:latin typeface="Simplified Arabic" pitchFamily="18" charset="-78"/>
                <a:cs typeface="Simplified Arabic" pitchFamily="18" charset="-78"/>
              </a:rPr>
              <a:t>الراديكالية والتطرف العنيف وإشراك النساء والفتيات</a:t>
            </a:r>
            <a:endParaRPr lang="en-US" sz="2800" b="0" cap="none" dirty="0">
              <a:latin typeface="Simplified Arabic" pitchFamily="18" charset="-78"/>
              <a:ea typeface="Arial" charset="0"/>
              <a:cs typeface="Simplified Arabic" pitchFamily="18" charset="-78"/>
            </a:endParaRPr>
          </a:p>
        </p:txBody>
      </p:sp>
      <p:grpSp>
        <p:nvGrpSpPr>
          <p:cNvPr id="11" name="Group 10">
            <a:extLst>
              <a:ext uri="{FF2B5EF4-FFF2-40B4-BE49-F238E27FC236}">
                <a16:creationId xmlns="" xmlns:a16="http://schemas.microsoft.com/office/drawing/2014/main" id="{29D481D7-73DE-D94F-95D6-9B66879766AB}"/>
              </a:ext>
            </a:extLst>
          </p:cNvPr>
          <p:cNvGrpSpPr/>
          <p:nvPr/>
        </p:nvGrpSpPr>
        <p:grpSpPr>
          <a:xfrm>
            <a:off x="566856" y="3432175"/>
            <a:ext cx="2022926" cy="1007470"/>
            <a:chOff x="566856" y="3432175"/>
            <a:chExt cx="2022926" cy="1007470"/>
          </a:xfrm>
        </p:grpSpPr>
        <p:pic>
          <p:nvPicPr>
            <p:cNvPr id="13" name="Picture 3" descr="C:\Users\Hannah Kim\Desktop\your sister file\sfcg_newlogo2.png">
              <a:extLst>
                <a:ext uri="{FF2B5EF4-FFF2-40B4-BE49-F238E27FC236}">
                  <a16:creationId xmlns="" xmlns:a16="http://schemas.microsoft.com/office/drawing/2014/main" id="{271DAC89-1AF6-534B-B0BF-0038DAE95673}"/>
                </a:ext>
              </a:extLst>
            </p:cNvPr>
            <p:cNvPicPr>
              <a:picLocks noChangeAspect="1" noChangeArrowheads="1"/>
            </p:cNvPicPr>
            <p:nvPr/>
          </p:nvPicPr>
          <p:blipFill>
            <a:blip r:embed="rId3" cstate="print"/>
            <a:srcRect/>
            <a:stretch>
              <a:fillRect/>
            </a:stretch>
          </p:blipFill>
          <p:spPr bwMode="auto">
            <a:xfrm>
              <a:off x="574242" y="3432175"/>
              <a:ext cx="1867306" cy="329112"/>
            </a:xfrm>
            <a:prstGeom prst="rect">
              <a:avLst/>
            </a:prstGeom>
            <a:noFill/>
          </p:spPr>
        </p:pic>
        <p:grpSp>
          <p:nvGrpSpPr>
            <p:cNvPr id="14" name="Group 13">
              <a:extLst>
                <a:ext uri="{FF2B5EF4-FFF2-40B4-BE49-F238E27FC236}">
                  <a16:creationId xmlns="" xmlns:a16="http://schemas.microsoft.com/office/drawing/2014/main" id="{B6188574-4963-0A4E-826D-7ADE7F2ED098}"/>
                </a:ext>
              </a:extLst>
            </p:cNvPr>
            <p:cNvGrpSpPr/>
            <p:nvPr/>
          </p:nvGrpSpPr>
          <p:grpSpPr>
            <a:xfrm>
              <a:off x="566856" y="3914958"/>
              <a:ext cx="2022926" cy="524687"/>
              <a:chOff x="566856" y="3914958"/>
              <a:chExt cx="2022926" cy="524687"/>
            </a:xfrm>
          </p:grpSpPr>
          <p:pic>
            <p:nvPicPr>
              <p:cNvPr id="15" name="Picture 14">
                <a:extLst>
                  <a:ext uri="{FF2B5EF4-FFF2-40B4-BE49-F238E27FC236}">
                    <a16:creationId xmlns="" xmlns:a16="http://schemas.microsoft.com/office/drawing/2014/main" id="{CABD9D20-1F73-F847-AB85-B703403C4D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90" t="5926" r="61042" b="87277"/>
              <a:stretch/>
            </p:blipFill>
            <p:spPr>
              <a:xfrm>
                <a:off x="566856" y="3955866"/>
                <a:ext cx="601866" cy="405525"/>
              </a:xfrm>
              <a:prstGeom prst="rect">
                <a:avLst/>
              </a:prstGeom>
            </p:spPr>
          </p:pic>
          <p:pic>
            <p:nvPicPr>
              <p:cNvPr id="16" name="Picture 15">
                <a:extLst>
                  <a:ext uri="{FF2B5EF4-FFF2-40B4-BE49-F238E27FC236}">
                    <a16:creationId xmlns="" xmlns:a16="http://schemas.microsoft.com/office/drawing/2014/main" id="{D1B32968-8E2D-6543-BB48-A188620656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2744" y="3914958"/>
                <a:ext cx="1237038" cy="524687"/>
              </a:xfrm>
              <a:prstGeom prst="rect">
                <a:avLst/>
              </a:prstGeom>
            </p:spPr>
          </p:pic>
        </p:grpSp>
      </p:grpSp>
    </p:spTree>
    <p:extLst>
      <p:ext uri="{BB962C8B-B14F-4D97-AF65-F5344CB8AC3E}">
        <p14:creationId xmlns:p14="http://schemas.microsoft.com/office/powerpoint/2010/main" val="1870725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rgbClr val="FCE12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7AF2C523-742B-9840-A0BE-BF3D6E472C38}"/>
              </a:ext>
            </a:extLst>
          </p:cNvPr>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flipH="1">
            <a:off x="5919514" y="2167438"/>
            <a:ext cx="3224486" cy="2976062"/>
          </a:xfrm>
          <a:prstGeom prst="rect">
            <a:avLst/>
          </a:prstGeom>
        </p:spPr>
      </p:pic>
      <p:sp>
        <p:nvSpPr>
          <p:cNvPr id="17" name="Text Placeholder 2"/>
          <p:cNvSpPr txBox="1">
            <a:spLocks/>
          </p:cNvSpPr>
          <p:nvPr/>
        </p:nvSpPr>
        <p:spPr>
          <a:xfrm>
            <a:off x="1632525" y="505706"/>
            <a:ext cx="7314325"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tabLst>
                <a:tab pos="1795463" algn="l"/>
              </a:tabLst>
            </a:pPr>
            <a:r>
              <a:rPr lang="ar-EG" sz="2000" b="1" dirty="0">
                <a:solidFill>
                  <a:srgbClr val="00475D"/>
                </a:solidFill>
                <a:latin typeface="Simplified Arabic" pitchFamily="18" charset="-78"/>
                <a:ea typeface="Arial" charset="0"/>
                <a:cs typeface="Simplified Arabic" pitchFamily="18" charset="-78"/>
              </a:rPr>
              <a:t>فيديو 6: مقاطع فيديو تنظيم داعش مثيرة للاشمئزاز، لكنها أيضًا فعالة </a:t>
            </a:r>
            <a:r>
              <a:rPr lang="ar-EG" sz="2000" b="1" dirty="0" smtClean="0">
                <a:solidFill>
                  <a:srgbClr val="00475D"/>
                </a:solidFill>
                <a:latin typeface="Simplified Arabic" pitchFamily="18" charset="-78"/>
                <a:ea typeface="Arial" charset="0"/>
                <a:cs typeface="Simplified Arabic" pitchFamily="18" charset="-78"/>
              </a:rPr>
              <a:t>حقًّا</a:t>
            </a:r>
            <a:endParaRPr lang="en-US" sz="2000" b="1" dirty="0">
              <a:solidFill>
                <a:srgbClr val="00475D"/>
              </a:solidFill>
              <a:latin typeface="Simplified Arabic" pitchFamily="18" charset="-78"/>
              <a:ea typeface="Arial" charset="0"/>
              <a:cs typeface="Simplified Arabic" pitchFamily="18" charset="-78"/>
            </a:endParaRPr>
          </a:p>
        </p:txBody>
      </p:sp>
      <p:sp>
        <p:nvSpPr>
          <p:cNvPr id="13" name="Title 2">
            <a:extLst>
              <a:ext uri="{FF2B5EF4-FFF2-40B4-BE49-F238E27FC236}">
                <a16:creationId xmlns="" xmlns:a16="http://schemas.microsoft.com/office/drawing/2014/main" id="{AADC70F3-14F9-2241-A835-9628CAE1850B}"/>
              </a:ext>
            </a:extLst>
          </p:cNvPr>
          <p:cNvSpPr txBox="1">
            <a:spLocks/>
          </p:cNvSpPr>
          <p:nvPr/>
        </p:nvSpPr>
        <p:spPr>
          <a:xfrm>
            <a:off x="5203902" y="1270933"/>
            <a:ext cx="3638959" cy="209544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r" rtl="1">
              <a:lnSpc>
                <a:spcPct val="115000"/>
              </a:lnSpc>
              <a:spcAft>
                <a:spcPts val="1000"/>
              </a:spcAft>
            </a:pPr>
            <a:r>
              <a:rPr lang="ar-SA" sz="1400" dirty="0">
                <a:solidFill>
                  <a:srgbClr val="00475D"/>
                </a:solidFill>
                <a:latin typeface="Simplified Arabic" pitchFamily="18" charset="-78"/>
                <a:ea typeface="Open Sans"/>
                <a:cs typeface="Simplified Arabic" pitchFamily="18" charset="-78"/>
              </a:rPr>
              <a:t>بواسطة: </a:t>
            </a:r>
            <a:r>
              <a:rPr lang="ar-SA" sz="1400" u="sng" dirty="0">
                <a:solidFill>
                  <a:srgbClr val="00475D"/>
                </a:solidFill>
                <a:latin typeface="Simplified Arabic" pitchFamily="18" charset="-78"/>
                <a:ea typeface="Open Sans"/>
                <a:cs typeface="Simplified Arabic" pitchFamily="18" charset="-78"/>
                <a:hlinkClick r:id="rId3"/>
              </a:rPr>
              <a:t>فوكس</a:t>
            </a:r>
            <a:r>
              <a:rPr lang="en-US" sz="1400" dirty="0">
                <a:solidFill>
                  <a:srgbClr val="00475D"/>
                </a:solidFill>
                <a:latin typeface="Simplified Arabic" pitchFamily="18" charset="-78"/>
                <a:ea typeface="Open Sans"/>
                <a:cs typeface="Simplified Arabic" pitchFamily="18" charset="-78"/>
              </a:rPr>
              <a:t> </a:t>
            </a:r>
          </a:p>
          <a:p>
            <a:pPr algn="r" rtl="1">
              <a:lnSpc>
                <a:spcPct val="115000"/>
              </a:lnSpc>
              <a:spcAft>
                <a:spcPts val="1000"/>
              </a:spcAft>
            </a:pPr>
            <a:r>
              <a:rPr lang="ar-SA" sz="1400" cap="none" dirty="0" smtClean="0">
                <a:solidFill>
                  <a:srgbClr val="00475D"/>
                </a:solidFill>
                <a:latin typeface="Simplified Arabic" pitchFamily="18" charset="-78"/>
                <a:ea typeface="Open Sans"/>
                <a:cs typeface="Simplified Arabic" pitchFamily="18" charset="-78"/>
              </a:rPr>
              <a:t>الرابط الأصلي: </a:t>
            </a:r>
            <a:r>
              <a:rPr lang="en-US" sz="1400" u="sng" cap="none" dirty="0">
                <a:solidFill>
                  <a:srgbClr val="00475D"/>
                </a:solidFill>
                <a:latin typeface="Simplified Arabic" pitchFamily="18" charset="-78"/>
                <a:ea typeface="Open Sans"/>
                <a:cs typeface="Simplified Arabic" pitchFamily="18" charset="-78"/>
                <a:hlinkClick r:id="rId4"/>
              </a:rPr>
              <a:t>https://</a:t>
            </a:r>
            <a:r>
              <a:rPr lang="en-US" sz="1400" u="sng" cap="none" dirty="0" smtClean="0">
                <a:solidFill>
                  <a:srgbClr val="00475D"/>
                </a:solidFill>
                <a:latin typeface="Simplified Arabic" pitchFamily="18" charset="-78"/>
                <a:ea typeface="Open Sans"/>
                <a:cs typeface="Simplified Arabic" pitchFamily="18" charset="-78"/>
                <a:hlinkClick r:id="rId4"/>
              </a:rPr>
              <a:t>youtu.be/18lf1kpBgRk</a:t>
            </a:r>
            <a:endParaRPr lang="en-US" sz="1400" cap="none" dirty="0" smtClean="0">
              <a:solidFill>
                <a:srgbClr val="00475D"/>
              </a:solidFill>
              <a:latin typeface="Simplified Arabic" pitchFamily="18" charset="-78"/>
              <a:ea typeface="Open Sans"/>
              <a:cs typeface="Simplified Arabic" pitchFamily="18" charset="-78"/>
            </a:endParaRPr>
          </a:p>
          <a:p>
            <a:pPr algn="r" rtl="1">
              <a:lnSpc>
                <a:spcPct val="115000"/>
              </a:lnSpc>
              <a:spcAft>
                <a:spcPts val="1000"/>
              </a:spcAft>
            </a:pPr>
            <a:r>
              <a:rPr lang="ar-SA" sz="1400" dirty="0" smtClean="0">
                <a:solidFill>
                  <a:srgbClr val="00475D"/>
                </a:solidFill>
                <a:latin typeface="Simplified Arabic" pitchFamily="18" charset="-78"/>
                <a:ea typeface="Open Sans"/>
                <a:cs typeface="Simplified Arabic" pitchFamily="18" charset="-78"/>
              </a:rPr>
              <a:t>ترجمة </a:t>
            </a:r>
            <a:r>
              <a:rPr lang="ar-SA" sz="1400" dirty="0">
                <a:solidFill>
                  <a:srgbClr val="00475D"/>
                </a:solidFill>
                <a:latin typeface="Simplified Arabic" pitchFamily="18" charset="-78"/>
                <a:ea typeface="Open Sans"/>
                <a:cs typeface="Simplified Arabic" pitchFamily="18" charset="-78"/>
              </a:rPr>
              <a:t>باللغة العربية: </a:t>
            </a:r>
            <a:endParaRPr lang="en-US" sz="1400" dirty="0">
              <a:solidFill>
                <a:srgbClr val="00475D"/>
              </a:solidFill>
              <a:latin typeface="Simplified Arabic" pitchFamily="18" charset="-78"/>
              <a:ea typeface="Open Sans"/>
              <a:cs typeface="Simplified Arabic" pitchFamily="18" charset="-78"/>
            </a:endParaRPr>
          </a:p>
          <a:p>
            <a:pPr algn="r" rtl="1">
              <a:lnSpc>
                <a:spcPct val="115000"/>
              </a:lnSpc>
              <a:spcAft>
                <a:spcPts val="1000"/>
              </a:spcAft>
            </a:pPr>
            <a:r>
              <a:rPr lang="ar-SA" sz="1400" u="sng" dirty="0">
                <a:solidFill>
                  <a:srgbClr val="00475D"/>
                </a:solidFill>
                <a:latin typeface="Simplified Arabic" pitchFamily="18" charset="-78"/>
                <a:ea typeface="Open Sans"/>
                <a:cs typeface="Simplified Arabic" pitchFamily="18" charset="-78"/>
                <a:hlinkClick r:id="rId5"/>
              </a:rPr>
              <a:t>متقدم</a:t>
            </a:r>
            <a:r>
              <a:rPr lang="ar-SA" sz="1400" dirty="0">
                <a:solidFill>
                  <a:srgbClr val="00475D"/>
                </a:solidFill>
                <a:latin typeface="Simplified Arabic" pitchFamily="18" charset="-78"/>
                <a:ea typeface="Open Sans"/>
                <a:cs typeface="Simplified Arabic" pitchFamily="18" charset="-78"/>
              </a:rPr>
              <a:t> </a:t>
            </a:r>
            <a:endParaRPr lang="en-US" sz="1400" dirty="0">
              <a:solidFill>
                <a:srgbClr val="00475D"/>
              </a:solidFill>
              <a:latin typeface="Simplified Arabic" pitchFamily="18" charset="-78"/>
              <a:ea typeface="Open Sans"/>
              <a:cs typeface="Simplified Arabic" pitchFamily="18" charset="-78"/>
            </a:endParaRPr>
          </a:p>
          <a:p>
            <a:pPr algn="r" rtl="1">
              <a:lnSpc>
                <a:spcPct val="115000"/>
              </a:lnSpc>
              <a:spcAft>
                <a:spcPts val="1000"/>
              </a:spcAft>
            </a:pPr>
            <a:r>
              <a:rPr lang="ar-SA" sz="1400" u="sng" dirty="0">
                <a:solidFill>
                  <a:srgbClr val="00475D"/>
                </a:solidFill>
                <a:latin typeface="Simplified Arabic" pitchFamily="18" charset="-78"/>
                <a:ea typeface="Open Sans"/>
                <a:cs typeface="Simplified Arabic" pitchFamily="18" charset="-78"/>
                <a:hlinkClick r:id="rId6"/>
              </a:rPr>
              <a:t>أساسي</a:t>
            </a:r>
            <a:r>
              <a:rPr lang="ar-SA" sz="1400" dirty="0">
                <a:solidFill>
                  <a:srgbClr val="00475D"/>
                </a:solidFill>
                <a:latin typeface="Simplified Arabic" pitchFamily="18" charset="-78"/>
                <a:ea typeface="Open Sans"/>
                <a:cs typeface="Simplified Arabic" pitchFamily="18" charset="-78"/>
              </a:rPr>
              <a:t> (موصى باستخدامه عبر موقع اليوتيوب)</a:t>
            </a:r>
            <a:endParaRPr lang="en-US" sz="1400" dirty="0">
              <a:solidFill>
                <a:srgbClr val="00475D"/>
              </a:solidFill>
              <a:latin typeface="Simplified Arabic" pitchFamily="18" charset="-78"/>
              <a:ea typeface="Open Sans"/>
              <a:cs typeface="Simplified Arabic" pitchFamily="18" charset="-78"/>
            </a:endParaRPr>
          </a:p>
          <a:p>
            <a:pPr algn="r" rtl="1"/>
            <a:r>
              <a:rPr lang="ar-SA" sz="1400" i="1" dirty="0">
                <a:solidFill>
                  <a:srgbClr val="00475D"/>
                </a:solidFill>
                <a:latin typeface="Simplified Arabic" pitchFamily="18" charset="-78"/>
                <a:ea typeface="Open Sans"/>
                <a:cs typeface="Simplified Arabic" pitchFamily="18" charset="-78"/>
              </a:rPr>
              <a:t>تعليمات حول استخدام الترجمة متوفرة </a:t>
            </a:r>
            <a:r>
              <a:rPr lang="ar-SA" sz="1400" i="1" u="sng" dirty="0" smtClean="0">
                <a:solidFill>
                  <a:srgbClr val="00475D"/>
                </a:solidFill>
                <a:latin typeface="Simplified Arabic" pitchFamily="18" charset="-78"/>
                <a:ea typeface="Open Sans"/>
                <a:cs typeface="Simplified Arabic" pitchFamily="18" charset="-78"/>
                <a:hlinkClick r:id="rId7"/>
              </a:rPr>
              <a:t>هنا</a:t>
            </a:r>
            <a:r>
              <a:rPr lang="en-US" sz="1400" i="1" dirty="0" smtClean="0">
                <a:solidFill>
                  <a:srgbClr val="00475D"/>
                </a:solidFill>
                <a:latin typeface="Simplified Arabic" pitchFamily="18" charset="-78"/>
                <a:ea typeface="Open Sans"/>
                <a:cs typeface="Simplified Arabic" pitchFamily="18" charset="-78"/>
              </a:rPr>
              <a:t>.</a:t>
            </a:r>
            <a:endParaRPr lang="en-US" sz="1400" cap="none" dirty="0">
              <a:solidFill>
                <a:srgbClr val="00475D"/>
              </a:solidFill>
              <a:latin typeface="Simplified Arabic" pitchFamily="18" charset="-78"/>
              <a:ea typeface="Arial" charset="0"/>
              <a:cs typeface="Simplified Arabic" pitchFamily="18" charset="-78"/>
            </a:endParaRPr>
          </a:p>
        </p:txBody>
      </p:sp>
      <p:cxnSp>
        <p:nvCxnSpPr>
          <p:cNvPr id="14" name="Straight Connector 13">
            <a:extLst>
              <a:ext uri="{FF2B5EF4-FFF2-40B4-BE49-F238E27FC236}">
                <a16:creationId xmlns="" xmlns:a16="http://schemas.microsoft.com/office/drawing/2014/main"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 xmlns:a16="http://schemas.microsoft.com/office/drawing/2014/main" id="{2831E49C-4037-0548-8684-0E4C2BDE7421}"/>
              </a:ext>
            </a:extLst>
          </p:cNvPr>
          <p:cNvSpPr txBox="1">
            <a:spLocks/>
          </p:cNvSpPr>
          <p:nvPr/>
        </p:nvSpPr>
        <p:spPr>
          <a:xfrm>
            <a:off x="5475807" y="171450"/>
            <a:ext cx="3466369" cy="1504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AE" sz="800" b="1" dirty="0">
                <a:solidFill>
                  <a:srgbClr val="0072B1"/>
                </a:solidFill>
                <a:latin typeface="Simplified Arabic" pitchFamily="18" charset="-78"/>
                <a:ea typeface="Arial Black" charset="0"/>
                <a:cs typeface="Simplified Arabic" pitchFamily="18" charset="-78"/>
              </a:rPr>
              <a:t>الوحدة الخامسة: </a:t>
            </a:r>
            <a:r>
              <a:rPr lang="ar-AE" sz="800" dirty="0">
                <a:solidFill>
                  <a:srgbClr val="0072B1"/>
                </a:solidFill>
                <a:latin typeface="Simplified Arabic" pitchFamily="18" charset="-78"/>
                <a:ea typeface="Arial Black" charset="0"/>
                <a:cs typeface="Simplified Arabic" pitchFamily="18" charset="-78"/>
              </a:rPr>
              <a:t>فهم الديناميات الجندرية </a:t>
            </a:r>
            <a:r>
              <a:rPr lang="ar-EG" sz="800" dirty="0">
                <a:solidFill>
                  <a:srgbClr val="0072B1"/>
                </a:solidFill>
                <a:latin typeface="Simplified Arabic" pitchFamily="18" charset="-78"/>
                <a:ea typeface="Arial Black" charset="0"/>
                <a:cs typeface="Simplified Arabic" pitchFamily="18" charset="-78"/>
              </a:rPr>
              <a:t>المؤثرة </a:t>
            </a:r>
            <a:r>
              <a:rPr lang="ar-AE" sz="800" dirty="0">
                <a:solidFill>
                  <a:srgbClr val="0072B1"/>
                </a:solidFill>
                <a:latin typeface="Simplified Arabic" pitchFamily="18" charset="-78"/>
                <a:ea typeface="Arial Black" charset="0"/>
                <a:cs typeface="Simplified Arabic" pitchFamily="18" charset="-78"/>
              </a:rPr>
              <a:t>في الراديكالية والتطرف العنيف وإشراك النساء والفتيات</a:t>
            </a:r>
            <a:endParaRPr lang="en-US" sz="800" dirty="0">
              <a:solidFill>
                <a:srgbClr val="0072B1"/>
              </a:solidFill>
              <a:latin typeface="Simplified Arabic" pitchFamily="18" charset="-78"/>
              <a:ea typeface="Arial" charset="0"/>
              <a:cs typeface="Simplified Arabic" pitchFamily="18" charset="-78"/>
            </a:endParaRPr>
          </a:p>
        </p:txBody>
      </p:sp>
      <p:sp>
        <p:nvSpPr>
          <p:cNvPr id="18" name="Title 2">
            <a:extLst>
              <a:ext uri="{FF2B5EF4-FFF2-40B4-BE49-F238E27FC236}">
                <a16:creationId xmlns="" xmlns:a16="http://schemas.microsoft.com/office/drawing/2014/main" id="{7BE71FB8-8412-964E-AF33-B072D052F75E}"/>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62</a:t>
            </a:r>
            <a:endParaRPr lang="en-US" sz="1125" b="0" cap="none" dirty="0">
              <a:latin typeface="Arial" charset="0"/>
              <a:ea typeface="Arial" charset="0"/>
              <a:cs typeface="Arial" charset="0"/>
            </a:endParaRPr>
          </a:p>
        </p:txBody>
      </p:sp>
      <p:pic>
        <p:nvPicPr>
          <p:cNvPr id="10" name="Google Shape;496;p78">
            <a:hlinkClick r:id="rId4"/>
            <a:extLst>
              <a:ext uri="{FF2B5EF4-FFF2-40B4-BE49-F238E27FC236}">
                <a16:creationId xmlns="" xmlns:a16="http://schemas.microsoft.com/office/drawing/2014/main" id="{E6F324C2-CAFE-934E-87E1-735435CFCBD9}"/>
              </a:ext>
            </a:extLst>
          </p:cNvPr>
          <p:cNvPicPr preferRelativeResize="0"/>
          <p:nvPr/>
        </p:nvPicPr>
        <p:blipFill>
          <a:blip r:embed="rId8" cstate="print">
            <a:extLst>
              <a:ext uri="{28A0092B-C50C-407E-A947-70E740481C1C}">
                <a14:useLocalDpi xmlns:a14="http://schemas.microsoft.com/office/drawing/2010/main" val="0"/>
              </a:ext>
            </a:extLst>
          </a:blip>
          <a:stretch>
            <a:fillRect/>
          </a:stretch>
        </p:blipFill>
        <p:spPr>
          <a:xfrm>
            <a:off x="411352" y="1270933"/>
            <a:ext cx="4590937" cy="3060624"/>
          </a:xfrm>
          <a:prstGeom prst="rect">
            <a:avLst/>
          </a:prstGeom>
          <a:noFill/>
          <a:ln w="95250">
            <a:solidFill>
              <a:srgbClr val="133743"/>
            </a:solidFill>
          </a:ln>
        </p:spPr>
      </p:pic>
      <p:grpSp>
        <p:nvGrpSpPr>
          <p:cNvPr id="11" name="Group 10">
            <a:extLst>
              <a:ext uri="{FF2B5EF4-FFF2-40B4-BE49-F238E27FC236}">
                <a16:creationId xmlns="" xmlns:a16="http://schemas.microsoft.com/office/drawing/2014/main" id="{453ED482-A94C-504B-972D-F2862A5B6C00}"/>
              </a:ext>
            </a:extLst>
          </p:cNvPr>
          <p:cNvGrpSpPr/>
          <p:nvPr/>
        </p:nvGrpSpPr>
        <p:grpSpPr>
          <a:xfrm>
            <a:off x="-3301" y="4705350"/>
            <a:ext cx="525478" cy="248970"/>
            <a:chOff x="-3301" y="4705350"/>
            <a:chExt cx="525478" cy="248970"/>
          </a:xfrm>
        </p:grpSpPr>
        <p:sp>
          <p:nvSpPr>
            <p:cNvPr id="15" name="Rectangle 14">
              <a:extLst>
                <a:ext uri="{FF2B5EF4-FFF2-40B4-BE49-F238E27FC236}">
                  <a16:creationId xmlns="" xmlns:a16="http://schemas.microsoft.com/office/drawing/2014/main" id="{A309B5E1-3CE7-0541-ADD2-CDBE32BDC569}"/>
                </a:ext>
              </a:extLst>
            </p:cNvPr>
            <p:cNvSpPr/>
            <p:nvPr/>
          </p:nvSpPr>
          <p:spPr>
            <a:xfrm>
              <a:off x="-3301" y="4705350"/>
              <a:ext cx="525478"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Title 2">
              <a:extLst>
                <a:ext uri="{FF2B5EF4-FFF2-40B4-BE49-F238E27FC236}">
                  <a16:creationId xmlns="" xmlns:a16="http://schemas.microsoft.com/office/drawing/2014/main" id="{31B85480-6EB1-4F48-8317-2E2D1B138A56}"/>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10</a:t>
              </a:r>
            </a:p>
          </p:txBody>
        </p:sp>
      </p:grpSp>
    </p:spTree>
    <p:extLst>
      <p:ext uri="{BB962C8B-B14F-4D97-AF65-F5344CB8AC3E}">
        <p14:creationId xmlns:p14="http://schemas.microsoft.com/office/powerpoint/2010/main" val="133505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show="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391895" y="844247"/>
            <a:ext cx="5257799" cy="110799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r" rtl="1"/>
            <a:r>
              <a:rPr lang="ar-AE" b="0" cap="none" dirty="0" smtClean="0">
                <a:solidFill>
                  <a:srgbClr val="0072B1"/>
                </a:solidFill>
                <a:latin typeface="Simplified Arabic" pitchFamily="18" charset="-78"/>
                <a:ea typeface="Arial" charset="0"/>
                <a:cs typeface="Simplified Arabic" pitchFamily="18" charset="-78"/>
              </a:rPr>
              <a:t>استراتيجية </a:t>
            </a:r>
            <a:r>
              <a:rPr lang="ar-AE" b="0" cap="none" dirty="0">
                <a:solidFill>
                  <a:srgbClr val="0072B1"/>
                </a:solidFill>
                <a:latin typeface="Simplified Arabic" pitchFamily="18" charset="-78"/>
                <a:ea typeface="Arial" charset="0"/>
                <a:cs typeface="Simplified Arabic" pitchFamily="18" charset="-78"/>
              </a:rPr>
              <a:t>تنظيم داعش الجندرية للرجال والفتيان: </a:t>
            </a:r>
            <a:endParaRPr lang="en-US" b="0" cap="none" dirty="0">
              <a:solidFill>
                <a:srgbClr val="0072B1"/>
              </a:solidFill>
              <a:latin typeface="Simplified Arabic" pitchFamily="18" charset="-78"/>
              <a:ea typeface="Arial" charset="0"/>
              <a:cs typeface="Simplified Arabic" pitchFamily="18" charset="-78"/>
            </a:endParaRPr>
          </a:p>
        </p:txBody>
      </p:sp>
      <p:pic>
        <p:nvPicPr>
          <p:cNvPr id="9" name="Picture Placeholder 6"/>
          <p:cNvPicPr>
            <a:picLocks noChangeAspect="1"/>
          </p:cNvPicPr>
          <p:nvPr/>
        </p:nvPicPr>
        <p:blipFill rotWithShape="1">
          <a:blip r:embed="rId2" cstate="print">
            <a:extLst>
              <a:ext uri="{28A0092B-C50C-407E-A947-70E740481C1C}">
                <a14:useLocalDpi xmlns:a14="http://schemas.microsoft.com/office/drawing/2010/main" val="0"/>
              </a:ext>
            </a:extLst>
          </a:blip>
          <a:srcRect l="37003" t="-134" r="24591" b="1965"/>
          <a:stretch/>
        </p:blipFill>
        <p:spPr>
          <a:xfrm>
            <a:off x="6107442" y="-16124"/>
            <a:ext cx="3043184" cy="5185653"/>
          </a:xfrm>
          <a:prstGeom prst="rect">
            <a:avLst/>
          </a:prstGeom>
        </p:spPr>
      </p:pic>
      <p:cxnSp>
        <p:nvCxnSpPr>
          <p:cNvPr id="19" name="Straight Connector 18"/>
          <p:cNvCxnSpPr>
            <a:cxnSpLocks/>
          </p:cNvCxnSpPr>
          <p:nvPr/>
        </p:nvCxnSpPr>
        <p:spPr>
          <a:xfrm flipH="1">
            <a:off x="0" y="2127192"/>
            <a:ext cx="5705335"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itle 2"/>
          <p:cNvSpPr txBox="1">
            <a:spLocks/>
          </p:cNvSpPr>
          <p:nvPr/>
        </p:nvSpPr>
        <p:spPr>
          <a:xfrm>
            <a:off x="391895" y="2400615"/>
            <a:ext cx="5257799" cy="218521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lvl="0" indent="-182880" algn="r" rtl="1">
              <a:spcBef>
                <a:spcPts val="0"/>
              </a:spcBef>
              <a:spcAft>
                <a:spcPts val="1200"/>
              </a:spcAft>
              <a:buClr>
                <a:srgbClr val="0072B1"/>
              </a:buClr>
              <a:buSzPct val="100000"/>
              <a:buFont typeface="Arial" charset="0"/>
              <a:buChar char="•"/>
            </a:pPr>
            <a:r>
              <a:rPr lang="ar-AE" sz="2200" b="0" cap="none" dirty="0">
                <a:solidFill>
                  <a:srgbClr val="0072B1"/>
                </a:solidFill>
                <a:latin typeface="Simplified Arabic" pitchFamily="18" charset="-78"/>
                <a:ea typeface="Arial" charset="0"/>
                <a:cs typeface="Simplified Arabic" pitchFamily="18" charset="-78"/>
              </a:rPr>
              <a:t>يدعو تنظيم داعش الرجال والفتيان </a:t>
            </a:r>
            <a:r>
              <a:rPr lang="ar-EG" sz="2200" b="0" cap="none" dirty="0" smtClean="0">
                <a:solidFill>
                  <a:srgbClr val="0072B1"/>
                </a:solidFill>
                <a:latin typeface="Simplified Arabic" pitchFamily="18" charset="-78"/>
                <a:ea typeface="Arial" charset="0"/>
                <a:cs typeface="Simplified Arabic" pitchFamily="18" charset="-78"/>
              </a:rPr>
              <a:t>لأداء أدوارهم</a:t>
            </a:r>
            <a:r>
              <a:rPr lang="ar-AE" sz="2200" b="0" cap="none" dirty="0" smtClean="0">
                <a:solidFill>
                  <a:srgbClr val="0072B1"/>
                </a:solidFill>
                <a:latin typeface="Simplified Arabic" pitchFamily="18" charset="-78"/>
                <a:ea typeface="Arial" charset="0"/>
                <a:cs typeface="Simplified Arabic" pitchFamily="18" charset="-78"/>
              </a:rPr>
              <a:t> الجندري</a:t>
            </a:r>
            <a:r>
              <a:rPr lang="ar-EG" sz="2200" b="0" cap="none" dirty="0" smtClean="0">
                <a:solidFill>
                  <a:srgbClr val="0072B1"/>
                </a:solidFill>
                <a:latin typeface="Simplified Arabic" pitchFamily="18" charset="-78"/>
                <a:ea typeface="Arial" charset="0"/>
                <a:cs typeface="Simplified Arabic" pitchFamily="18" charset="-78"/>
              </a:rPr>
              <a:t>ة</a:t>
            </a:r>
            <a:r>
              <a:rPr lang="ar-AE" sz="2200" b="0" cap="none" dirty="0" smtClean="0">
                <a:solidFill>
                  <a:srgbClr val="0072B1"/>
                </a:solidFill>
                <a:latin typeface="Simplified Arabic" pitchFamily="18" charset="-78"/>
                <a:ea typeface="Arial" charset="0"/>
                <a:cs typeface="Simplified Arabic" pitchFamily="18" charset="-78"/>
              </a:rPr>
              <a:t> </a:t>
            </a:r>
            <a:r>
              <a:rPr lang="ar-AE" sz="2200" b="0" cap="none" dirty="0">
                <a:solidFill>
                  <a:srgbClr val="0072B1"/>
                </a:solidFill>
                <a:latin typeface="Simplified Arabic" pitchFamily="18" charset="-78"/>
                <a:ea typeface="Arial" charset="0"/>
                <a:cs typeface="Simplified Arabic" pitchFamily="18" charset="-78"/>
              </a:rPr>
              <a:t>كـ "حماة" للنساء والأطفال </a:t>
            </a:r>
            <a:r>
              <a:rPr lang="ar-EG" sz="2200" b="0" cap="none" dirty="0" smtClean="0">
                <a:solidFill>
                  <a:srgbClr val="0072B1"/>
                </a:solidFill>
                <a:latin typeface="Simplified Arabic" pitchFamily="18" charset="-78"/>
                <a:ea typeface="Arial" charset="0"/>
                <a:cs typeface="Simplified Arabic" pitchFamily="18" charset="-78"/>
              </a:rPr>
              <a:t>باعتبارهم </a:t>
            </a:r>
            <a:r>
              <a:rPr lang="ar-AE" sz="2200" b="0" cap="none" dirty="0" smtClean="0">
                <a:solidFill>
                  <a:srgbClr val="0072B1"/>
                </a:solidFill>
                <a:latin typeface="Simplified Arabic" pitchFamily="18" charset="-78"/>
                <a:ea typeface="Arial" charset="0"/>
                <a:cs typeface="Simplified Arabic" pitchFamily="18" charset="-78"/>
              </a:rPr>
              <a:t>"أوصياء </a:t>
            </a:r>
            <a:r>
              <a:rPr lang="ar-AE" sz="2200" b="0" cap="none" dirty="0">
                <a:solidFill>
                  <a:srgbClr val="0072B1"/>
                </a:solidFill>
                <a:latin typeface="Simplified Arabic" pitchFamily="18" charset="-78"/>
                <a:ea typeface="Arial" charset="0"/>
                <a:cs typeface="Simplified Arabic" pitchFamily="18" charset="-78"/>
              </a:rPr>
              <a:t>العقيدة وحُماة الأرض</a:t>
            </a:r>
            <a:r>
              <a:rPr lang="ar-AE" sz="2200" b="0" cap="none" dirty="0" smtClean="0">
                <a:solidFill>
                  <a:srgbClr val="0072B1"/>
                </a:solidFill>
                <a:latin typeface="Simplified Arabic" pitchFamily="18" charset="-78"/>
                <a:ea typeface="Arial" charset="0"/>
                <a:cs typeface="Simplified Arabic" pitchFamily="18" charset="-78"/>
              </a:rPr>
              <a:t>"</a:t>
            </a:r>
            <a:r>
              <a:rPr lang="ar-EG" sz="2200" b="0" cap="none" dirty="0" smtClean="0">
                <a:solidFill>
                  <a:srgbClr val="0072B1"/>
                </a:solidFill>
                <a:latin typeface="Simplified Arabic" pitchFamily="18" charset="-78"/>
                <a:ea typeface="Arial" charset="0"/>
                <a:cs typeface="Simplified Arabic" pitchFamily="18" charset="-78"/>
              </a:rPr>
              <a:t>.</a:t>
            </a:r>
            <a:endParaRPr lang="ar-AE" sz="2200" b="0" cap="none" dirty="0">
              <a:solidFill>
                <a:srgbClr val="0072B1"/>
              </a:solidFill>
              <a:latin typeface="Simplified Arabic" pitchFamily="18" charset="-78"/>
              <a:ea typeface="Arial" charset="0"/>
              <a:cs typeface="Simplified Arabic" pitchFamily="18" charset="-78"/>
            </a:endParaRPr>
          </a:p>
          <a:p>
            <a:pPr marL="182880" lvl="0" indent="-182880" algn="r" rtl="1">
              <a:spcBef>
                <a:spcPts val="0"/>
              </a:spcBef>
              <a:spcAft>
                <a:spcPts val="1200"/>
              </a:spcAft>
              <a:buClr>
                <a:srgbClr val="0072B1"/>
              </a:buClr>
              <a:buSzPct val="100000"/>
              <a:buFont typeface="Arial" charset="0"/>
              <a:buChar char="•"/>
            </a:pPr>
            <a:r>
              <a:rPr lang="ar-AE" sz="2200" b="0" cap="none" dirty="0">
                <a:solidFill>
                  <a:srgbClr val="0072B1"/>
                </a:solidFill>
                <a:latin typeface="Simplified Arabic" pitchFamily="18" charset="-78"/>
                <a:ea typeface="Arial" charset="0"/>
                <a:cs typeface="Simplified Arabic" pitchFamily="18" charset="-78"/>
              </a:rPr>
              <a:t>كما يستخدم تنظيم داعش النساء كأداة لتجنيد الرجال من خلال تقديم الوعود لهم بالزواج من نساء </a:t>
            </a:r>
            <a:r>
              <a:rPr lang="ar-AE" sz="2200" b="0" cap="none" dirty="0" smtClean="0">
                <a:solidFill>
                  <a:srgbClr val="0072B1"/>
                </a:solidFill>
                <a:latin typeface="Simplified Arabic" pitchFamily="18" charset="-78"/>
                <a:ea typeface="Arial" charset="0"/>
                <a:cs typeface="Simplified Arabic" pitchFamily="18" charset="-78"/>
              </a:rPr>
              <a:t>محليات</a:t>
            </a:r>
            <a:r>
              <a:rPr lang="ar-SA" sz="2200" b="0" cap="none" dirty="0" smtClean="0">
                <a:solidFill>
                  <a:srgbClr val="0072B1"/>
                </a:solidFill>
                <a:latin typeface="Simplified Arabic" pitchFamily="18" charset="-78"/>
                <a:ea typeface="Arial" charset="0"/>
                <a:cs typeface="Simplified Arabic" pitchFamily="18" charset="-78"/>
              </a:rPr>
              <a:t>،</a:t>
            </a:r>
            <a:r>
              <a:rPr lang="ar-AE" sz="2200" b="0" cap="none" dirty="0" smtClean="0">
                <a:solidFill>
                  <a:srgbClr val="0072B1"/>
                </a:solidFill>
                <a:latin typeface="Simplified Arabic" pitchFamily="18" charset="-78"/>
                <a:ea typeface="Arial" charset="0"/>
                <a:cs typeface="Simplified Arabic" pitchFamily="18" charset="-78"/>
              </a:rPr>
              <a:t> </a:t>
            </a:r>
            <a:r>
              <a:rPr lang="ar-AE" sz="2200" b="0" cap="none" dirty="0">
                <a:solidFill>
                  <a:srgbClr val="0072B1"/>
                </a:solidFill>
                <a:latin typeface="Simplified Arabic" pitchFamily="18" charset="-78"/>
                <a:ea typeface="Arial" charset="0"/>
                <a:cs typeface="Simplified Arabic" pitchFamily="18" charset="-78"/>
              </a:rPr>
              <a:t>أو </a:t>
            </a:r>
            <a:r>
              <a:rPr lang="ar-AE" sz="2200" b="0" cap="none" dirty="0" smtClean="0">
                <a:solidFill>
                  <a:srgbClr val="0072B1"/>
                </a:solidFill>
                <a:latin typeface="Simplified Arabic" pitchFamily="18" charset="-78"/>
                <a:ea typeface="Arial" charset="0"/>
                <a:cs typeface="Simplified Arabic" pitchFamily="18" charset="-78"/>
              </a:rPr>
              <a:t>أجانب</a:t>
            </a:r>
            <a:r>
              <a:rPr lang="ar-SA" sz="2200" b="0" cap="none" dirty="0" smtClean="0">
                <a:solidFill>
                  <a:srgbClr val="0072B1"/>
                </a:solidFill>
                <a:latin typeface="Simplified Arabic" pitchFamily="18" charset="-78"/>
                <a:ea typeface="Arial" charset="0"/>
                <a:cs typeface="Simplified Arabic" pitchFamily="18" charset="-78"/>
              </a:rPr>
              <a:t>،</a:t>
            </a:r>
            <a:r>
              <a:rPr lang="ar-AE" sz="2200" b="0" cap="none" dirty="0" smtClean="0">
                <a:solidFill>
                  <a:srgbClr val="0072B1"/>
                </a:solidFill>
                <a:latin typeface="Simplified Arabic" pitchFamily="18" charset="-78"/>
                <a:ea typeface="Arial" charset="0"/>
                <a:cs typeface="Simplified Arabic" pitchFamily="18" charset="-78"/>
              </a:rPr>
              <a:t> </a:t>
            </a:r>
            <a:r>
              <a:rPr lang="ar-AE" sz="2200" b="0" cap="none" dirty="0">
                <a:solidFill>
                  <a:srgbClr val="0072B1"/>
                </a:solidFill>
                <a:latin typeface="Simplified Arabic" pitchFamily="18" charset="-78"/>
                <a:ea typeface="Arial" charset="0"/>
                <a:cs typeface="Simplified Arabic" pitchFamily="18" charset="-78"/>
              </a:rPr>
              <a:t>أو </a:t>
            </a:r>
            <a:r>
              <a:rPr lang="ar-EG" sz="2200" b="0" cap="none" dirty="0" smtClean="0">
                <a:solidFill>
                  <a:srgbClr val="0072B1"/>
                </a:solidFill>
                <a:latin typeface="Simplified Arabic" pitchFamily="18" charset="-78"/>
                <a:ea typeface="Arial" charset="0"/>
                <a:cs typeface="Simplified Arabic" pitchFamily="18" charset="-78"/>
              </a:rPr>
              <a:t>أسر ال</a:t>
            </a:r>
            <a:r>
              <a:rPr lang="ar-AE" sz="2200" b="0" cap="none" dirty="0" smtClean="0">
                <a:solidFill>
                  <a:srgbClr val="0072B1"/>
                </a:solidFill>
                <a:latin typeface="Simplified Arabic" pitchFamily="18" charset="-78"/>
                <a:ea typeface="Arial" charset="0"/>
                <a:cs typeface="Simplified Arabic" pitchFamily="18" charset="-78"/>
              </a:rPr>
              <a:t>نساء</a:t>
            </a:r>
            <a:r>
              <a:rPr lang="ar-EG" sz="2200" b="0" cap="none" dirty="0" smtClean="0">
                <a:solidFill>
                  <a:srgbClr val="0072B1"/>
                </a:solidFill>
                <a:latin typeface="Simplified Arabic" pitchFamily="18" charset="-78"/>
                <a:ea typeface="Arial" charset="0"/>
                <a:cs typeface="Simplified Arabic" pitchFamily="18" charset="-78"/>
              </a:rPr>
              <a:t> لممارسة العبودية الجنسية</a:t>
            </a:r>
            <a:r>
              <a:rPr lang="ar-AE" sz="2200" b="0" cap="none" dirty="0" smtClean="0">
                <a:solidFill>
                  <a:srgbClr val="0072B1"/>
                </a:solidFill>
                <a:latin typeface="Simplified Arabic" pitchFamily="18" charset="-78"/>
                <a:ea typeface="Arial" charset="0"/>
                <a:cs typeface="Simplified Arabic" pitchFamily="18" charset="-78"/>
              </a:rPr>
              <a:t>. </a:t>
            </a:r>
            <a:endParaRPr lang="ar-AE" sz="2200" b="0" cap="none" dirty="0">
              <a:solidFill>
                <a:srgbClr val="0072B1"/>
              </a:solidFill>
              <a:latin typeface="Simplified Arabic" pitchFamily="18" charset="-78"/>
              <a:ea typeface="Arial" charset="0"/>
              <a:cs typeface="Simplified Arabic" pitchFamily="18" charset="-78"/>
            </a:endParaRPr>
          </a:p>
        </p:txBody>
      </p:sp>
      <p:sp>
        <p:nvSpPr>
          <p:cNvPr id="12" name="Rectangle 11">
            <a:extLst>
              <a:ext uri="{FF2B5EF4-FFF2-40B4-BE49-F238E27FC236}">
                <a16:creationId xmlns="" xmlns:a16="http://schemas.microsoft.com/office/drawing/2014/main" id="{AA56CB0C-DDAF-E149-95A2-B6F4A771C066}"/>
              </a:ext>
            </a:extLst>
          </p:cNvPr>
          <p:cNvSpPr/>
          <p:nvPr/>
        </p:nvSpPr>
        <p:spPr>
          <a:xfrm>
            <a:off x="6115326" y="-1"/>
            <a:ext cx="1819747" cy="2174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0000"/>
                    <a:lumOff val="10000"/>
                    <a:alpha val="75000"/>
                  </a:schemeClr>
                </a:solidFill>
              </a:rPr>
              <a:t>UN Photo/UNHCR/A Duclos</a:t>
            </a:r>
          </a:p>
        </p:txBody>
      </p:sp>
      <p:sp>
        <p:nvSpPr>
          <p:cNvPr id="13" name="Footer Placeholder 4">
            <a:extLst>
              <a:ext uri="{FF2B5EF4-FFF2-40B4-BE49-F238E27FC236}">
                <a16:creationId xmlns="" xmlns:a16="http://schemas.microsoft.com/office/drawing/2014/main" id="{8CCDF1D0-7DB0-264F-874D-077C408E4048}"/>
              </a:ext>
            </a:extLst>
          </p:cNvPr>
          <p:cNvSpPr txBox="1">
            <a:spLocks/>
          </p:cNvSpPr>
          <p:nvPr/>
        </p:nvSpPr>
        <p:spPr>
          <a:xfrm>
            <a:off x="23912" y="171450"/>
            <a:ext cx="3466369" cy="1504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AE" sz="800" b="1" dirty="0">
                <a:solidFill>
                  <a:srgbClr val="0072B1"/>
                </a:solidFill>
                <a:latin typeface="Simplified Arabic" pitchFamily="18" charset="-78"/>
                <a:ea typeface="Arial Black" charset="0"/>
                <a:cs typeface="Simplified Arabic" pitchFamily="18" charset="-78"/>
              </a:rPr>
              <a:t>الوحدة الخامسة: </a:t>
            </a:r>
            <a:r>
              <a:rPr lang="ar-AE" sz="800" dirty="0">
                <a:solidFill>
                  <a:srgbClr val="0072B1"/>
                </a:solidFill>
                <a:latin typeface="Simplified Arabic" pitchFamily="18" charset="-78"/>
                <a:ea typeface="Arial Black" charset="0"/>
                <a:cs typeface="Simplified Arabic" pitchFamily="18" charset="-78"/>
              </a:rPr>
              <a:t>فهم الديناميات الجندرية </a:t>
            </a:r>
            <a:r>
              <a:rPr lang="ar-EG" sz="800" dirty="0">
                <a:solidFill>
                  <a:srgbClr val="0072B1"/>
                </a:solidFill>
                <a:latin typeface="Simplified Arabic" pitchFamily="18" charset="-78"/>
                <a:ea typeface="Arial Black" charset="0"/>
                <a:cs typeface="Simplified Arabic" pitchFamily="18" charset="-78"/>
              </a:rPr>
              <a:t>المؤثرة </a:t>
            </a:r>
            <a:r>
              <a:rPr lang="ar-AE" sz="800" dirty="0">
                <a:solidFill>
                  <a:srgbClr val="0072B1"/>
                </a:solidFill>
                <a:latin typeface="Simplified Arabic" pitchFamily="18" charset="-78"/>
                <a:ea typeface="Arial Black" charset="0"/>
                <a:cs typeface="Simplified Arabic" pitchFamily="18" charset="-78"/>
              </a:rPr>
              <a:t>في الراديكالية والتطرف العنيف وإشراك النساء والفتيات</a:t>
            </a:r>
            <a:endParaRPr lang="en-US" sz="800" dirty="0">
              <a:solidFill>
                <a:srgbClr val="0072B1"/>
              </a:solidFill>
              <a:latin typeface="Simplified Arabic" pitchFamily="18" charset="-78"/>
              <a:ea typeface="Arial" charset="0"/>
              <a:cs typeface="Simplified Arabic" pitchFamily="18" charset="-78"/>
            </a:endParaRPr>
          </a:p>
        </p:txBody>
      </p:sp>
      <p:sp>
        <p:nvSpPr>
          <p:cNvPr id="18" name="Rectangle 17">
            <a:extLst>
              <a:ext uri="{FF2B5EF4-FFF2-40B4-BE49-F238E27FC236}">
                <a16:creationId xmlns="" xmlns:a16="http://schemas.microsoft.com/office/drawing/2014/main" id="{4507F9A7-AACE-0947-A47F-1B83AF671EC5}"/>
              </a:ext>
            </a:extLst>
          </p:cNvPr>
          <p:cNvSpPr/>
          <p:nvPr/>
        </p:nvSpPr>
        <p:spPr>
          <a:xfrm>
            <a:off x="-3301" y="4705350"/>
            <a:ext cx="525478"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Title 2">
            <a:extLst>
              <a:ext uri="{FF2B5EF4-FFF2-40B4-BE49-F238E27FC236}">
                <a16:creationId xmlns="" xmlns:a16="http://schemas.microsoft.com/office/drawing/2014/main" id="{AA06F215-10F5-D04B-B59D-4381865B2718}"/>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11</a:t>
            </a:r>
            <a:endParaRPr lang="en-US" sz="1125" b="0" cap="none" dirty="0">
              <a:latin typeface="Arial" charset="0"/>
              <a:ea typeface="Arial" charset="0"/>
              <a:cs typeface="Arial" charset="0"/>
            </a:endParaRPr>
          </a:p>
        </p:txBody>
      </p:sp>
    </p:spTree>
    <p:extLst>
      <p:ext uri="{BB962C8B-B14F-4D97-AF65-F5344CB8AC3E}">
        <p14:creationId xmlns:p14="http://schemas.microsoft.com/office/powerpoint/2010/main" val="2085308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12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D0CAEC70-513F-F446-A3BD-397A5DF3E6C0}"/>
              </a:ext>
            </a:extLst>
          </p:cNvPr>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flipH="1">
            <a:off x="5919514" y="2167438"/>
            <a:ext cx="3224486" cy="2976062"/>
          </a:xfrm>
          <a:prstGeom prst="rect">
            <a:avLst/>
          </a:prstGeom>
        </p:spPr>
      </p:pic>
      <p:sp>
        <p:nvSpPr>
          <p:cNvPr id="17" name="Text Placeholder 2"/>
          <p:cNvSpPr txBox="1">
            <a:spLocks/>
          </p:cNvSpPr>
          <p:nvPr/>
        </p:nvSpPr>
        <p:spPr>
          <a:xfrm>
            <a:off x="-261012" y="513657"/>
            <a:ext cx="9099589"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rtl="1"/>
            <a:r>
              <a:rPr lang="ar-EG" sz="2000" b="1" dirty="0">
                <a:solidFill>
                  <a:srgbClr val="00475D"/>
                </a:solidFill>
                <a:latin typeface="Simplified Arabic" pitchFamily="18" charset="-78"/>
                <a:ea typeface="Arial" charset="0"/>
                <a:cs typeface="Simplified Arabic" pitchFamily="18" charset="-78"/>
              </a:rPr>
              <a:t>فيديو 7: كسر القالب: امرأة وسيطة تتحدى الأعراف الجندرية في اليمن </a:t>
            </a:r>
            <a:endParaRPr lang="en-US" sz="2000" b="1" dirty="0">
              <a:solidFill>
                <a:srgbClr val="00475D"/>
              </a:solidFill>
              <a:latin typeface="Simplified Arabic" pitchFamily="18" charset="-78"/>
              <a:ea typeface="Arial" charset="0"/>
              <a:cs typeface="Simplified Arabic" pitchFamily="18" charset="-78"/>
            </a:endParaRPr>
          </a:p>
          <a:p>
            <a:endParaRPr lang="en-US" sz="2000" b="1" dirty="0">
              <a:solidFill>
                <a:srgbClr val="00475D"/>
              </a:solidFill>
              <a:latin typeface="Simplified Arabic" pitchFamily="18" charset="-78"/>
              <a:ea typeface="Arial" charset="0"/>
              <a:cs typeface="Simplified Arabic" pitchFamily="18" charset="-78"/>
            </a:endParaRPr>
          </a:p>
          <a:p>
            <a:endParaRPr lang="en-US" sz="2000" b="1" dirty="0">
              <a:solidFill>
                <a:srgbClr val="00475D"/>
              </a:solidFill>
              <a:latin typeface="Simplified Arabic" pitchFamily="18" charset="-78"/>
              <a:ea typeface="Arial" charset="0"/>
              <a:cs typeface="Simplified Arabic" pitchFamily="18" charset="-78"/>
            </a:endParaRPr>
          </a:p>
        </p:txBody>
      </p:sp>
      <p:sp>
        <p:nvSpPr>
          <p:cNvPr id="13" name="Title 2">
            <a:extLst>
              <a:ext uri="{FF2B5EF4-FFF2-40B4-BE49-F238E27FC236}">
                <a16:creationId xmlns="" xmlns:a16="http://schemas.microsoft.com/office/drawing/2014/main" id="{AADC70F3-14F9-2241-A835-9628CAE1850B}"/>
              </a:ext>
            </a:extLst>
          </p:cNvPr>
          <p:cNvSpPr txBox="1">
            <a:spLocks/>
          </p:cNvSpPr>
          <p:nvPr/>
        </p:nvSpPr>
        <p:spPr>
          <a:xfrm>
            <a:off x="5218771" y="1259283"/>
            <a:ext cx="3619806" cy="250376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r" rtl="1">
              <a:lnSpc>
                <a:spcPct val="115000"/>
              </a:lnSpc>
              <a:spcAft>
                <a:spcPts val="1000"/>
              </a:spcAft>
            </a:pPr>
            <a:r>
              <a:rPr lang="ar-SA" sz="1400" dirty="0">
                <a:solidFill>
                  <a:srgbClr val="00475D"/>
                </a:solidFill>
                <a:latin typeface="Simplified Arabic" pitchFamily="18" charset="-78"/>
                <a:ea typeface="Open Sans"/>
                <a:cs typeface="Simplified Arabic" pitchFamily="18" charset="-78"/>
              </a:rPr>
              <a:t>بواسطة: </a:t>
            </a:r>
            <a:r>
              <a:rPr lang="ar-SA" sz="1400" u="sng" dirty="0">
                <a:solidFill>
                  <a:srgbClr val="00475D"/>
                </a:solidFill>
                <a:latin typeface="Simplified Arabic" pitchFamily="18" charset="-78"/>
                <a:ea typeface="Open Sans"/>
                <a:cs typeface="Simplified Arabic" pitchFamily="18" charset="-78"/>
                <a:hlinkClick r:id="rId3"/>
              </a:rPr>
              <a:t>منظمة "البحث عن أرضية مشتركة"</a:t>
            </a:r>
            <a:endParaRPr lang="en-US" sz="1400" dirty="0">
              <a:solidFill>
                <a:srgbClr val="00475D"/>
              </a:solidFill>
              <a:latin typeface="Simplified Arabic" pitchFamily="18" charset="-78"/>
              <a:ea typeface="Open Sans"/>
              <a:cs typeface="Simplified Arabic" pitchFamily="18" charset="-78"/>
            </a:endParaRPr>
          </a:p>
          <a:p>
            <a:pPr algn="r" rtl="1">
              <a:lnSpc>
                <a:spcPct val="115000"/>
              </a:lnSpc>
              <a:spcAft>
                <a:spcPts val="1000"/>
              </a:spcAft>
            </a:pPr>
            <a:r>
              <a:rPr lang="ar-SA" sz="1400" dirty="0">
                <a:solidFill>
                  <a:srgbClr val="00475D"/>
                </a:solidFill>
                <a:latin typeface="Simplified Arabic" pitchFamily="18" charset="-78"/>
                <a:ea typeface="Open Sans"/>
                <a:cs typeface="Simplified Arabic" pitchFamily="18" charset="-78"/>
              </a:rPr>
              <a:t>الرابط الأصلي: </a:t>
            </a:r>
            <a:r>
              <a:rPr lang="en-US" sz="1400" u="sng" cap="none" dirty="0">
                <a:solidFill>
                  <a:srgbClr val="00475D"/>
                </a:solidFill>
                <a:latin typeface="Simplified Arabic" pitchFamily="18" charset="-78"/>
                <a:ea typeface="Open Sans"/>
                <a:cs typeface="Simplified Arabic" pitchFamily="18" charset="-78"/>
                <a:hlinkClick r:id="rId4"/>
              </a:rPr>
              <a:t>https://</a:t>
            </a:r>
            <a:r>
              <a:rPr lang="en-US" sz="1400" u="sng" cap="none" dirty="0" smtClean="0">
                <a:solidFill>
                  <a:srgbClr val="00475D"/>
                </a:solidFill>
                <a:latin typeface="Simplified Arabic" pitchFamily="18" charset="-78"/>
                <a:ea typeface="Open Sans"/>
                <a:cs typeface="Simplified Arabic" pitchFamily="18" charset="-78"/>
                <a:hlinkClick r:id="rId4"/>
              </a:rPr>
              <a:t>youtu.be/gdDv4BBj-1c</a:t>
            </a:r>
            <a:endParaRPr lang="en-US" sz="1400" dirty="0">
              <a:solidFill>
                <a:srgbClr val="00475D"/>
              </a:solidFill>
              <a:latin typeface="Simplified Arabic" pitchFamily="18" charset="-78"/>
              <a:ea typeface="Open Sans"/>
              <a:cs typeface="Simplified Arabic" pitchFamily="18" charset="-78"/>
            </a:endParaRPr>
          </a:p>
          <a:p>
            <a:pPr algn="r" rtl="1">
              <a:lnSpc>
                <a:spcPct val="115000"/>
              </a:lnSpc>
              <a:spcAft>
                <a:spcPts val="1000"/>
              </a:spcAft>
            </a:pPr>
            <a:r>
              <a:rPr lang="ar-SA" sz="1400" dirty="0" smtClean="0">
                <a:solidFill>
                  <a:srgbClr val="00475D"/>
                </a:solidFill>
                <a:latin typeface="Simplified Arabic" pitchFamily="18" charset="-78"/>
                <a:ea typeface="Open Sans"/>
                <a:cs typeface="Simplified Arabic" pitchFamily="18" charset="-78"/>
              </a:rPr>
              <a:t>يمكن</a:t>
            </a:r>
            <a:r>
              <a:rPr lang="ar-AE" sz="1400" dirty="0">
                <a:solidFill>
                  <a:srgbClr val="00475D"/>
                </a:solidFill>
                <a:latin typeface="Simplified Arabic" pitchFamily="18" charset="-78"/>
                <a:ea typeface="Open Sans"/>
                <a:cs typeface="Simplified Arabic" pitchFamily="18" charset="-78"/>
              </a:rPr>
              <a:t> </a:t>
            </a:r>
            <a:r>
              <a:rPr lang="ar-AE" sz="1400" dirty="0" smtClean="0">
                <a:solidFill>
                  <a:srgbClr val="00475D"/>
                </a:solidFill>
                <a:latin typeface="Simplified Arabic" pitchFamily="18" charset="-78"/>
                <a:ea typeface="Open Sans"/>
                <a:cs typeface="Simplified Arabic" pitchFamily="18" charset="-78"/>
              </a:rPr>
              <a:t>تحميل </a:t>
            </a:r>
            <a:r>
              <a:rPr lang="ar-SA" sz="1400" dirty="0" smtClean="0">
                <a:solidFill>
                  <a:srgbClr val="00475D"/>
                </a:solidFill>
                <a:latin typeface="Simplified Arabic" pitchFamily="18" charset="-78"/>
                <a:ea typeface="Open Sans"/>
                <a:cs typeface="Simplified Arabic" pitchFamily="18" charset="-78"/>
              </a:rPr>
              <a:t>الفيديو </a:t>
            </a:r>
            <a:r>
              <a:rPr lang="ar-SA" sz="1400" dirty="0">
                <a:solidFill>
                  <a:srgbClr val="00475D"/>
                </a:solidFill>
                <a:latin typeface="Simplified Arabic" pitchFamily="18" charset="-78"/>
                <a:ea typeface="Open Sans"/>
                <a:cs typeface="Simplified Arabic" pitchFamily="18" charset="-78"/>
              </a:rPr>
              <a:t>من </a:t>
            </a:r>
            <a:r>
              <a:rPr lang="ar-SA" sz="1400" u="sng" dirty="0">
                <a:solidFill>
                  <a:srgbClr val="00475D"/>
                </a:solidFill>
                <a:latin typeface="Simplified Arabic" pitchFamily="18" charset="-78"/>
                <a:ea typeface="Open Sans"/>
                <a:cs typeface="Simplified Arabic" pitchFamily="18" charset="-78"/>
                <a:hlinkClick r:id="rId5"/>
              </a:rPr>
              <a:t>هنا</a:t>
            </a:r>
            <a:r>
              <a:rPr lang="ar-SA" sz="1400" dirty="0">
                <a:solidFill>
                  <a:srgbClr val="00475D"/>
                </a:solidFill>
                <a:latin typeface="Simplified Arabic" pitchFamily="18" charset="-78"/>
                <a:ea typeface="Open Sans"/>
                <a:cs typeface="Simplified Arabic" pitchFamily="18" charset="-78"/>
              </a:rPr>
              <a:t>. </a:t>
            </a:r>
            <a:endParaRPr lang="en-US" sz="1400" dirty="0">
              <a:solidFill>
                <a:srgbClr val="00475D"/>
              </a:solidFill>
              <a:latin typeface="Simplified Arabic" pitchFamily="18" charset="-78"/>
              <a:ea typeface="Open Sans"/>
              <a:cs typeface="Simplified Arabic" pitchFamily="18" charset="-78"/>
            </a:endParaRPr>
          </a:p>
          <a:p>
            <a:pPr algn="r" rtl="1">
              <a:lnSpc>
                <a:spcPct val="115000"/>
              </a:lnSpc>
              <a:spcAft>
                <a:spcPts val="1000"/>
              </a:spcAft>
            </a:pPr>
            <a:r>
              <a:rPr lang="ar-SA" sz="1400" dirty="0">
                <a:solidFill>
                  <a:srgbClr val="00475D"/>
                </a:solidFill>
                <a:latin typeface="Simplified Arabic" pitchFamily="18" charset="-78"/>
                <a:ea typeface="Open Sans"/>
                <a:cs typeface="Simplified Arabic" pitchFamily="18" charset="-78"/>
              </a:rPr>
              <a:t>ترجمة باللغة العربية: </a:t>
            </a:r>
            <a:endParaRPr lang="en-US" sz="1400" dirty="0">
              <a:solidFill>
                <a:srgbClr val="00475D"/>
              </a:solidFill>
              <a:latin typeface="Simplified Arabic" pitchFamily="18" charset="-78"/>
              <a:ea typeface="Open Sans"/>
              <a:cs typeface="Simplified Arabic" pitchFamily="18" charset="-78"/>
            </a:endParaRPr>
          </a:p>
          <a:p>
            <a:pPr algn="r" rtl="1">
              <a:lnSpc>
                <a:spcPct val="115000"/>
              </a:lnSpc>
              <a:spcAft>
                <a:spcPts val="1000"/>
              </a:spcAft>
            </a:pPr>
            <a:r>
              <a:rPr lang="ar-SA" sz="1400" u="sng" dirty="0">
                <a:solidFill>
                  <a:srgbClr val="00475D"/>
                </a:solidFill>
                <a:latin typeface="Simplified Arabic" pitchFamily="18" charset="-78"/>
                <a:ea typeface="Open Sans"/>
                <a:cs typeface="Simplified Arabic" pitchFamily="18" charset="-78"/>
                <a:hlinkClick r:id="rId6"/>
              </a:rPr>
              <a:t>متقدم</a:t>
            </a:r>
            <a:r>
              <a:rPr lang="ar-SA" sz="1400" dirty="0">
                <a:solidFill>
                  <a:srgbClr val="00475D"/>
                </a:solidFill>
                <a:latin typeface="Simplified Arabic" pitchFamily="18" charset="-78"/>
                <a:ea typeface="Open Sans"/>
                <a:cs typeface="Simplified Arabic" pitchFamily="18" charset="-78"/>
              </a:rPr>
              <a:t> (موصى باستخدامه مع وجود نسخ </a:t>
            </a:r>
            <a:r>
              <a:rPr lang="ar-SA" sz="1400" dirty="0" smtClean="0">
                <a:solidFill>
                  <a:srgbClr val="00475D"/>
                </a:solidFill>
                <a:latin typeface="Simplified Arabic" pitchFamily="18" charset="-78"/>
                <a:ea typeface="Open Sans"/>
                <a:cs typeface="Simplified Arabic" pitchFamily="18" charset="-78"/>
              </a:rPr>
              <a:t>ل</a:t>
            </a:r>
            <a:r>
              <a:rPr lang="ar-AE" sz="1400" dirty="0" smtClean="0">
                <a:solidFill>
                  <a:srgbClr val="00475D"/>
                </a:solidFill>
                <a:latin typeface="Simplified Arabic" pitchFamily="18" charset="-78"/>
                <a:ea typeface="Open Sans"/>
                <a:cs typeface="Simplified Arabic" pitchFamily="18" charset="-78"/>
              </a:rPr>
              <a:t>لتحمي</a:t>
            </a:r>
            <a:r>
              <a:rPr lang="ar-SA" sz="1400" dirty="0" smtClean="0">
                <a:solidFill>
                  <a:srgbClr val="00475D"/>
                </a:solidFill>
                <a:latin typeface="Simplified Arabic" pitchFamily="18" charset="-78"/>
                <a:ea typeface="Open Sans"/>
                <a:cs typeface="Simplified Arabic" pitchFamily="18" charset="-78"/>
              </a:rPr>
              <a:t>ل</a:t>
            </a:r>
            <a:r>
              <a:rPr lang="ar-SA" sz="1400" dirty="0">
                <a:solidFill>
                  <a:srgbClr val="00475D"/>
                </a:solidFill>
                <a:latin typeface="Simplified Arabic" pitchFamily="18" charset="-78"/>
                <a:ea typeface="Open Sans"/>
                <a:cs typeface="Simplified Arabic" pitchFamily="18" charset="-78"/>
              </a:rPr>
              <a:t>)</a:t>
            </a:r>
            <a:endParaRPr lang="en-US" sz="1400" dirty="0">
              <a:solidFill>
                <a:srgbClr val="00475D"/>
              </a:solidFill>
              <a:latin typeface="Simplified Arabic" pitchFamily="18" charset="-78"/>
              <a:ea typeface="Open Sans"/>
              <a:cs typeface="Simplified Arabic" pitchFamily="18" charset="-78"/>
            </a:endParaRPr>
          </a:p>
          <a:p>
            <a:pPr algn="r" rtl="1">
              <a:lnSpc>
                <a:spcPct val="115000"/>
              </a:lnSpc>
              <a:spcAft>
                <a:spcPts val="1000"/>
              </a:spcAft>
            </a:pPr>
            <a:r>
              <a:rPr lang="ar-SA" sz="1400" u="sng" dirty="0">
                <a:solidFill>
                  <a:srgbClr val="00475D"/>
                </a:solidFill>
                <a:latin typeface="Simplified Arabic" pitchFamily="18" charset="-78"/>
                <a:ea typeface="Open Sans"/>
                <a:cs typeface="Simplified Arabic" pitchFamily="18" charset="-78"/>
                <a:hlinkClick r:id="rId7"/>
              </a:rPr>
              <a:t>أساسي</a:t>
            </a:r>
            <a:r>
              <a:rPr lang="ar-SA" sz="1400" dirty="0">
                <a:solidFill>
                  <a:srgbClr val="00475D"/>
                </a:solidFill>
                <a:latin typeface="Simplified Arabic" pitchFamily="18" charset="-78"/>
                <a:ea typeface="Open Sans"/>
                <a:cs typeface="Simplified Arabic" pitchFamily="18" charset="-78"/>
              </a:rPr>
              <a:t> (موصى باستخدامه عبر موقع اليوتيوب</a:t>
            </a:r>
            <a:r>
              <a:rPr lang="ar-SA" sz="1400" dirty="0" smtClean="0">
                <a:solidFill>
                  <a:srgbClr val="00475D"/>
                </a:solidFill>
                <a:latin typeface="Simplified Arabic" pitchFamily="18" charset="-78"/>
                <a:ea typeface="Open Sans"/>
                <a:cs typeface="Simplified Arabic" pitchFamily="18" charset="-78"/>
              </a:rPr>
              <a:t>)</a:t>
            </a:r>
            <a:endParaRPr lang="en-US" sz="1400" dirty="0" smtClean="0">
              <a:solidFill>
                <a:srgbClr val="00475D"/>
              </a:solidFill>
              <a:latin typeface="Simplified Arabic" pitchFamily="18" charset="-78"/>
              <a:ea typeface="Open Sans"/>
              <a:cs typeface="Simplified Arabic" pitchFamily="18" charset="-78"/>
            </a:endParaRPr>
          </a:p>
          <a:p>
            <a:pPr algn="r" rtl="1">
              <a:lnSpc>
                <a:spcPct val="115000"/>
              </a:lnSpc>
              <a:spcAft>
                <a:spcPts val="1000"/>
              </a:spcAft>
            </a:pPr>
            <a:r>
              <a:rPr lang="ar-SA" sz="1400" i="1" dirty="0">
                <a:solidFill>
                  <a:srgbClr val="00475D"/>
                </a:solidFill>
                <a:ea typeface="Open Sans"/>
                <a:cs typeface="Simplified Arabic"/>
              </a:rPr>
              <a:t>تعليمات حول استخدام الترجمة متوفرة </a:t>
            </a:r>
            <a:r>
              <a:rPr lang="ar-SA" sz="1400" i="1" u="sng" dirty="0" smtClean="0">
                <a:solidFill>
                  <a:srgbClr val="00475D"/>
                </a:solidFill>
                <a:latin typeface="Open Sans"/>
                <a:ea typeface="Open Sans"/>
                <a:cs typeface="Simplified Arabic"/>
                <a:hlinkClick r:id="rId8"/>
              </a:rPr>
              <a:t>هنا</a:t>
            </a:r>
            <a:r>
              <a:rPr lang="ar-SA" sz="1400" i="1" dirty="0" smtClean="0">
                <a:solidFill>
                  <a:srgbClr val="00475D"/>
                </a:solidFill>
                <a:latin typeface="Open Sans"/>
                <a:ea typeface="Open Sans"/>
                <a:cs typeface="Simplified Arabic"/>
              </a:rPr>
              <a:t>.</a:t>
            </a:r>
            <a:endParaRPr lang="en-US" sz="1400" i="1" dirty="0">
              <a:solidFill>
                <a:srgbClr val="00475D"/>
              </a:solidFill>
              <a:effectLst/>
              <a:latin typeface="Simplified Arabic" pitchFamily="18" charset="-78"/>
              <a:ea typeface="Open Sans"/>
              <a:cs typeface="Simplified Arabic" pitchFamily="18" charset="-78"/>
            </a:endParaRPr>
          </a:p>
        </p:txBody>
      </p:sp>
      <p:cxnSp>
        <p:nvCxnSpPr>
          <p:cNvPr id="14" name="Straight Connector 13">
            <a:extLst>
              <a:ext uri="{FF2B5EF4-FFF2-40B4-BE49-F238E27FC236}">
                <a16:creationId xmlns="" xmlns:a16="http://schemas.microsoft.com/office/drawing/2014/main"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 xmlns:a16="http://schemas.microsoft.com/office/drawing/2014/main" id="{239B090F-9C86-2747-92F9-0B144BD7D45F}"/>
              </a:ext>
            </a:extLst>
          </p:cNvPr>
          <p:cNvSpPr txBox="1">
            <a:spLocks/>
          </p:cNvSpPr>
          <p:nvPr/>
        </p:nvSpPr>
        <p:spPr>
          <a:xfrm>
            <a:off x="5475807" y="171450"/>
            <a:ext cx="3466369" cy="1504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AE" sz="800" b="1" dirty="0">
                <a:solidFill>
                  <a:srgbClr val="0072B1"/>
                </a:solidFill>
                <a:latin typeface="Simplified Arabic" pitchFamily="18" charset="-78"/>
                <a:ea typeface="Arial Black" charset="0"/>
                <a:cs typeface="Simplified Arabic" pitchFamily="18" charset="-78"/>
              </a:rPr>
              <a:t>الوحدة الخامسة: </a:t>
            </a:r>
            <a:r>
              <a:rPr lang="ar-AE" sz="800" dirty="0">
                <a:solidFill>
                  <a:srgbClr val="0072B1"/>
                </a:solidFill>
                <a:latin typeface="Simplified Arabic" pitchFamily="18" charset="-78"/>
                <a:ea typeface="Arial Black" charset="0"/>
                <a:cs typeface="Simplified Arabic" pitchFamily="18" charset="-78"/>
              </a:rPr>
              <a:t>فهم الديناميات الجندرية </a:t>
            </a:r>
            <a:r>
              <a:rPr lang="ar-EG" sz="800" dirty="0">
                <a:solidFill>
                  <a:srgbClr val="0072B1"/>
                </a:solidFill>
                <a:latin typeface="Simplified Arabic" pitchFamily="18" charset="-78"/>
                <a:ea typeface="Arial Black" charset="0"/>
                <a:cs typeface="Simplified Arabic" pitchFamily="18" charset="-78"/>
              </a:rPr>
              <a:t>المؤثرة </a:t>
            </a:r>
            <a:r>
              <a:rPr lang="ar-AE" sz="800" dirty="0">
                <a:solidFill>
                  <a:srgbClr val="0072B1"/>
                </a:solidFill>
                <a:latin typeface="Simplified Arabic" pitchFamily="18" charset="-78"/>
                <a:ea typeface="Arial Black" charset="0"/>
                <a:cs typeface="Simplified Arabic" pitchFamily="18" charset="-78"/>
              </a:rPr>
              <a:t>في الراديكالية والتطرف العنيف وإشراك النساء والفتيات</a:t>
            </a:r>
            <a:endParaRPr lang="en-US" sz="800" dirty="0">
              <a:solidFill>
                <a:srgbClr val="0072B1"/>
              </a:solidFill>
              <a:latin typeface="Simplified Arabic" pitchFamily="18" charset="-78"/>
              <a:ea typeface="Arial" charset="0"/>
              <a:cs typeface="Simplified Arabic" pitchFamily="18" charset="-78"/>
            </a:endParaRPr>
          </a:p>
        </p:txBody>
      </p:sp>
      <p:sp>
        <p:nvSpPr>
          <p:cNvPr id="16" name="Rectangle 15">
            <a:extLst>
              <a:ext uri="{FF2B5EF4-FFF2-40B4-BE49-F238E27FC236}">
                <a16:creationId xmlns="" xmlns:a16="http://schemas.microsoft.com/office/drawing/2014/main" id="{A0681F31-7D80-5540-9715-9D0524A2B015}"/>
              </a:ext>
            </a:extLst>
          </p:cNvPr>
          <p:cNvSpPr/>
          <p:nvPr/>
        </p:nvSpPr>
        <p:spPr>
          <a:xfrm>
            <a:off x="-3301" y="4705350"/>
            <a:ext cx="525478"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a:extLst>
              <a:ext uri="{FF2B5EF4-FFF2-40B4-BE49-F238E27FC236}">
                <a16:creationId xmlns="" xmlns:a16="http://schemas.microsoft.com/office/drawing/2014/main" id="{943821FA-9350-C94B-AE05-F14807DC5EB5}"/>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12</a:t>
            </a:r>
            <a:endParaRPr lang="en-US" sz="1125" b="0" cap="none" dirty="0">
              <a:latin typeface="Arial" charset="0"/>
              <a:ea typeface="Arial" charset="0"/>
              <a:cs typeface="Arial" charset="0"/>
            </a:endParaRPr>
          </a:p>
        </p:txBody>
      </p:sp>
      <p:pic>
        <p:nvPicPr>
          <p:cNvPr id="10" name="Google Shape;510;p80">
            <a:hlinkClick r:id="rId4"/>
            <a:extLst>
              <a:ext uri="{FF2B5EF4-FFF2-40B4-BE49-F238E27FC236}">
                <a16:creationId xmlns="" xmlns:a16="http://schemas.microsoft.com/office/drawing/2014/main" id="{F6E76FB3-B9E0-2546-9F52-EB8224E0BA8A}"/>
              </a:ext>
            </a:extLst>
          </p:cNvPr>
          <p:cNvPicPr preferRelativeResize="0"/>
          <p:nvPr/>
        </p:nvPicPr>
        <p:blipFill>
          <a:blip r:embed="rId9" cstate="print">
            <a:extLst>
              <a:ext uri="{28A0092B-C50C-407E-A947-70E740481C1C}">
                <a14:useLocalDpi xmlns:a14="http://schemas.microsoft.com/office/drawing/2010/main" val="0"/>
              </a:ext>
            </a:extLst>
          </a:blip>
          <a:stretch>
            <a:fillRect/>
          </a:stretch>
        </p:blipFill>
        <p:spPr>
          <a:xfrm>
            <a:off x="409436" y="1259283"/>
            <a:ext cx="4590929" cy="3060619"/>
          </a:xfrm>
          <a:prstGeom prst="rect">
            <a:avLst/>
          </a:prstGeom>
          <a:noFill/>
          <a:ln w="95250">
            <a:solidFill>
              <a:srgbClr val="133743"/>
            </a:solidFill>
          </a:ln>
        </p:spPr>
      </p:pic>
    </p:spTree>
    <p:extLst>
      <p:ext uri="{BB962C8B-B14F-4D97-AF65-F5344CB8AC3E}">
        <p14:creationId xmlns:p14="http://schemas.microsoft.com/office/powerpoint/2010/main" val="879101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12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4AFEC3A7-929D-AF4E-AA8B-6BEA68338C58}"/>
              </a:ext>
            </a:extLst>
          </p:cNvPr>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flipH="1">
            <a:off x="5919514" y="2167438"/>
            <a:ext cx="3224486" cy="2976062"/>
          </a:xfrm>
          <a:prstGeom prst="rect">
            <a:avLst/>
          </a:prstGeom>
        </p:spPr>
      </p:pic>
      <p:sp>
        <p:nvSpPr>
          <p:cNvPr id="17" name="Text Placeholder 2"/>
          <p:cNvSpPr txBox="1">
            <a:spLocks/>
          </p:cNvSpPr>
          <p:nvPr/>
        </p:nvSpPr>
        <p:spPr>
          <a:xfrm>
            <a:off x="26309" y="473902"/>
            <a:ext cx="8814363"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rtl="1">
              <a:lnSpc>
                <a:spcPct val="115000"/>
              </a:lnSpc>
              <a:spcBef>
                <a:spcPts val="1000"/>
              </a:spcBef>
              <a:spcAft>
                <a:spcPts val="1200"/>
              </a:spcAft>
            </a:pPr>
            <a:r>
              <a:rPr lang="ar-SA" sz="2000" b="1" dirty="0">
                <a:solidFill>
                  <a:srgbClr val="00475D"/>
                </a:solidFill>
                <a:latin typeface="Simplified Arabic" panose="02020603050405020304" pitchFamily="18" charset="-78"/>
                <a:ea typeface="Open Sans"/>
                <a:cs typeface="Simplified Arabic" panose="02020603050405020304" pitchFamily="18" charset="-78"/>
              </a:rPr>
              <a:t>فيديو</a:t>
            </a:r>
            <a:r>
              <a:rPr lang="ar-SA" sz="2000" dirty="0">
                <a:solidFill>
                  <a:srgbClr val="00475D"/>
                </a:solidFill>
                <a:latin typeface="Simplified Arabic" panose="02020603050405020304" pitchFamily="18" charset="-78"/>
                <a:ea typeface="Open Sans"/>
                <a:cs typeface="Simplified Arabic" panose="02020603050405020304" pitchFamily="18" charset="-78"/>
              </a:rPr>
              <a:t> </a:t>
            </a:r>
            <a:r>
              <a:rPr lang="ar-SA" sz="2000" b="1" dirty="0">
                <a:solidFill>
                  <a:srgbClr val="00475D"/>
                </a:solidFill>
                <a:latin typeface="Simplified Arabic" panose="02020603050405020304" pitchFamily="18" charset="-78"/>
                <a:ea typeface="Open Sans"/>
                <a:cs typeface="Simplified Arabic" panose="02020603050405020304" pitchFamily="18" charset="-78"/>
              </a:rPr>
              <a:t>8</a:t>
            </a:r>
            <a:r>
              <a:rPr lang="ar-SA" sz="2000" dirty="0">
                <a:solidFill>
                  <a:srgbClr val="00475D"/>
                </a:solidFill>
                <a:latin typeface="Simplified Arabic" panose="02020603050405020304" pitchFamily="18" charset="-78"/>
                <a:ea typeface="Open Sans"/>
                <a:cs typeface="Simplified Arabic" panose="02020603050405020304" pitchFamily="18" charset="-78"/>
              </a:rPr>
              <a:t>: </a:t>
            </a:r>
            <a:r>
              <a:rPr lang="ar-SA" sz="2000" b="1" dirty="0">
                <a:solidFill>
                  <a:srgbClr val="00475D"/>
                </a:solidFill>
                <a:latin typeface="Simplified Arabic" panose="02020603050405020304" pitchFamily="18" charset="-78"/>
                <a:ea typeface="Open Sans"/>
                <a:cs typeface="Simplified Arabic" panose="02020603050405020304" pitchFamily="18" charset="-78"/>
              </a:rPr>
              <a:t>فتيات الناجا: القضاء على العنف في شمال نيجيريا </a:t>
            </a:r>
            <a:endParaRPr lang="en-US" sz="2000" dirty="0">
              <a:solidFill>
                <a:srgbClr val="00475D"/>
              </a:solidFill>
              <a:latin typeface="Simplified Arabic" panose="02020603050405020304" pitchFamily="18" charset="-78"/>
              <a:ea typeface="Open Sans"/>
              <a:cs typeface="Simplified Arabic" panose="02020603050405020304" pitchFamily="18" charset="-78"/>
            </a:endParaRPr>
          </a:p>
          <a:p>
            <a:endParaRPr lang="en-US" sz="2000" b="1" dirty="0">
              <a:solidFill>
                <a:srgbClr val="00475D"/>
              </a:solidFill>
              <a:latin typeface="Simplified Arabic" panose="02020603050405020304" pitchFamily="18" charset="-78"/>
              <a:ea typeface="Arial" charset="0"/>
              <a:cs typeface="Simplified Arabic" panose="02020603050405020304" pitchFamily="18" charset="-78"/>
            </a:endParaRPr>
          </a:p>
          <a:p>
            <a:endParaRPr lang="en-US" sz="2000" b="1" dirty="0">
              <a:solidFill>
                <a:srgbClr val="00475D"/>
              </a:solidFill>
              <a:latin typeface="Simplified Arabic" panose="02020603050405020304" pitchFamily="18" charset="-78"/>
              <a:ea typeface="Arial" charset="0"/>
              <a:cs typeface="Simplified Arabic" panose="02020603050405020304" pitchFamily="18" charset="-78"/>
            </a:endParaRPr>
          </a:p>
          <a:p>
            <a:endParaRPr lang="en-US" sz="2000" b="1" dirty="0">
              <a:solidFill>
                <a:srgbClr val="00475D"/>
              </a:solidFill>
              <a:latin typeface="Simplified Arabic" panose="02020603050405020304" pitchFamily="18" charset="-78"/>
              <a:ea typeface="Arial" charset="0"/>
              <a:cs typeface="Simplified Arabic" panose="02020603050405020304" pitchFamily="18" charset="-78"/>
            </a:endParaRPr>
          </a:p>
        </p:txBody>
      </p:sp>
      <p:sp>
        <p:nvSpPr>
          <p:cNvPr id="13" name="Title 2">
            <a:extLst>
              <a:ext uri="{FF2B5EF4-FFF2-40B4-BE49-F238E27FC236}">
                <a16:creationId xmlns="" xmlns:a16="http://schemas.microsoft.com/office/drawing/2014/main" id="{AADC70F3-14F9-2241-A835-9628CAE1850B}"/>
              </a:ext>
            </a:extLst>
          </p:cNvPr>
          <p:cNvSpPr txBox="1">
            <a:spLocks/>
          </p:cNvSpPr>
          <p:nvPr/>
        </p:nvSpPr>
        <p:spPr>
          <a:xfrm>
            <a:off x="5233122" y="1262694"/>
            <a:ext cx="3599599" cy="247144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r" rtl="1">
              <a:lnSpc>
                <a:spcPct val="115000"/>
              </a:lnSpc>
              <a:spcAft>
                <a:spcPts val="1000"/>
              </a:spcAft>
            </a:pPr>
            <a:r>
              <a:rPr lang="ar-SA" sz="1400" dirty="0">
                <a:solidFill>
                  <a:srgbClr val="00475D"/>
                </a:solidFill>
                <a:latin typeface="Simplified Arabic" pitchFamily="18" charset="-78"/>
                <a:ea typeface="Open Sans"/>
                <a:cs typeface="Simplified Arabic" pitchFamily="18" charset="-78"/>
              </a:rPr>
              <a:t>بواسطة: </a:t>
            </a:r>
            <a:r>
              <a:rPr lang="ar-SA" sz="1400" u="sng" dirty="0">
                <a:solidFill>
                  <a:srgbClr val="00475D"/>
                </a:solidFill>
                <a:latin typeface="Simplified Arabic" pitchFamily="18" charset="-78"/>
                <a:ea typeface="Open Sans"/>
                <a:cs typeface="Simplified Arabic" pitchFamily="18" charset="-78"/>
                <a:hlinkClick r:id="rId3"/>
              </a:rPr>
              <a:t>منظمة "البحث عن أرضية مشتركة"</a:t>
            </a:r>
            <a:endParaRPr lang="en-US" sz="1400" dirty="0">
              <a:solidFill>
                <a:srgbClr val="00475D"/>
              </a:solidFill>
              <a:latin typeface="Simplified Arabic" pitchFamily="18" charset="-78"/>
              <a:ea typeface="Open Sans"/>
              <a:cs typeface="Simplified Arabic" pitchFamily="18" charset="-78"/>
            </a:endParaRPr>
          </a:p>
          <a:p>
            <a:pPr algn="r" rtl="1">
              <a:lnSpc>
                <a:spcPct val="115000"/>
              </a:lnSpc>
              <a:spcAft>
                <a:spcPts val="1000"/>
              </a:spcAft>
            </a:pPr>
            <a:r>
              <a:rPr lang="ar-SA" sz="1400" dirty="0">
                <a:solidFill>
                  <a:srgbClr val="00475D"/>
                </a:solidFill>
                <a:latin typeface="Simplified Arabic" pitchFamily="18" charset="-78"/>
                <a:ea typeface="Open Sans"/>
                <a:cs typeface="Simplified Arabic" pitchFamily="18" charset="-78"/>
              </a:rPr>
              <a:t>الرابط الأصلي</a:t>
            </a:r>
            <a:r>
              <a:rPr lang="ar-SA" sz="1400" dirty="0" smtClean="0">
                <a:solidFill>
                  <a:srgbClr val="00475D"/>
                </a:solidFill>
                <a:latin typeface="Simplified Arabic" pitchFamily="18" charset="-78"/>
                <a:ea typeface="Open Sans"/>
                <a:cs typeface="Simplified Arabic" pitchFamily="18" charset="-78"/>
              </a:rPr>
              <a:t>: </a:t>
            </a:r>
            <a:r>
              <a:rPr lang="en-US" sz="1400" u="sng" cap="none" dirty="0" smtClean="0">
                <a:solidFill>
                  <a:srgbClr val="00475D"/>
                </a:solidFill>
                <a:latin typeface="Simplified Arabic" pitchFamily="18" charset="-78"/>
                <a:ea typeface="Open Sans"/>
                <a:cs typeface="Simplified Arabic" pitchFamily="18" charset="-78"/>
                <a:hlinkClick r:id="rId4"/>
              </a:rPr>
              <a:t>https://youtu.be/-lohg37pe3w</a:t>
            </a:r>
            <a:endParaRPr lang="en-US" sz="1400" dirty="0">
              <a:solidFill>
                <a:srgbClr val="00475D"/>
              </a:solidFill>
              <a:latin typeface="Simplified Arabic" pitchFamily="18" charset="-78"/>
              <a:ea typeface="Open Sans"/>
              <a:cs typeface="Simplified Arabic" pitchFamily="18" charset="-78"/>
            </a:endParaRPr>
          </a:p>
          <a:p>
            <a:pPr algn="r" rtl="1">
              <a:lnSpc>
                <a:spcPct val="115000"/>
              </a:lnSpc>
              <a:spcAft>
                <a:spcPts val="1000"/>
              </a:spcAft>
            </a:pPr>
            <a:r>
              <a:rPr lang="ar-SA" sz="1400" dirty="0">
                <a:solidFill>
                  <a:srgbClr val="00475D"/>
                </a:solidFill>
                <a:latin typeface="Simplified Arabic" pitchFamily="18" charset="-78"/>
                <a:ea typeface="Open Sans"/>
                <a:cs typeface="Simplified Arabic" pitchFamily="18" charset="-78"/>
              </a:rPr>
              <a:t>يمكن </a:t>
            </a:r>
            <a:r>
              <a:rPr lang="ar-AE" sz="1400" dirty="0" smtClean="0">
                <a:solidFill>
                  <a:srgbClr val="00475D"/>
                </a:solidFill>
                <a:latin typeface="Simplified Arabic" pitchFamily="18" charset="-78"/>
                <a:ea typeface="Open Sans"/>
                <a:cs typeface="Simplified Arabic" pitchFamily="18" charset="-78"/>
              </a:rPr>
              <a:t>تحمي</a:t>
            </a:r>
            <a:r>
              <a:rPr lang="ar-SA" sz="1400" dirty="0" smtClean="0">
                <a:solidFill>
                  <a:srgbClr val="00475D"/>
                </a:solidFill>
                <a:latin typeface="Simplified Arabic" pitchFamily="18" charset="-78"/>
                <a:ea typeface="Open Sans"/>
                <a:cs typeface="Simplified Arabic" pitchFamily="18" charset="-78"/>
              </a:rPr>
              <a:t>ل </a:t>
            </a:r>
            <a:r>
              <a:rPr lang="ar-SA" sz="1400" dirty="0">
                <a:solidFill>
                  <a:srgbClr val="00475D"/>
                </a:solidFill>
                <a:latin typeface="Simplified Arabic" pitchFamily="18" charset="-78"/>
                <a:ea typeface="Open Sans"/>
                <a:cs typeface="Simplified Arabic" pitchFamily="18" charset="-78"/>
              </a:rPr>
              <a:t>الفيديو من </a:t>
            </a:r>
            <a:r>
              <a:rPr lang="ar-SA" sz="1400" u="sng" dirty="0">
                <a:solidFill>
                  <a:srgbClr val="00475D"/>
                </a:solidFill>
                <a:latin typeface="Simplified Arabic" pitchFamily="18" charset="-78"/>
                <a:ea typeface="Open Sans"/>
                <a:cs typeface="Simplified Arabic" pitchFamily="18" charset="-78"/>
                <a:hlinkClick r:id="rId5"/>
              </a:rPr>
              <a:t>هنا</a:t>
            </a:r>
            <a:r>
              <a:rPr lang="ar-SA" sz="1400" dirty="0">
                <a:solidFill>
                  <a:srgbClr val="00475D"/>
                </a:solidFill>
                <a:latin typeface="Simplified Arabic" pitchFamily="18" charset="-78"/>
                <a:ea typeface="Open Sans"/>
                <a:cs typeface="Simplified Arabic" pitchFamily="18" charset="-78"/>
              </a:rPr>
              <a:t>. </a:t>
            </a:r>
            <a:endParaRPr lang="en-US" sz="1400" dirty="0">
              <a:solidFill>
                <a:srgbClr val="00475D"/>
              </a:solidFill>
              <a:latin typeface="Simplified Arabic" pitchFamily="18" charset="-78"/>
              <a:ea typeface="Open Sans"/>
              <a:cs typeface="Simplified Arabic" pitchFamily="18" charset="-78"/>
            </a:endParaRPr>
          </a:p>
          <a:p>
            <a:pPr algn="r" rtl="1">
              <a:lnSpc>
                <a:spcPct val="115000"/>
              </a:lnSpc>
              <a:spcAft>
                <a:spcPts val="1000"/>
              </a:spcAft>
            </a:pPr>
            <a:r>
              <a:rPr lang="ar-SA" sz="1400" dirty="0">
                <a:solidFill>
                  <a:srgbClr val="00475D"/>
                </a:solidFill>
                <a:latin typeface="Simplified Arabic" pitchFamily="18" charset="-78"/>
                <a:ea typeface="Open Sans"/>
                <a:cs typeface="Simplified Arabic" pitchFamily="18" charset="-78"/>
              </a:rPr>
              <a:t>ترجمة باللغة العربية: </a:t>
            </a:r>
            <a:endParaRPr lang="en-US" sz="1400" dirty="0">
              <a:solidFill>
                <a:srgbClr val="00475D"/>
              </a:solidFill>
              <a:latin typeface="Simplified Arabic" pitchFamily="18" charset="-78"/>
              <a:ea typeface="Open Sans"/>
              <a:cs typeface="Simplified Arabic" pitchFamily="18" charset="-78"/>
            </a:endParaRPr>
          </a:p>
          <a:p>
            <a:pPr algn="r" rtl="1">
              <a:lnSpc>
                <a:spcPct val="115000"/>
              </a:lnSpc>
              <a:spcAft>
                <a:spcPts val="1000"/>
              </a:spcAft>
            </a:pPr>
            <a:r>
              <a:rPr lang="ar-SA" sz="1400" u="sng" dirty="0">
                <a:solidFill>
                  <a:srgbClr val="00475D"/>
                </a:solidFill>
                <a:latin typeface="Simplified Arabic" pitchFamily="18" charset="-78"/>
                <a:ea typeface="Open Sans"/>
                <a:cs typeface="Simplified Arabic" pitchFamily="18" charset="-78"/>
                <a:hlinkClick r:id="rId6"/>
              </a:rPr>
              <a:t>متقدم</a:t>
            </a:r>
            <a:r>
              <a:rPr lang="ar-SA" sz="1400" dirty="0">
                <a:solidFill>
                  <a:srgbClr val="00475D"/>
                </a:solidFill>
                <a:latin typeface="Simplified Arabic" pitchFamily="18" charset="-78"/>
                <a:ea typeface="Open Sans"/>
                <a:cs typeface="Simplified Arabic" pitchFamily="18" charset="-78"/>
              </a:rPr>
              <a:t> (موصى باستخدامه مع وجود نسخ </a:t>
            </a:r>
            <a:r>
              <a:rPr lang="ar-SA" sz="1400" dirty="0" err="1" smtClean="0">
                <a:solidFill>
                  <a:srgbClr val="00475D"/>
                </a:solidFill>
                <a:latin typeface="Simplified Arabic" pitchFamily="18" charset="-78"/>
                <a:ea typeface="Open Sans"/>
                <a:cs typeface="Simplified Arabic" pitchFamily="18" charset="-78"/>
              </a:rPr>
              <a:t>لل</a:t>
            </a:r>
            <a:r>
              <a:rPr lang="ar-AE" sz="1400" dirty="0" smtClean="0">
                <a:solidFill>
                  <a:srgbClr val="00475D"/>
                </a:solidFill>
                <a:latin typeface="Simplified Arabic" pitchFamily="18" charset="-78"/>
                <a:ea typeface="Open Sans"/>
                <a:cs typeface="Simplified Arabic" pitchFamily="18" charset="-78"/>
              </a:rPr>
              <a:t>تحمي</a:t>
            </a:r>
            <a:r>
              <a:rPr lang="ar-SA" sz="1400" dirty="0" smtClean="0">
                <a:solidFill>
                  <a:srgbClr val="00475D"/>
                </a:solidFill>
                <a:latin typeface="Simplified Arabic" pitchFamily="18" charset="-78"/>
                <a:ea typeface="Open Sans"/>
                <a:cs typeface="Simplified Arabic" pitchFamily="18" charset="-78"/>
              </a:rPr>
              <a:t>ل</a:t>
            </a:r>
            <a:r>
              <a:rPr lang="ar-SA" sz="1400" dirty="0">
                <a:solidFill>
                  <a:srgbClr val="00475D"/>
                </a:solidFill>
                <a:latin typeface="Simplified Arabic" pitchFamily="18" charset="-78"/>
                <a:ea typeface="Open Sans"/>
                <a:cs typeface="Simplified Arabic" pitchFamily="18" charset="-78"/>
              </a:rPr>
              <a:t>)</a:t>
            </a:r>
            <a:endParaRPr lang="en-US" sz="1400" dirty="0">
              <a:solidFill>
                <a:srgbClr val="00475D"/>
              </a:solidFill>
              <a:latin typeface="Simplified Arabic" pitchFamily="18" charset="-78"/>
              <a:ea typeface="Open Sans"/>
              <a:cs typeface="Simplified Arabic" pitchFamily="18" charset="-78"/>
            </a:endParaRPr>
          </a:p>
          <a:p>
            <a:pPr algn="r" rtl="1">
              <a:lnSpc>
                <a:spcPct val="115000"/>
              </a:lnSpc>
              <a:spcAft>
                <a:spcPts val="1000"/>
              </a:spcAft>
            </a:pPr>
            <a:r>
              <a:rPr lang="ar-SA" sz="1400" u="sng" dirty="0">
                <a:solidFill>
                  <a:srgbClr val="00475D"/>
                </a:solidFill>
                <a:latin typeface="Simplified Arabic" pitchFamily="18" charset="-78"/>
                <a:ea typeface="Open Sans"/>
                <a:cs typeface="Simplified Arabic" pitchFamily="18" charset="-78"/>
                <a:hlinkClick r:id="rId7"/>
              </a:rPr>
              <a:t>أساسي</a:t>
            </a:r>
            <a:r>
              <a:rPr lang="ar-SA" sz="1400" dirty="0">
                <a:solidFill>
                  <a:srgbClr val="00475D"/>
                </a:solidFill>
                <a:latin typeface="Simplified Arabic" pitchFamily="18" charset="-78"/>
                <a:ea typeface="Open Sans"/>
                <a:cs typeface="Simplified Arabic" pitchFamily="18" charset="-78"/>
              </a:rPr>
              <a:t> (موصى باستخدامه عبر موقع اليوتيوب)</a:t>
            </a:r>
            <a:endParaRPr lang="en-US" sz="1400" dirty="0">
              <a:solidFill>
                <a:srgbClr val="00475D"/>
              </a:solidFill>
              <a:latin typeface="Simplified Arabic" pitchFamily="18" charset="-78"/>
              <a:ea typeface="Open Sans"/>
              <a:cs typeface="Simplified Arabic" pitchFamily="18" charset="-78"/>
            </a:endParaRPr>
          </a:p>
          <a:p>
            <a:pPr algn="r" rtl="1"/>
            <a:r>
              <a:rPr lang="ar-SA" sz="1400" i="1" dirty="0" smtClean="0">
                <a:solidFill>
                  <a:srgbClr val="00475D"/>
                </a:solidFill>
                <a:latin typeface="Simplified Arabic" pitchFamily="18" charset="-78"/>
                <a:ea typeface="Open Sans"/>
                <a:cs typeface="Simplified Arabic" pitchFamily="18" charset="-78"/>
              </a:rPr>
              <a:t>تعليمات </a:t>
            </a:r>
            <a:r>
              <a:rPr lang="ar-SA" sz="1400" i="1" dirty="0">
                <a:solidFill>
                  <a:srgbClr val="00475D"/>
                </a:solidFill>
                <a:latin typeface="Simplified Arabic" pitchFamily="18" charset="-78"/>
                <a:ea typeface="Open Sans"/>
                <a:cs typeface="Simplified Arabic" pitchFamily="18" charset="-78"/>
              </a:rPr>
              <a:t>حول استخدام الترجمة متوفرة </a:t>
            </a:r>
            <a:r>
              <a:rPr lang="ar-SA" sz="1400" i="1" u="sng" dirty="0" smtClean="0">
                <a:solidFill>
                  <a:srgbClr val="00475D"/>
                </a:solidFill>
                <a:latin typeface="Simplified Arabic" pitchFamily="18" charset="-78"/>
                <a:ea typeface="Open Sans"/>
                <a:cs typeface="Simplified Arabic" pitchFamily="18" charset="-78"/>
                <a:hlinkClick r:id="rId8"/>
              </a:rPr>
              <a:t>هنا</a:t>
            </a:r>
            <a:r>
              <a:rPr lang="ar-SA" sz="1400" i="1" u="sng" dirty="0" smtClean="0">
                <a:solidFill>
                  <a:srgbClr val="00475D"/>
                </a:solidFill>
                <a:latin typeface="Simplified Arabic" pitchFamily="18" charset="-78"/>
                <a:ea typeface="Open Sans"/>
                <a:cs typeface="Simplified Arabic" pitchFamily="18" charset="-78"/>
              </a:rPr>
              <a:t>.</a:t>
            </a:r>
            <a:endParaRPr lang="en-US" sz="1300" cap="none" dirty="0">
              <a:solidFill>
                <a:srgbClr val="00475D"/>
              </a:solidFill>
              <a:latin typeface="Simplified Arabic" pitchFamily="18" charset="-78"/>
              <a:ea typeface="Arial" charset="0"/>
              <a:cs typeface="Simplified Arabic" pitchFamily="18" charset="-78"/>
            </a:endParaRPr>
          </a:p>
        </p:txBody>
      </p:sp>
      <p:cxnSp>
        <p:nvCxnSpPr>
          <p:cNvPr id="14" name="Straight Connector 13">
            <a:extLst>
              <a:ext uri="{FF2B5EF4-FFF2-40B4-BE49-F238E27FC236}">
                <a16:creationId xmlns="" xmlns:a16="http://schemas.microsoft.com/office/drawing/2014/main"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842591" y="-347870"/>
            <a:ext cx="914400" cy="914400"/>
          </a:xfrm>
          <a:prstGeom prst="rect">
            <a:avLst/>
          </a:prstGeom>
          <a:noFill/>
        </p:spPr>
        <p:txBody>
          <a:bodyPr wrap="none" rtlCol="0">
            <a:noAutofit/>
          </a:bodyPr>
          <a:lstStyle/>
          <a:p>
            <a:endParaRPr lang="en-US" sz="9000" dirty="0">
              <a:solidFill>
                <a:srgbClr val="0095C3"/>
              </a:solidFill>
              <a:latin typeface="Arial Black" panose="020B0A04020102020204" pitchFamily="34" charset="0"/>
              <a:ea typeface="Open Sans" panose="020B0606030504020204" pitchFamily="34" charset="0"/>
              <a:cs typeface="Open Sans" panose="020B0606030504020204" pitchFamily="34" charset="0"/>
            </a:endParaRPr>
          </a:p>
        </p:txBody>
      </p:sp>
      <p:sp>
        <p:nvSpPr>
          <p:cNvPr id="12" name="Footer Placeholder 4">
            <a:extLst>
              <a:ext uri="{FF2B5EF4-FFF2-40B4-BE49-F238E27FC236}">
                <a16:creationId xmlns="" xmlns:a16="http://schemas.microsoft.com/office/drawing/2014/main" id="{EDB68BE3-B890-C04D-872A-EAF849C3F8DB}"/>
              </a:ext>
            </a:extLst>
          </p:cNvPr>
          <p:cNvSpPr txBox="1">
            <a:spLocks/>
          </p:cNvSpPr>
          <p:nvPr/>
        </p:nvSpPr>
        <p:spPr>
          <a:xfrm>
            <a:off x="5475807" y="171450"/>
            <a:ext cx="3466369" cy="1504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AE" sz="800" b="1" dirty="0">
                <a:solidFill>
                  <a:srgbClr val="0072B1"/>
                </a:solidFill>
                <a:latin typeface="Simplified Arabic" pitchFamily="18" charset="-78"/>
                <a:ea typeface="Arial Black" charset="0"/>
                <a:cs typeface="Simplified Arabic" pitchFamily="18" charset="-78"/>
              </a:rPr>
              <a:t>الوحدة الخامسة: </a:t>
            </a:r>
            <a:r>
              <a:rPr lang="ar-AE" sz="800" dirty="0">
                <a:solidFill>
                  <a:srgbClr val="0072B1"/>
                </a:solidFill>
                <a:latin typeface="Simplified Arabic" pitchFamily="18" charset="-78"/>
                <a:ea typeface="Arial Black" charset="0"/>
                <a:cs typeface="Simplified Arabic" pitchFamily="18" charset="-78"/>
              </a:rPr>
              <a:t>فهم الديناميات الجندرية </a:t>
            </a:r>
            <a:r>
              <a:rPr lang="ar-EG" sz="800" dirty="0">
                <a:solidFill>
                  <a:srgbClr val="0072B1"/>
                </a:solidFill>
                <a:latin typeface="Simplified Arabic" pitchFamily="18" charset="-78"/>
                <a:ea typeface="Arial Black" charset="0"/>
                <a:cs typeface="Simplified Arabic" pitchFamily="18" charset="-78"/>
              </a:rPr>
              <a:t>المؤثرة </a:t>
            </a:r>
            <a:r>
              <a:rPr lang="ar-AE" sz="800" dirty="0">
                <a:solidFill>
                  <a:srgbClr val="0072B1"/>
                </a:solidFill>
                <a:latin typeface="Simplified Arabic" pitchFamily="18" charset="-78"/>
                <a:ea typeface="Arial Black" charset="0"/>
                <a:cs typeface="Simplified Arabic" pitchFamily="18" charset="-78"/>
              </a:rPr>
              <a:t>في الراديكالية والتطرف العنيف وإشراك النساء والفتيات</a:t>
            </a:r>
            <a:endParaRPr lang="en-US" sz="800" dirty="0">
              <a:solidFill>
                <a:srgbClr val="0072B1"/>
              </a:solidFill>
              <a:latin typeface="Simplified Arabic" pitchFamily="18" charset="-78"/>
              <a:ea typeface="Arial" charset="0"/>
              <a:cs typeface="Simplified Arabic" pitchFamily="18" charset="-78"/>
            </a:endParaRPr>
          </a:p>
        </p:txBody>
      </p:sp>
      <p:sp>
        <p:nvSpPr>
          <p:cNvPr id="16" name="Rectangle 15">
            <a:extLst>
              <a:ext uri="{FF2B5EF4-FFF2-40B4-BE49-F238E27FC236}">
                <a16:creationId xmlns="" xmlns:a16="http://schemas.microsoft.com/office/drawing/2014/main" id="{6A288FD3-5076-E64B-B831-429BF19A4A65}"/>
              </a:ext>
            </a:extLst>
          </p:cNvPr>
          <p:cNvSpPr/>
          <p:nvPr/>
        </p:nvSpPr>
        <p:spPr>
          <a:xfrm>
            <a:off x="-3301" y="4705350"/>
            <a:ext cx="525478"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a:extLst>
              <a:ext uri="{FF2B5EF4-FFF2-40B4-BE49-F238E27FC236}">
                <a16:creationId xmlns="" xmlns:a16="http://schemas.microsoft.com/office/drawing/2014/main" id="{28D37A66-704A-9C47-93F4-CE95373011B7}"/>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13</a:t>
            </a:r>
          </a:p>
        </p:txBody>
      </p:sp>
      <p:pic>
        <p:nvPicPr>
          <p:cNvPr id="15" name="Google Shape;517;p81">
            <a:hlinkClick r:id="rId9"/>
            <a:extLst>
              <a:ext uri="{FF2B5EF4-FFF2-40B4-BE49-F238E27FC236}">
                <a16:creationId xmlns="" xmlns:a16="http://schemas.microsoft.com/office/drawing/2014/main" id="{D58F8E8A-D320-AF4A-B9EA-5F15BCF5C615}"/>
              </a:ext>
            </a:extLst>
          </p:cNvPr>
          <p:cNvPicPr preferRelativeResize="0"/>
          <p:nvPr/>
        </p:nvPicPr>
        <p:blipFill>
          <a:blip r:embed="rId10" cstate="print">
            <a:extLst>
              <a:ext uri="{28A0092B-C50C-407E-A947-70E740481C1C}">
                <a14:useLocalDpi xmlns:a14="http://schemas.microsoft.com/office/drawing/2010/main" val="0"/>
              </a:ext>
            </a:extLst>
          </a:blip>
          <a:stretch>
            <a:fillRect/>
          </a:stretch>
        </p:blipFill>
        <p:spPr>
          <a:xfrm>
            <a:off x="409428" y="1262694"/>
            <a:ext cx="4590938" cy="3060625"/>
          </a:xfrm>
          <a:prstGeom prst="rect">
            <a:avLst/>
          </a:prstGeom>
          <a:noFill/>
          <a:ln w="95250">
            <a:solidFill>
              <a:srgbClr val="133743"/>
            </a:solidFill>
          </a:ln>
        </p:spPr>
      </p:pic>
    </p:spTree>
    <p:extLst>
      <p:ext uri="{BB962C8B-B14F-4D97-AF65-F5344CB8AC3E}">
        <p14:creationId xmlns:p14="http://schemas.microsoft.com/office/powerpoint/2010/main" val="65678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9" name="Picture Placeholder 6"/>
          <p:cNvPicPr>
            <a:picLocks noChangeAspect="1"/>
          </p:cNvPicPr>
          <p:nvPr/>
        </p:nvPicPr>
        <p:blipFill rotWithShape="1">
          <a:blip r:embed="rId2" cstate="print">
            <a:extLst>
              <a:ext uri="{28A0092B-C50C-407E-A947-70E740481C1C}">
                <a14:useLocalDpi xmlns:a14="http://schemas.microsoft.com/office/drawing/2010/main" val="0"/>
              </a:ext>
            </a:extLst>
          </a:blip>
          <a:srcRect l="20975" t="271" r="35024" b="-271"/>
          <a:stretch/>
        </p:blipFill>
        <p:spPr>
          <a:xfrm>
            <a:off x="0" y="1979"/>
            <a:ext cx="3031742" cy="5167550"/>
          </a:xfrm>
          <a:prstGeom prst="rect">
            <a:avLst/>
          </a:prstGeom>
        </p:spPr>
      </p:pic>
      <p:sp>
        <p:nvSpPr>
          <p:cNvPr id="14" name="Title 2"/>
          <p:cNvSpPr txBox="1">
            <a:spLocks/>
          </p:cNvSpPr>
          <p:nvPr/>
        </p:nvSpPr>
        <p:spPr>
          <a:xfrm>
            <a:off x="3031742" y="600507"/>
            <a:ext cx="5910434" cy="98488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r" rtl="1"/>
            <a:r>
              <a:rPr lang="ar-AE" sz="3200" b="0" cap="none" dirty="0" smtClean="0">
                <a:solidFill>
                  <a:srgbClr val="0072B1"/>
                </a:solidFill>
                <a:latin typeface="Simplified Arabic" pitchFamily="18" charset="-78"/>
                <a:ea typeface="Arial" charset="0"/>
                <a:cs typeface="Simplified Arabic" pitchFamily="18" charset="-78"/>
              </a:rPr>
              <a:t>المخاطر المحتملة لإشراك </a:t>
            </a:r>
            <a:r>
              <a:rPr lang="ar-AE" sz="3200" b="0" cap="none" dirty="0">
                <a:solidFill>
                  <a:srgbClr val="0072B1"/>
                </a:solidFill>
                <a:latin typeface="Simplified Arabic" pitchFamily="18" charset="-78"/>
                <a:ea typeface="Arial" charset="0"/>
                <a:cs typeface="Simplified Arabic" pitchFamily="18" charset="-78"/>
              </a:rPr>
              <a:t>النساء </a:t>
            </a:r>
            <a:r>
              <a:rPr lang="ar-AE" sz="3200" b="0" cap="none" dirty="0" smtClean="0">
                <a:solidFill>
                  <a:srgbClr val="0072B1"/>
                </a:solidFill>
                <a:latin typeface="Simplified Arabic" pitchFamily="18" charset="-78"/>
                <a:ea typeface="Arial" charset="0"/>
                <a:cs typeface="Simplified Arabic" pitchFamily="18" charset="-78"/>
              </a:rPr>
              <a:t>والفتيات في أنشطة وبرامج مكافحة التطرف العنيف: </a:t>
            </a:r>
            <a:endParaRPr lang="en-US" sz="3200" b="0" cap="none" dirty="0">
              <a:solidFill>
                <a:srgbClr val="0072B1"/>
              </a:solidFill>
              <a:latin typeface="Simplified Arabic" pitchFamily="18" charset="-78"/>
              <a:ea typeface="Arial" charset="0"/>
              <a:cs typeface="Simplified Arabic" pitchFamily="18" charset="-78"/>
            </a:endParaRPr>
          </a:p>
        </p:txBody>
      </p:sp>
      <p:sp>
        <p:nvSpPr>
          <p:cNvPr id="17" name="Title 2"/>
          <p:cNvSpPr txBox="1">
            <a:spLocks/>
          </p:cNvSpPr>
          <p:nvPr/>
        </p:nvSpPr>
        <p:spPr>
          <a:xfrm>
            <a:off x="3622108" y="1828383"/>
            <a:ext cx="5020171" cy="251607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lgn="r" rtl="1">
              <a:spcBef>
                <a:spcPts val="0"/>
              </a:spcBef>
              <a:spcAft>
                <a:spcPts val="1200"/>
              </a:spcAft>
              <a:buClr>
                <a:srgbClr val="0072B1"/>
              </a:buClr>
              <a:buSzPct val="100000"/>
              <a:buFont typeface="Arial" charset="0"/>
              <a:buChar char="•"/>
            </a:pPr>
            <a:r>
              <a:rPr lang="ar-AE" sz="2050" b="0" cap="none" dirty="0">
                <a:solidFill>
                  <a:srgbClr val="0072B1"/>
                </a:solidFill>
                <a:latin typeface="Simplified Arabic" pitchFamily="18" charset="-78"/>
                <a:ea typeface="Arial" charset="0"/>
                <a:cs typeface="Simplified Arabic" pitchFamily="18" charset="-78"/>
              </a:rPr>
              <a:t>يمكن دمج النساء والفتيات </a:t>
            </a:r>
            <a:r>
              <a:rPr lang="ar-AE" sz="2050" b="0" cap="none" dirty="0" smtClean="0">
                <a:solidFill>
                  <a:srgbClr val="0072B1"/>
                </a:solidFill>
                <a:latin typeface="Simplified Arabic" pitchFamily="18" charset="-78"/>
                <a:ea typeface="Arial" charset="0"/>
                <a:cs typeface="Simplified Arabic" pitchFamily="18" charset="-78"/>
              </a:rPr>
              <a:t>كمشار</a:t>
            </a:r>
            <a:r>
              <a:rPr lang="ar-EG" sz="2050" b="0" cap="none" dirty="0" smtClean="0">
                <a:solidFill>
                  <a:srgbClr val="0072B1"/>
                </a:solidFill>
                <a:latin typeface="Simplified Arabic" pitchFamily="18" charset="-78"/>
                <a:ea typeface="Arial" charset="0"/>
                <a:cs typeface="Simplified Arabic" pitchFamily="18" charset="-78"/>
              </a:rPr>
              <a:t>ِ</a:t>
            </a:r>
            <a:r>
              <a:rPr lang="ar-AE" sz="2050" b="0" cap="none" dirty="0" smtClean="0">
                <a:solidFill>
                  <a:srgbClr val="0072B1"/>
                </a:solidFill>
                <a:latin typeface="Simplified Arabic" pitchFamily="18" charset="-78"/>
                <a:ea typeface="Arial" charset="0"/>
                <a:cs typeface="Simplified Arabic" pitchFamily="18" charset="-78"/>
              </a:rPr>
              <a:t>كات </a:t>
            </a:r>
            <a:r>
              <a:rPr lang="ar-AE" sz="2050" b="0" cap="none" dirty="0">
                <a:solidFill>
                  <a:srgbClr val="0072B1"/>
                </a:solidFill>
                <a:latin typeface="Simplified Arabic" pitchFamily="18" charset="-78"/>
                <a:ea typeface="Arial" charset="0"/>
                <a:cs typeface="Simplified Arabic" pitchFamily="18" charset="-78"/>
              </a:rPr>
              <a:t>فقط في البرامج والأنشطة، </a:t>
            </a:r>
            <a:r>
              <a:rPr lang="ar-EG" sz="2050" b="0" cap="none" dirty="0" smtClean="0">
                <a:solidFill>
                  <a:srgbClr val="0072B1"/>
                </a:solidFill>
                <a:latin typeface="Simplified Arabic" pitchFamily="18" charset="-78"/>
                <a:ea typeface="Arial" charset="0"/>
                <a:cs typeface="Simplified Arabic" pitchFamily="18" charset="-78"/>
              </a:rPr>
              <a:t>لا</a:t>
            </a:r>
            <a:r>
              <a:rPr lang="ar-AE" sz="2050" b="0" cap="none" dirty="0" smtClean="0">
                <a:solidFill>
                  <a:srgbClr val="0072B1"/>
                </a:solidFill>
                <a:latin typeface="Simplified Arabic" pitchFamily="18" charset="-78"/>
                <a:ea typeface="Arial" charset="0"/>
                <a:cs typeface="Simplified Arabic" pitchFamily="18" charset="-78"/>
              </a:rPr>
              <a:t> </a:t>
            </a:r>
            <a:r>
              <a:rPr lang="ar-AE" sz="2050" b="0" cap="none" dirty="0">
                <a:solidFill>
                  <a:srgbClr val="0072B1"/>
                </a:solidFill>
                <a:latin typeface="Simplified Arabic" pitchFamily="18" charset="-78"/>
                <a:ea typeface="Arial" charset="0"/>
                <a:cs typeface="Simplified Arabic" pitchFamily="18" charset="-78"/>
              </a:rPr>
              <a:t>كقادة.</a:t>
            </a:r>
          </a:p>
          <a:p>
            <a:pPr marL="182880" indent="-182880" algn="r" rtl="1">
              <a:spcBef>
                <a:spcPts val="0"/>
              </a:spcBef>
              <a:spcAft>
                <a:spcPts val="1200"/>
              </a:spcAft>
              <a:buClr>
                <a:srgbClr val="0072B1"/>
              </a:buClr>
              <a:buSzPct val="100000"/>
              <a:buFont typeface="Arial" charset="0"/>
              <a:buChar char="•"/>
            </a:pPr>
            <a:r>
              <a:rPr lang="ar-AE" sz="2050" b="0" cap="none" dirty="0" smtClean="0">
                <a:solidFill>
                  <a:srgbClr val="0072B1"/>
                </a:solidFill>
                <a:latin typeface="Simplified Arabic" pitchFamily="18" charset="-78"/>
                <a:ea typeface="Arial" charset="0"/>
                <a:cs typeface="Simplified Arabic" pitchFamily="18" charset="-78"/>
              </a:rPr>
              <a:t>قد </a:t>
            </a:r>
            <a:r>
              <a:rPr lang="ar-AE" sz="2050" b="0" cap="none" dirty="0">
                <a:solidFill>
                  <a:srgbClr val="0072B1"/>
                </a:solidFill>
                <a:latin typeface="Simplified Arabic" pitchFamily="18" charset="-78"/>
                <a:ea typeface="Arial" charset="0"/>
                <a:cs typeface="Simplified Arabic" pitchFamily="18" charset="-78"/>
              </a:rPr>
              <a:t>يتم تثبيط النساء والفتيات في بعض الأحيان للعمل فقط </a:t>
            </a:r>
            <a:r>
              <a:rPr lang="ar-AE" sz="2050" b="0" cap="none" dirty="0" smtClean="0">
                <a:solidFill>
                  <a:srgbClr val="0072B1"/>
                </a:solidFill>
                <a:latin typeface="Simplified Arabic" pitchFamily="18" charset="-78"/>
                <a:ea typeface="Arial" charset="0"/>
                <a:cs typeface="Simplified Arabic" pitchFamily="18" charset="-78"/>
              </a:rPr>
              <a:t>على</a:t>
            </a:r>
            <a:r>
              <a:rPr lang="ar-EG" sz="2050" b="0" cap="none" dirty="0" smtClean="0">
                <a:solidFill>
                  <a:srgbClr val="0072B1"/>
                </a:solidFill>
                <a:latin typeface="Simplified Arabic" pitchFamily="18" charset="-78"/>
                <a:ea typeface="Arial" charset="0"/>
                <a:cs typeface="Simplified Arabic" pitchFamily="18" charset="-78"/>
              </a:rPr>
              <a:t> </a:t>
            </a:r>
            <a:r>
              <a:rPr lang="ar-AE" sz="2050" b="0" cap="none" dirty="0" smtClean="0">
                <a:solidFill>
                  <a:srgbClr val="0072B1"/>
                </a:solidFill>
                <a:latin typeface="Simplified Arabic" pitchFamily="18" charset="-78"/>
                <a:ea typeface="Arial" charset="0"/>
                <a:cs typeface="Simplified Arabic" pitchFamily="18" charset="-78"/>
              </a:rPr>
              <a:t>النشاطات </a:t>
            </a:r>
            <a:r>
              <a:rPr lang="ar-AE" sz="2050" b="0" cap="none" dirty="0">
                <a:solidFill>
                  <a:srgbClr val="0072B1"/>
                </a:solidFill>
                <a:latin typeface="Simplified Arabic" pitchFamily="18" charset="-78"/>
                <a:ea typeface="Arial" charset="0"/>
                <a:cs typeface="Simplified Arabic" pitchFamily="18" charset="-78"/>
              </a:rPr>
              <a:t>التي تستهدف </a:t>
            </a:r>
            <a:r>
              <a:rPr lang="ar-AE" sz="2050" b="0" cap="none" dirty="0" smtClean="0">
                <a:solidFill>
                  <a:srgbClr val="0072B1"/>
                </a:solidFill>
                <a:latin typeface="Simplified Arabic" pitchFamily="18" charset="-78"/>
                <a:ea typeface="Arial" charset="0"/>
                <a:cs typeface="Simplified Arabic" pitchFamily="18" charset="-78"/>
              </a:rPr>
              <a:t>النساء</a:t>
            </a:r>
            <a:r>
              <a:rPr lang="ar-EG" sz="2050" b="0" cap="none" dirty="0" smtClean="0">
                <a:solidFill>
                  <a:srgbClr val="0072B1"/>
                </a:solidFill>
                <a:latin typeface="Simplified Arabic" pitchFamily="18" charset="-78"/>
                <a:ea typeface="Arial" charset="0"/>
                <a:cs typeface="Simplified Arabic" pitchFamily="18" charset="-78"/>
              </a:rPr>
              <a:t> والفتيات </a:t>
            </a:r>
            <a:r>
              <a:rPr lang="ar-AE" sz="2050" b="0" cap="none" dirty="0" smtClean="0">
                <a:solidFill>
                  <a:srgbClr val="0072B1"/>
                </a:solidFill>
                <a:latin typeface="Simplified Arabic" pitchFamily="18" charset="-78"/>
                <a:ea typeface="Arial" charset="0"/>
                <a:cs typeface="Simplified Arabic" pitchFamily="18" charset="-78"/>
              </a:rPr>
              <a:t>أو </a:t>
            </a:r>
            <a:r>
              <a:rPr lang="ar-AE" sz="2050" b="0" cap="none" dirty="0">
                <a:solidFill>
                  <a:srgbClr val="0072B1"/>
                </a:solidFill>
                <a:latin typeface="Simplified Arabic" pitchFamily="18" charset="-78"/>
                <a:ea typeface="Arial" charset="0"/>
                <a:cs typeface="Simplified Arabic" pitchFamily="18" charset="-78"/>
              </a:rPr>
              <a:t>"قضايا المرأة" فقط </a:t>
            </a:r>
            <a:r>
              <a:rPr lang="ar-AE" sz="2050" b="0" cap="none" dirty="0" smtClean="0">
                <a:solidFill>
                  <a:srgbClr val="0072B1"/>
                </a:solidFill>
                <a:latin typeface="Simplified Arabic" pitchFamily="18" charset="-78"/>
                <a:ea typeface="Arial" charset="0"/>
                <a:cs typeface="Simplified Arabic" pitchFamily="18" charset="-78"/>
              </a:rPr>
              <a:t>بدل</a:t>
            </a:r>
            <a:r>
              <a:rPr lang="ar-EG" sz="2050" b="0" cap="none" dirty="0" smtClean="0">
                <a:solidFill>
                  <a:srgbClr val="0072B1"/>
                </a:solidFill>
                <a:latin typeface="Simplified Arabic" pitchFamily="18" charset="-78"/>
                <a:ea typeface="Arial" charset="0"/>
                <a:cs typeface="Simplified Arabic" pitchFamily="18" charset="-78"/>
              </a:rPr>
              <a:t>ًا</a:t>
            </a:r>
            <a:r>
              <a:rPr lang="ar-AE" sz="2050" b="0" cap="none" dirty="0" smtClean="0">
                <a:solidFill>
                  <a:srgbClr val="0072B1"/>
                </a:solidFill>
                <a:latin typeface="Simplified Arabic" pitchFamily="18" charset="-78"/>
                <a:ea typeface="Arial" charset="0"/>
                <a:cs typeface="Simplified Arabic" pitchFamily="18" charset="-78"/>
              </a:rPr>
              <a:t> </a:t>
            </a:r>
            <a:r>
              <a:rPr lang="ar-AE" sz="2050" b="0" cap="none" dirty="0">
                <a:solidFill>
                  <a:srgbClr val="0072B1"/>
                </a:solidFill>
                <a:latin typeface="Simplified Arabic" pitchFamily="18" charset="-78"/>
                <a:ea typeface="Arial" charset="0"/>
                <a:cs typeface="Simplified Arabic" pitchFamily="18" charset="-78"/>
              </a:rPr>
              <a:t>من النطاق الكامل للنشاطات. </a:t>
            </a:r>
          </a:p>
          <a:p>
            <a:pPr marL="182880" indent="-182880" algn="r" rtl="1">
              <a:spcBef>
                <a:spcPts val="0"/>
              </a:spcBef>
              <a:spcAft>
                <a:spcPts val="1200"/>
              </a:spcAft>
              <a:buClr>
                <a:srgbClr val="0072B1"/>
              </a:buClr>
              <a:buSzPct val="100000"/>
              <a:buFont typeface="Arial" charset="0"/>
              <a:buChar char="•"/>
            </a:pPr>
            <a:r>
              <a:rPr lang="ar-AE" sz="2050" b="0" cap="none" dirty="0">
                <a:solidFill>
                  <a:srgbClr val="0072B1"/>
                </a:solidFill>
                <a:latin typeface="Simplified Arabic" pitchFamily="18" charset="-78"/>
                <a:ea typeface="Arial" charset="0"/>
                <a:cs typeface="Simplified Arabic" pitchFamily="18" charset="-78"/>
              </a:rPr>
              <a:t>قد تخاطر سياسات مكافحة التطرف العنيف بالمخاوف الأمنية للنساء أو استغلالهن كأدوات. </a:t>
            </a:r>
          </a:p>
        </p:txBody>
      </p:sp>
      <p:sp>
        <p:nvSpPr>
          <p:cNvPr id="13" name="Footer Placeholder 4">
            <a:extLst>
              <a:ext uri="{FF2B5EF4-FFF2-40B4-BE49-F238E27FC236}">
                <a16:creationId xmlns="" xmlns:a16="http://schemas.microsoft.com/office/drawing/2014/main" id="{EBE00D22-AEAB-0D43-BA30-6E11EB49BF47}"/>
              </a:ext>
            </a:extLst>
          </p:cNvPr>
          <p:cNvSpPr txBox="1">
            <a:spLocks/>
          </p:cNvSpPr>
          <p:nvPr/>
        </p:nvSpPr>
        <p:spPr>
          <a:xfrm>
            <a:off x="5475807" y="171450"/>
            <a:ext cx="3466369" cy="1504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AE" sz="800" b="1" dirty="0">
                <a:solidFill>
                  <a:srgbClr val="0072B1"/>
                </a:solidFill>
                <a:latin typeface="Simplified Arabic" pitchFamily="18" charset="-78"/>
                <a:ea typeface="Arial Black" charset="0"/>
                <a:cs typeface="Simplified Arabic" pitchFamily="18" charset="-78"/>
              </a:rPr>
              <a:t>الوحدة الخامسة: </a:t>
            </a:r>
            <a:r>
              <a:rPr lang="ar-AE" sz="800" dirty="0">
                <a:solidFill>
                  <a:srgbClr val="0072B1"/>
                </a:solidFill>
                <a:latin typeface="Simplified Arabic" pitchFamily="18" charset="-78"/>
                <a:ea typeface="Arial Black" charset="0"/>
                <a:cs typeface="Simplified Arabic" pitchFamily="18" charset="-78"/>
              </a:rPr>
              <a:t>فهم الديناميات الجندرية </a:t>
            </a:r>
            <a:r>
              <a:rPr lang="ar-EG" sz="800" dirty="0">
                <a:solidFill>
                  <a:srgbClr val="0072B1"/>
                </a:solidFill>
                <a:latin typeface="Simplified Arabic" pitchFamily="18" charset="-78"/>
                <a:ea typeface="Arial Black" charset="0"/>
                <a:cs typeface="Simplified Arabic" pitchFamily="18" charset="-78"/>
              </a:rPr>
              <a:t>المؤثرة </a:t>
            </a:r>
            <a:r>
              <a:rPr lang="ar-AE" sz="800" dirty="0">
                <a:solidFill>
                  <a:srgbClr val="0072B1"/>
                </a:solidFill>
                <a:latin typeface="Simplified Arabic" pitchFamily="18" charset="-78"/>
                <a:ea typeface="Arial Black" charset="0"/>
                <a:cs typeface="Simplified Arabic" pitchFamily="18" charset="-78"/>
              </a:rPr>
              <a:t>في الراديكالية والتطرف العنيف وإشراك النساء والفتيات</a:t>
            </a:r>
            <a:endParaRPr lang="en-US" sz="800" dirty="0">
              <a:solidFill>
                <a:srgbClr val="0072B1"/>
              </a:solidFill>
              <a:latin typeface="Simplified Arabic" pitchFamily="18" charset="-78"/>
              <a:ea typeface="Arial" charset="0"/>
              <a:cs typeface="Simplified Arabic" pitchFamily="18" charset="-78"/>
            </a:endParaRPr>
          </a:p>
        </p:txBody>
      </p:sp>
      <p:cxnSp>
        <p:nvCxnSpPr>
          <p:cNvPr id="10" name="Straight Connector 9">
            <a:extLst>
              <a:ext uri="{FF2B5EF4-FFF2-40B4-BE49-F238E27FC236}">
                <a16:creationId xmlns="" xmlns:a16="http://schemas.microsoft.com/office/drawing/2014/main" id="{45411091-2D7A-6045-BA60-AD739D52A27E}"/>
              </a:ext>
            </a:extLst>
          </p:cNvPr>
          <p:cNvCxnSpPr>
            <a:cxnSpLocks/>
          </p:cNvCxnSpPr>
          <p:nvPr/>
        </p:nvCxnSpPr>
        <p:spPr>
          <a:xfrm flipH="1">
            <a:off x="1" y="1667444"/>
            <a:ext cx="8642279"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 xmlns:a16="http://schemas.microsoft.com/office/drawing/2014/main" id="{8513E3C5-93B7-3448-BEB9-1EBF7526FAF4}"/>
              </a:ext>
            </a:extLst>
          </p:cNvPr>
          <p:cNvGrpSpPr/>
          <p:nvPr/>
        </p:nvGrpSpPr>
        <p:grpSpPr>
          <a:xfrm>
            <a:off x="-3301" y="4705350"/>
            <a:ext cx="525478" cy="248970"/>
            <a:chOff x="-3301" y="4705350"/>
            <a:chExt cx="525478" cy="248970"/>
          </a:xfrm>
        </p:grpSpPr>
        <p:sp>
          <p:nvSpPr>
            <p:cNvPr id="12" name="Rectangle 11">
              <a:extLst>
                <a:ext uri="{FF2B5EF4-FFF2-40B4-BE49-F238E27FC236}">
                  <a16:creationId xmlns="" xmlns:a16="http://schemas.microsoft.com/office/drawing/2014/main" id="{8DCBB4D2-FFF8-354D-A073-058651F7EAD5}"/>
                </a:ext>
              </a:extLst>
            </p:cNvPr>
            <p:cNvSpPr/>
            <p:nvPr/>
          </p:nvSpPr>
          <p:spPr>
            <a:xfrm>
              <a:off x="-3301" y="4705350"/>
              <a:ext cx="525478"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itle 2">
              <a:extLst>
                <a:ext uri="{FF2B5EF4-FFF2-40B4-BE49-F238E27FC236}">
                  <a16:creationId xmlns="" xmlns:a16="http://schemas.microsoft.com/office/drawing/2014/main" id="{B177B25E-8324-4145-B4C6-AC35430D76AF}"/>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14</a:t>
              </a:r>
              <a:endParaRPr lang="en-US" sz="1125" b="0" cap="none" dirty="0">
                <a:latin typeface="Arial" charset="0"/>
                <a:ea typeface="Arial" charset="0"/>
                <a:cs typeface="Arial" charset="0"/>
              </a:endParaRPr>
            </a:p>
          </p:txBody>
        </p:sp>
      </p:grpSp>
    </p:spTree>
    <p:extLst>
      <p:ext uri="{BB962C8B-B14F-4D97-AF65-F5344CB8AC3E}">
        <p14:creationId xmlns:p14="http://schemas.microsoft.com/office/powerpoint/2010/main" val="949784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9" name="Picture Placeholder 6"/>
          <p:cNvPicPr>
            <a:picLocks noChangeAspect="1"/>
          </p:cNvPicPr>
          <p:nvPr/>
        </p:nvPicPr>
        <p:blipFill rotWithShape="1">
          <a:blip r:embed="rId3">
            <a:extLst>
              <a:ext uri="{28A0092B-C50C-407E-A947-70E740481C1C}">
                <a14:useLocalDpi xmlns:a14="http://schemas.microsoft.com/office/drawing/2010/main" val="0"/>
              </a:ext>
            </a:extLst>
          </a:blip>
          <a:srcRect l="12566"/>
          <a:stretch/>
        </p:blipFill>
        <p:spPr>
          <a:xfrm>
            <a:off x="0" y="-17821"/>
            <a:ext cx="3023857" cy="5180148"/>
          </a:xfrm>
          <a:prstGeom prst="rect">
            <a:avLst/>
          </a:prstGeom>
        </p:spPr>
      </p:pic>
      <p:sp>
        <p:nvSpPr>
          <p:cNvPr id="17" name="Title 2"/>
          <p:cNvSpPr txBox="1">
            <a:spLocks/>
          </p:cNvSpPr>
          <p:nvPr/>
        </p:nvSpPr>
        <p:spPr>
          <a:xfrm>
            <a:off x="3454867" y="1853928"/>
            <a:ext cx="5187413" cy="2103140"/>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lgn="r" rtl="1">
              <a:lnSpc>
                <a:spcPts val="2200"/>
              </a:lnSpc>
              <a:spcBef>
                <a:spcPts val="0"/>
              </a:spcBef>
              <a:spcAft>
                <a:spcPts val="1000"/>
              </a:spcAft>
              <a:buClr>
                <a:srgbClr val="0072B1"/>
              </a:buClr>
              <a:buSzPct val="100000"/>
              <a:buFont typeface="Arial" charset="0"/>
              <a:buChar char="•"/>
            </a:pPr>
            <a:r>
              <a:rPr lang="ar-AE" sz="2050" b="0" cap="none" dirty="0" smtClean="0">
                <a:solidFill>
                  <a:srgbClr val="0072B1"/>
                </a:solidFill>
                <a:latin typeface="Simplified Arabic" pitchFamily="18" charset="-78"/>
                <a:ea typeface="Arial" charset="0"/>
                <a:cs typeface="Simplified Arabic" pitchFamily="18" charset="-78"/>
              </a:rPr>
              <a:t>قد </a:t>
            </a:r>
            <a:r>
              <a:rPr lang="ar-AE" sz="2050" b="0" cap="none" dirty="0">
                <a:solidFill>
                  <a:srgbClr val="0072B1"/>
                </a:solidFill>
                <a:latin typeface="Simplified Arabic" pitchFamily="18" charset="-78"/>
                <a:ea typeface="Arial" charset="0"/>
                <a:cs typeface="Simplified Arabic" pitchFamily="18" charset="-78"/>
              </a:rPr>
              <a:t>تواجه النساء والفتيات مخاطر أمنية فريدة عندما يُظهِرن </a:t>
            </a:r>
            <a:r>
              <a:rPr lang="ar-AE" sz="2050" b="0" cap="none" dirty="0" smtClean="0">
                <a:solidFill>
                  <a:srgbClr val="0072B1"/>
                </a:solidFill>
                <a:latin typeface="Simplified Arabic" pitchFamily="18" charset="-78"/>
                <a:ea typeface="Arial" charset="0"/>
                <a:cs typeface="Simplified Arabic" pitchFamily="18" charset="-78"/>
              </a:rPr>
              <a:t>القيادة </a:t>
            </a:r>
            <a:r>
              <a:rPr lang="ar-AE" sz="2050" b="0" cap="none" dirty="0">
                <a:solidFill>
                  <a:srgbClr val="0072B1"/>
                </a:solidFill>
                <a:latin typeface="Simplified Arabic" pitchFamily="18" charset="-78"/>
                <a:ea typeface="Arial" charset="0"/>
                <a:cs typeface="Simplified Arabic" pitchFamily="18" charset="-78"/>
              </a:rPr>
              <a:t>في هذا المجال؛ لأن تمكينهن يمكن اعتباره مصدر تهديد للجماعات المتطرفة العنيفة أو القياديين التقليديين من الذكور على وجه </a:t>
            </a:r>
            <a:r>
              <a:rPr lang="ar-AE" sz="2050" b="0" cap="none" dirty="0" smtClean="0">
                <a:solidFill>
                  <a:srgbClr val="0072B1"/>
                </a:solidFill>
                <a:latin typeface="Simplified Arabic" pitchFamily="18" charset="-78"/>
                <a:ea typeface="Arial" charset="0"/>
                <a:cs typeface="Simplified Arabic" pitchFamily="18" charset="-78"/>
              </a:rPr>
              <a:t>التحديد.</a:t>
            </a:r>
            <a:endParaRPr lang="ar-EG" sz="2050" b="0" cap="none" dirty="0" smtClean="0">
              <a:solidFill>
                <a:srgbClr val="0072B1"/>
              </a:solidFill>
              <a:latin typeface="Simplified Arabic" pitchFamily="18" charset="-78"/>
              <a:ea typeface="Arial" charset="0"/>
              <a:cs typeface="Simplified Arabic" pitchFamily="18" charset="-78"/>
            </a:endParaRPr>
          </a:p>
          <a:p>
            <a:pPr marL="182880" indent="-182880" algn="r" rtl="1">
              <a:lnSpc>
                <a:spcPts val="2200"/>
              </a:lnSpc>
              <a:spcBef>
                <a:spcPts val="0"/>
              </a:spcBef>
              <a:spcAft>
                <a:spcPts val="1000"/>
              </a:spcAft>
              <a:buClr>
                <a:srgbClr val="0072B1"/>
              </a:buClr>
              <a:buSzPct val="100000"/>
              <a:buFont typeface="Arial" charset="0"/>
              <a:buChar char="•"/>
            </a:pPr>
            <a:r>
              <a:rPr lang="ar-AE" sz="2050" b="0" cap="none" dirty="0" smtClean="0">
                <a:solidFill>
                  <a:srgbClr val="0072B1"/>
                </a:solidFill>
                <a:latin typeface="Simplified Arabic" pitchFamily="18" charset="-78"/>
                <a:ea typeface="Arial" charset="0"/>
                <a:cs typeface="Simplified Arabic" pitchFamily="18" charset="-78"/>
              </a:rPr>
              <a:t>إذا </a:t>
            </a:r>
            <a:r>
              <a:rPr lang="ar-AE" sz="2050" b="0" cap="none" dirty="0">
                <a:solidFill>
                  <a:srgbClr val="0072B1"/>
                </a:solidFill>
                <a:latin typeface="Simplified Arabic" pitchFamily="18" charset="-78"/>
                <a:ea typeface="Arial" charset="0"/>
                <a:cs typeface="Simplified Arabic" pitchFamily="18" charset="-78"/>
              </a:rPr>
              <a:t>لم يشارك آباء الفتيات أو أقارب النساء والفتيات من الذكور في هذه العمليات، فقد يقاومون أحيانًا مشاركة النساء والفتيات الكاملة بسبب الافتقار إلى الفهم</a:t>
            </a:r>
            <a:r>
              <a:rPr lang="ar-AE" sz="2050" b="0" cap="none" dirty="0" smtClean="0">
                <a:solidFill>
                  <a:srgbClr val="0072B1"/>
                </a:solidFill>
                <a:latin typeface="Simplified Arabic" pitchFamily="18" charset="-78"/>
                <a:ea typeface="Arial" charset="0"/>
                <a:cs typeface="Simplified Arabic" pitchFamily="18" charset="-78"/>
              </a:rPr>
              <a:t>.</a:t>
            </a:r>
          </a:p>
        </p:txBody>
      </p:sp>
      <p:sp>
        <p:nvSpPr>
          <p:cNvPr id="12" name="Rectangle 11">
            <a:extLst>
              <a:ext uri="{FF2B5EF4-FFF2-40B4-BE49-F238E27FC236}">
                <a16:creationId xmlns="" xmlns:a16="http://schemas.microsoft.com/office/drawing/2014/main" id="{07ED00AA-53C6-BC4F-8FA1-71A95AFDEA87}"/>
              </a:ext>
            </a:extLst>
          </p:cNvPr>
          <p:cNvSpPr/>
          <p:nvPr/>
        </p:nvSpPr>
        <p:spPr>
          <a:xfrm>
            <a:off x="0" y="-1"/>
            <a:ext cx="1819747" cy="2174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0000"/>
                    <a:lumOff val="10000"/>
                    <a:alpha val="75000"/>
                  </a:schemeClr>
                </a:solidFill>
              </a:rPr>
              <a:t>University of </a:t>
            </a:r>
            <a:r>
              <a:rPr lang="en-US" sz="1000" dirty="0" err="1">
                <a:solidFill>
                  <a:schemeClr val="tx1">
                    <a:lumMod val="90000"/>
                    <a:lumOff val="10000"/>
                    <a:alpha val="75000"/>
                  </a:schemeClr>
                </a:solidFill>
              </a:rPr>
              <a:t>Salford</a:t>
            </a:r>
            <a:r>
              <a:rPr lang="en-US" sz="1000" dirty="0">
                <a:solidFill>
                  <a:schemeClr val="tx1">
                    <a:lumMod val="90000"/>
                    <a:lumOff val="10000"/>
                    <a:alpha val="75000"/>
                  </a:schemeClr>
                </a:solidFill>
              </a:rPr>
              <a:t>/CC BY 2.0</a:t>
            </a:r>
          </a:p>
        </p:txBody>
      </p:sp>
      <p:sp>
        <p:nvSpPr>
          <p:cNvPr id="18" name="Footer Placeholder 4">
            <a:extLst>
              <a:ext uri="{FF2B5EF4-FFF2-40B4-BE49-F238E27FC236}">
                <a16:creationId xmlns="" xmlns:a16="http://schemas.microsoft.com/office/drawing/2014/main" id="{6626B6E3-30AD-E24E-B26F-8AC7162C2F1E}"/>
              </a:ext>
            </a:extLst>
          </p:cNvPr>
          <p:cNvSpPr txBox="1">
            <a:spLocks/>
          </p:cNvSpPr>
          <p:nvPr/>
        </p:nvSpPr>
        <p:spPr>
          <a:xfrm>
            <a:off x="5475807" y="171450"/>
            <a:ext cx="3466369" cy="1504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AE" sz="800" b="1" dirty="0">
                <a:solidFill>
                  <a:srgbClr val="0072B1"/>
                </a:solidFill>
                <a:latin typeface="Simplified Arabic" pitchFamily="18" charset="-78"/>
                <a:ea typeface="Arial Black" charset="0"/>
                <a:cs typeface="Simplified Arabic" pitchFamily="18" charset="-78"/>
              </a:rPr>
              <a:t>الوحدة الخامسة: </a:t>
            </a:r>
            <a:r>
              <a:rPr lang="ar-AE" sz="800" dirty="0">
                <a:solidFill>
                  <a:srgbClr val="0072B1"/>
                </a:solidFill>
                <a:latin typeface="Simplified Arabic" pitchFamily="18" charset="-78"/>
                <a:ea typeface="Arial Black" charset="0"/>
                <a:cs typeface="Simplified Arabic" pitchFamily="18" charset="-78"/>
              </a:rPr>
              <a:t>فهم الديناميات الجندرية </a:t>
            </a:r>
            <a:r>
              <a:rPr lang="ar-EG" sz="800" dirty="0">
                <a:solidFill>
                  <a:srgbClr val="0072B1"/>
                </a:solidFill>
                <a:latin typeface="Simplified Arabic" pitchFamily="18" charset="-78"/>
                <a:ea typeface="Arial Black" charset="0"/>
                <a:cs typeface="Simplified Arabic" pitchFamily="18" charset="-78"/>
              </a:rPr>
              <a:t>المؤثرة </a:t>
            </a:r>
            <a:r>
              <a:rPr lang="ar-AE" sz="800" dirty="0">
                <a:solidFill>
                  <a:srgbClr val="0072B1"/>
                </a:solidFill>
                <a:latin typeface="Simplified Arabic" pitchFamily="18" charset="-78"/>
                <a:ea typeface="Arial Black" charset="0"/>
                <a:cs typeface="Simplified Arabic" pitchFamily="18" charset="-78"/>
              </a:rPr>
              <a:t>في الراديكالية والتطرف العنيف وإشراك النساء والفتيات</a:t>
            </a:r>
            <a:endParaRPr lang="en-US" sz="800" dirty="0">
              <a:solidFill>
                <a:srgbClr val="0072B1"/>
              </a:solidFill>
              <a:latin typeface="Simplified Arabic" pitchFamily="18" charset="-78"/>
              <a:ea typeface="Arial" charset="0"/>
              <a:cs typeface="Simplified Arabic" pitchFamily="18" charset="-78"/>
            </a:endParaRPr>
          </a:p>
        </p:txBody>
      </p:sp>
      <p:grpSp>
        <p:nvGrpSpPr>
          <p:cNvPr id="11" name="Group 10">
            <a:extLst>
              <a:ext uri="{FF2B5EF4-FFF2-40B4-BE49-F238E27FC236}">
                <a16:creationId xmlns="" xmlns:a16="http://schemas.microsoft.com/office/drawing/2014/main" id="{B0E7C29E-A31C-2C4B-94B7-B128B4029203}"/>
              </a:ext>
            </a:extLst>
          </p:cNvPr>
          <p:cNvGrpSpPr/>
          <p:nvPr/>
        </p:nvGrpSpPr>
        <p:grpSpPr>
          <a:xfrm>
            <a:off x="-3301" y="4705350"/>
            <a:ext cx="525478" cy="248970"/>
            <a:chOff x="-3301" y="4705350"/>
            <a:chExt cx="525478" cy="248970"/>
          </a:xfrm>
        </p:grpSpPr>
        <p:sp>
          <p:nvSpPr>
            <p:cNvPr id="13" name="Rectangle 12">
              <a:extLst>
                <a:ext uri="{FF2B5EF4-FFF2-40B4-BE49-F238E27FC236}">
                  <a16:creationId xmlns="" xmlns:a16="http://schemas.microsoft.com/office/drawing/2014/main" id="{0EC288DB-5740-FB4D-9873-758AB6A22679}"/>
                </a:ext>
              </a:extLst>
            </p:cNvPr>
            <p:cNvSpPr/>
            <p:nvPr/>
          </p:nvSpPr>
          <p:spPr>
            <a:xfrm>
              <a:off x="-3301" y="4705350"/>
              <a:ext cx="525478"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itle 2">
              <a:extLst>
                <a:ext uri="{FF2B5EF4-FFF2-40B4-BE49-F238E27FC236}">
                  <a16:creationId xmlns="" xmlns:a16="http://schemas.microsoft.com/office/drawing/2014/main" id="{DD1DFADA-F530-A34F-9E90-EFF3652AD910}"/>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15</a:t>
              </a:r>
            </a:p>
          </p:txBody>
        </p:sp>
      </p:grpSp>
      <p:cxnSp>
        <p:nvCxnSpPr>
          <p:cNvPr id="19" name="Straight Connector 18">
            <a:extLst>
              <a:ext uri="{FF2B5EF4-FFF2-40B4-BE49-F238E27FC236}">
                <a16:creationId xmlns="" xmlns:a16="http://schemas.microsoft.com/office/drawing/2014/main" id="{45411091-2D7A-6045-BA60-AD739D52A27E}"/>
              </a:ext>
            </a:extLst>
          </p:cNvPr>
          <p:cNvCxnSpPr>
            <a:cxnSpLocks/>
          </p:cNvCxnSpPr>
          <p:nvPr/>
        </p:nvCxnSpPr>
        <p:spPr>
          <a:xfrm flipH="1">
            <a:off x="1" y="1667444"/>
            <a:ext cx="8642279"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itle 2"/>
          <p:cNvSpPr txBox="1">
            <a:spLocks/>
          </p:cNvSpPr>
          <p:nvPr/>
        </p:nvSpPr>
        <p:spPr>
          <a:xfrm>
            <a:off x="3031742" y="600507"/>
            <a:ext cx="5910434" cy="98488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r" rtl="1"/>
            <a:r>
              <a:rPr lang="ar-AE" sz="3200" b="0" cap="none" dirty="0" smtClean="0">
                <a:solidFill>
                  <a:srgbClr val="0072B1"/>
                </a:solidFill>
                <a:latin typeface="Simplified Arabic" pitchFamily="18" charset="-78"/>
                <a:ea typeface="Arial" charset="0"/>
                <a:cs typeface="Simplified Arabic" pitchFamily="18" charset="-78"/>
              </a:rPr>
              <a:t>المخاطر المحتملة لإشراك </a:t>
            </a:r>
            <a:r>
              <a:rPr lang="ar-AE" sz="3200" b="0" cap="none" dirty="0">
                <a:solidFill>
                  <a:srgbClr val="0072B1"/>
                </a:solidFill>
                <a:latin typeface="Simplified Arabic" pitchFamily="18" charset="-78"/>
                <a:ea typeface="Arial" charset="0"/>
                <a:cs typeface="Simplified Arabic" pitchFamily="18" charset="-78"/>
              </a:rPr>
              <a:t>النساء </a:t>
            </a:r>
            <a:r>
              <a:rPr lang="ar-AE" sz="3200" b="0" cap="none" dirty="0" smtClean="0">
                <a:solidFill>
                  <a:srgbClr val="0072B1"/>
                </a:solidFill>
                <a:latin typeface="Simplified Arabic" pitchFamily="18" charset="-78"/>
                <a:ea typeface="Arial" charset="0"/>
                <a:cs typeface="Simplified Arabic" pitchFamily="18" charset="-78"/>
              </a:rPr>
              <a:t>والفتيات في أنشطة وبرامج مكافحة التطرف العنيف: </a:t>
            </a:r>
            <a:endParaRPr lang="en-US" sz="3200" b="0" cap="none" dirty="0">
              <a:solidFill>
                <a:srgbClr val="0072B1"/>
              </a:solidFill>
              <a:latin typeface="Simplified Arabic" pitchFamily="18" charset="-78"/>
              <a:ea typeface="Arial" charset="0"/>
              <a:cs typeface="Simplified Arabic" pitchFamily="18" charset="-78"/>
            </a:endParaRPr>
          </a:p>
        </p:txBody>
      </p:sp>
    </p:spTree>
    <p:extLst>
      <p:ext uri="{BB962C8B-B14F-4D97-AF65-F5344CB8AC3E}">
        <p14:creationId xmlns:p14="http://schemas.microsoft.com/office/powerpoint/2010/main" val="1891363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1967101" y="855034"/>
            <a:ext cx="6424394" cy="553998"/>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r" rtl="1"/>
            <a:r>
              <a:rPr lang="ar-AE" b="0" cap="none" dirty="0">
                <a:solidFill>
                  <a:srgbClr val="0072B1"/>
                </a:solidFill>
                <a:latin typeface="Simplified Arabic" pitchFamily="18" charset="-78"/>
                <a:ea typeface="Arial" charset="0"/>
                <a:cs typeface="Simplified Arabic" pitchFamily="18" charset="-78"/>
              </a:rPr>
              <a:t>الممارسات الجيدة لإشراك النساء </a:t>
            </a:r>
            <a:r>
              <a:rPr lang="ar-AE" b="0" cap="none" dirty="0" smtClean="0">
                <a:solidFill>
                  <a:srgbClr val="0072B1"/>
                </a:solidFill>
                <a:latin typeface="Simplified Arabic" pitchFamily="18" charset="-78"/>
                <a:ea typeface="Arial" charset="0"/>
                <a:cs typeface="Simplified Arabic" pitchFamily="18" charset="-78"/>
              </a:rPr>
              <a:t>والفتيات: </a:t>
            </a:r>
            <a:endParaRPr lang="en-US" b="0" cap="none" dirty="0">
              <a:solidFill>
                <a:srgbClr val="0072B1"/>
              </a:solidFill>
              <a:latin typeface="Simplified Arabic" pitchFamily="18" charset="-78"/>
              <a:ea typeface="Arial" charset="0"/>
              <a:cs typeface="Simplified Arabic" pitchFamily="18" charset="-78"/>
            </a:endParaRPr>
          </a:p>
        </p:txBody>
      </p:sp>
      <p:cxnSp>
        <p:nvCxnSpPr>
          <p:cNvPr id="19" name="Straight Connector 18"/>
          <p:cNvCxnSpPr>
            <a:cxnSpLocks/>
          </p:cNvCxnSpPr>
          <p:nvPr/>
        </p:nvCxnSpPr>
        <p:spPr>
          <a:xfrm flipH="1">
            <a:off x="0" y="1583981"/>
            <a:ext cx="840161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itle 2"/>
          <p:cNvSpPr txBox="1">
            <a:spLocks/>
          </p:cNvSpPr>
          <p:nvPr/>
        </p:nvSpPr>
        <p:spPr>
          <a:xfrm>
            <a:off x="819151" y="1769339"/>
            <a:ext cx="7570788" cy="297517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28600" indent="-228600" algn="r" rtl="1">
              <a:lnSpc>
                <a:spcPts val="2400"/>
              </a:lnSpc>
              <a:spcBef>
                <a:spcPts val="0"/>
              </a:spcBef>
              <a:spcAft>
                <a:spcPts val="1000"/>
              </a:spcAft>
              <a:buClr>
                <a:srgbClr val="0072B1"/>
              </a:buClr>
              <a:buSzPct val="100000"/>
              <a:buFont typeface="Arial" charset="0"/>
              <a:buChar char="•"/>
            </a:pPr>
            <a:r>
              <a:rPr lang="ar-AE" sz="2200" b="0" cap="none" dirty="0" smtClean="0">
                <a:solidFill>
                  <a:srgbClr val="0072B1"/>
                </a:solidFill>
                <a:latin typeface="Simplified Arabic" pitchFamily="18" charset="-78"/>
                <a:ea typeface="Arial" charset="0"/>
                <a:cs typeface="Simplified Arabic" pitchFamily="18" charset="-78"/>
              </a:rPr>
              <a:t>تضمين</a:t>
            </a:r>
            <a:r>
              <a:rPr lang="ar-EG" sz="2200" b="0" cap="none" dirty="0" smtClean="0">
                <a:solidFill>
                  <a:srgbClr val="0072B1"/>
                </a:solidFill>
                <a:latin typeface="Simplified Arabic" pitchFamily="18" charset="-78"/>
                <a:ea typeface="Arial" charset="0"/>
                <a:cs typeface="Simplified Arabic" pitchFamily="18" charset="-78"/>
              </a:rPr>
              <a:t> </a:t>
            </a:r>
            <a:r>
              <a:rPr lang="ar-AE" sz="2200" b="0" cap="none" dirty="0" smtClean="0">
                <a:solidFill>
                  <a:srgbClr val="0072B1"/>
                </a:solidFill>
                <a:latin typeface="Simplified Arabic" pitchFamily="18" charset="-78"/>
                <a:ea typeface="Arial" charset="0"/>
                <a:cs typeface="Simplified Arabic" pitchFamily="18" charset="-78"/>
              </a:rPr>
              <a:t>النساء </a:t>
            </a:r>
            <a:r>
              <a:rPr lang="ar-AE" sz="2200" b="0" cap="none" dirty="0">
                <a:solidFill>
                  <a:srgbClr val="0072B1"/>
                </a:solidFill>
                <a:latin typeface="Simplified Arabic" pitchFamily="18" charset="-78"/>
                <a:ea typeface="Arial" charset="0"/>
                <a:cs typeface="Simplified Arabic" pitchFamily="18" charset="-78"/>
              </a:rPr>
              <a:t>والفتيات وتعميم </a:t>
            </a:r>
            <a:r>
              <a:rPr lang="ar-AE" sz="2200" b="0" cap="none" dirty="0" smtClean="0">
                <a:solidFill>
                  <a:srgbClr val="0072B1"/>
                </a:solidFill>
                <a:latin typeface="Simplified Arabic" pitchFamily="18" charset="-78"/>
                <a:ea typeface="Arial" charset="0"/>
                <a:cs typeface="Simplified Arabic" pitchFamily="18" charset="-78"/>
              </a:rPr>
              <a:t>المنظو</a:t>
            </a:r>
            <a:r>
              <a:rPr lang="ar-EG" sz="2200" b="0" cap="none" dirty="0" smtClean="0">
                <a:solidFill>
                  <a:srgbClr val="0072B1"/>
                </a:solidFill>
                <a:latin typeface="Simplified Arabic" pitchFamily="18" charset="-78"/>
                <a:ea typeface="Arial" charset="0"/>
                <a:cs typeface="Simplified Arabic" pitchFamily="18" charset="-78"/>
              </a:rPr>
              <a:t>ر </a:t>
            </a:r>
            <a:r>
              <a:rPr lang="ar-AE" sz="2200" b="0" cap="none" dirty="0" smtClean="0">
                <a:solidFill>
                  <a:srgbClr val="0072B1"/>
                </a:solidFill>
                <a:latin typeface="Simplified Arabic" pitchFamily="18" charset="-78"/>
                <a:ea typeface="Arial" charset="0"/>
                <a:cs typeface="Simplified Arabic" pitchFamily="18" charset="-78"/>
              </a:rPr>
              <a:t>الجندري</a:t>
            </a:r>
            <a:r>
              <a:rPr lang="ar-EG" sz="2200" b="0" cap="none" dirty="0" smtClean="0">
                <a:solidFill>
                  <a:srgbClr val="0072B1"/>
                </a:solidFill>
                <a:latin typeface="Simplified Arabic" pitchFamily="18" charset="-78"/>
                <a:ea typeface="Arial" charset="0"/>
                <a:cs typeface="Simplified Arabic" pitchFamily="18" charset="-78"/>
              </a:rPr>
              <a:t> في </a:t>
            </a:r>
            <a:r>
              <a:rPr lang="ar-AE" sz="2200" b="0" cap="none" dirty="0" smtClean="0">
                <a:solidFill>
                  <a:srgbClr val="0072B1"/>
                </a:solidFill>
                <a:latin typeface="Simplified Arabic" pitchFamily="18" charset="-78"/>
                <a:ea typeface="Arial" charset="0"/>
                <a:cs typeface="Simplified Arabic" pitchFamily="18" charset="-78"/>
              </a:rPr>
              <a:t>تصميم وتنفيذ وتقييم</a:t>
            </a:r>
            <a:r>
              <a:rPr lang="ar-EG" sz="2200" b="0" cap="none" dirty="0">
                <a:solidFill>
                  <a:srgbClr val="0072B1"/>
                </a:solidFill>
                <a:latin typeface="Simplified Arabic" pitchFamily="18" charset="-78"/>
                <a:ea typeface="Arial" charset="0"/>
                <a:cs typeface="Simplified Arabic" pitchFamily="18" charset="-78"/>
              </a:rPr>
              <a:t> </a:t>
            </a:r>
            <a:r>
              <a:rPr lang="ar-EG" sz="2200" b="0" cap="none" dirty="0" smtClean="0">
                <a:solidFill>
                  <a:srgbClr val="0072B1"/>
                </a:solidFill>
                <a:latin typeface="Simplified Arabic" pitchFamily="18" charset="-78"/>
                <a:ea typeface="Arial" charset="0"/>
                <a:cs typeface="Simplified Arabic" pitchFamily="18" charset="-78"/>
              </a:rPr>
              <a:t>جميع </a:t>
            </a:r>
            <a:r>
              <a:rPr lang="ar-EG" sz="2200" b="0" cap="none" dirty="0">
                <a:solidFill>
                  <a:srgbClr val="0072B1"/>
                </a:solidFill>
                <a:latin typeface="Simplified Arabic" pitchFamily="18" charset="-78"/>
                <a:ea typeface="Arial" charset="0"/>
                <a:cs typeface="Simplified Arabic" pitchFamily="18" charset="-78"/>
              </a:rPr>
              <a:t>أجزاء البرامج</a:t>
            </a:r>
            <a:r>
              <a:rPr lang="ar-AE" sz="2200" b="0" cap="none" dirty="0" smtClean="0">
                <a:solidFill>
                  <a:srgbClr val="0072B1"/>
                </a:solidFill>
                <a:latin typeface="Simplified Arabic" pitchFamily="18" charset="-78"/>
                <a:ea typeface="Arial" charset="0"/>
                <a:cs typeface="Simplified Arabic" pitchFamily="18" charset="-78"/>
              </a:rPr>
              <a:t>.</a:t>
            </a:r>
            <a:endParaRPr lang="ar-AE" sz="2200" b="0" cap="none" dirty="0">
              <a:solidFill>
                <a:srgbClr val="0072B1"/>
              </a:solidFill>
              <a:latin typeface="Simplified Arabic" pitchFamily="18" charset="-78"/>
              <a:ea typeface="Arial" charset="0"/>
              <a:cs typeface="Simplified Arabic" pitchFamily="18" charset="-78"/>
            </a:endParaRPr>
          </a:p>
          <a:p>
            <a:pPr marL="228600" indent="-228600" algn="r" rtl="1">
              <a:lnSpc>
                <a:spcPts val="2400"/>
              </a:lnSpc>
              <a:spcBef>
                <a:spcPts val="0"/>
              </a:spcBef>
              <a:spcAft>
                <a:spcPts val="1000"/>
              </a:spcAft>
              <a:buClr>
                <a:srgbClr val="0072B1"/>
              </a:buClr>
              <a:buSzPct val="100000"/>
              <a:buFont typeface="Arial" charset="0"/>
              <a:buChar char="•"/>
            </a:pPr>
            <a:r>
              <a:rPr lang="ar-AE" sz="2200" b="0" cap="none" dirty="0">
                <a:solidFill>
                  <a:srgbClr val="0072B1"/>
                </a:solidFill>
                <a:latin typeface="Simplified Arabic" pitchFamily="18" charset="-78"/>
                <a:ea typeface="Arial" charset="0"/>
                <a:cs typeface="Simplified Arabic" pitchFamily="18" charset="-78"/>
              </a:rPr>
              <a:t>إشراك الرجال والفتيان في تعميم المنظور الجندري. </a:t>
            </a:r>
          </a:p>
          <a:p>
            <a:pPr marL="228600" indent="-228600" algn="r" rtl="1">
              <a:lnSpc>
                <a:spcPts val="2400"/>
              </a:lnSpc>
              <a:spcBef>
                <a:spcPts val="0"/>
              </a:spcBef>
              <a:spcAft>
                <a:spcPts val="1000"/>
              </a:spcAft>
              <a:buClr>
                <a:srgbClr val="0072B1"/>
              </a:buClr>
              <a:buSzPct val="100000"/>
              <a:buFont typeface="Arial" charset="0"/>
              <a:buChar char="•"/>
            </a:pPr>
            <a:r>
              <a:rPr lang="ar-AE" sz="2200" b="0" cap="none" dirty="0">
                <a:solidFill>
                  <a:srgbClr val="0072B1"/>
                </a:solidFill>
                <a:latin typeface="Simplified Arabic" pitchFamily="18" charset="-78"/>
                <a:ea typeface="Arial" charset="0"/>
                <a:cs typeface="Simplified Arabic" pitchFamily="18" charset="-78"/>
              </a:rPr>
              <a:t>بناء قدرات النساء والفتيات </a:t>
            </a:r>
            <a:r>
              <a:rPr lang="ar-EG" sz="2200" b="0" cap="none" dirty="0" smtClean="0">
                <a:solidFill>
                  <a:srgbClr val="0072B1"/>
                </a:solidFill>
                <a:latin typeface="Simplified Arabic" pitchFamily="18" charset="-78"/>
                <a:ea typeface="Arial" charset="0"/>
                <a:cs typeface="Simplified Arabic" pitchFamily="18" charset="-78"/>
              </a:rPr>
              <a:t>على ال</a:t>
            </a:r>
            <a:r>
              <a:rPr lang="ar-AE" sz="2200" b="0" cap="none" dirty="0" smtClean="0">
                <a:solidFill>
                  <a:srgbClr val="0072B1"/>
                </a:solidFill>
                <a:latin typeface="Simplified Arabic" pitchFamily="18" charset="-78"/>
                <a:ea typeface="Arial" charset="0"/>
                <a:cs typeface="Simplified Arabic" pitchFamily="18" charset="-78"/>
              </a:rPr>
              <a:t>مساهمة </a:t>
            </a:r>
            <a:r>
              <a:rPr lang="ar-AE" sz="2200" b="0" cap="none" dirty="0">
                <a:solidFill>
                  <a:srgbClr val="0072B1"/>
                </a:solidFill>
                <a:latin typeface="Simplified Arabic" pitchFamily="18" charset="-78"/>
                <a:ea typeface="Arial" charset="0"/>
                <a:cs typeface="Simplified Arabic" pitchFamily="18" charset="-78"/>
              </a:rPr>
              <a:t>بأمان وإنتاجية. </a:t>
            </a:r>
          </a:p>
          <a:p>
            <a:pPr marL="228600" indent="-228600" algn="r" rtl="1">
              <a:lnSpc>
                <a:spcPts val="2400"/>
              </a:lnSpc>
              <a:spcBef>
                <a:spcPts val="0"/>
              </a:spcBef>
              <a:spcAft>
                <a:spcPts val="1000"/>
              </a:spcAft>
              <a:buClr>
                <a:srgbClr val="0072B1"/>
              </a:buClr>
              <a:buSzPct val="100000"/>
              <a:buFont typeface="Arial" charset="0"/>
              <a:buChar char="•"/>
            </a:pPr>
            <a:r>
              <a:rPr lang="ar-AE" sz="2200" b="0" cap="none" dirty="0">
                <a:solidFill>
                  <a:srgbClr val="0072B1"/>
                </a:solidFill>
                <a:latin typeface="Simplified Arabic" pitchFamily="18" charset="-78"/>
                <a:ea typeface="Arial" charset="0"/>
                <a:cs typeface="Simplified Arabic" pitchFamily="18" charset="-78"/>
              </a:rPr>
              <a:t>دعم وصول المنظمات التي تقودها النساء إلى الموارد والفرص للقيام بأنشطة مكافحة التطرف العنيف. </a:t>
            </a:r>
          </a:p>
          <a:p>
            <a:pPr marL="228600" indent="-228600" algn="r" rtl="1">
              <a:lnSpc>
                <a:spcPts val="2400"/>
              </a:lnSpc>
              <a:spcBef>
                <a:spcPts val="0"/>
              </a:spcBef>
              <a:spcAft>
                <a:spcPts val="1000"/>
              </a:spcAft>
              <a:buClr>
                <a:srgbClr val="0072B1"/>
              </a:buClr>
              <a:buSzPct val="100000"/>
              <a:buFont typeface="Arial" charset="0"/>
              <a:buChar char="•"/>
            </a:pPr>
            <a:r>
              <a:rPr lang="ar-AE" sz="2200" b="0" cap="none" dirty="0">
                <a:solidFill>
                  <a:srgbClr val="0072B1"/>
                </a:solidFill>
                <a:latin typeface="Simplified Arabic" pitchFamily="18" charset="-78"/>
                <a:ea typeface="Arial" charset="0"/>
                <a:cs typeface="Simplified Arabic" pitchFamily="18" charset="-78"/>
              </a:rPr>
              <a:t>ضمان أن تكافح الجهود مشاركة النساء والفتيات في التطرف العنيف، بما في ذلك تحديد </a:t>
            </a:r>
            <a:r>
              <a:rPr lang="ar-AE" sz="2200" b="0" cap="none" dirty="0" smtClean="0">
                <a:solidFill>
                  <a:srgbClr val="0072B1"/>
                </a:solidFill>
                <a:latin typeface="Simplified Arabic" pitchFamily="18" charset="-78"/>
                <a:ea typeface="Arial" charset="0"/>
                <a:cs typeface="Simplified Arabic" pitchFamily="18" charset="-78"/>
              </a:rPr>
              <a:t>الدينامي</a:t>
            </a:r>
            <a:r>
              <a:rPr lang="ar-EG" sz="2200" b="0" cap="none" dirty="0" smtClean="0">
                <a:solidFill>
                  <a:srgbClr val="0072B1"/>
                </a:solidFill>
                <a:latin typeface="Simplified Arabic" pitchFamily="18" charset="-78"/>
                <a:ea typeface="Arial" charset="0"/>
                <a:cs typeface="Simplified Arabic" pitchFamily="18" charset="-78"/>
              </a:rPr>
              <a:t>ات</a:t>
            </a:r>
            <a:r>
              <a:rPr lang="ar-AE" sz="2200" b="0" cap="none" dirty="0" smtClean="0">
                <a:solidFill>
                  <a:srgbClr val="0072B1"/>
                </a:solidFill>
                <a:latin typeface="Simplified Arabic" pitchFamily="18" charset="-78"/>
                <a:ea typeface="Arial" charset="0"/>
                <a:cs typeface="Simplified Arabic" pitchFamily="18" charset="-78"/>
              </a:rPr>
              <a:t> </a:t>
            </a:r>
            <a:r>
              <a:rPr lang="ar-AE" sz="2200" b="0" cap="none" dirty="0">
                <a:solidFill>
                  <a:srgbClr val="0072B1"/>
                </a:solidFill>
                <a:latin typeface="Simplified Arabic" pitchFamily="18" charset="-78"/>
                <a:ea typeface="Arial" charset="0"/>
                <a:cs typeface="Simplified Arabic" pitchFamily="18" charset="-78"/>
              </a:rPr>
              <a:t>الجندرية في </a:t>
            </a:r>
            <a:r>
              <a:rPr lang="ar-AE" sz="2200" b="0" cap="none" dirty="0" smtClean="0">
                <a:solidFill>
                  <a:srgbClr val="0072B1"/>
                </a:solidFill>
                <a:latin typeface="Simplified Arabic" pitchFamily="18" charset="-78"/>
                <a:ea typeface="Arial" charset="0"/>
                <a:cs typeface="Simplified Arabic" pitchFamily="18" charset="-78"/>
              </a:rPr>
              <a:t>الراديكالية والتطرف العنيف. </a:t>
            </a:r>
            <a:endParaRPr lang="ar-AE" sz="2200" b="0" cap="none" dirty="0">
              <a:solidFill>
                <a:srgbClr val="0072B1"/>
              </a:solidFill>
              <a:latin typeface="Simplified Arabic" pitchFamily="18" charset="-78"/>
              <a:ea typeface="Arial" charset="0"/>
              <a:cs typeface="Simplified Arabic" pitchFamily="18" charset="-78"/>
            </a:endParaRPr>
          </a:p>
        </p:txBody>
      </p:sp>
      <p:sp>
        <p:nvSpPr>
          <p:cNvPr id="12" name="Footer Placeholder 4">
            <a:extLst>
              <a:ext uri="{FF2B5EF4-FFF2-40B4-BE49-F238E27FC236}">
                <a16:creationId xmlns="" xmlns:a16="http://schemas.microsoft.com/office/drawing/2014/main" id="{E19B503D-BEB6-1748-8ED7-2D4610B33A99}"/>
              </a:ext>
            </a:extLst>
          </p:cNvPr>
          <p:cNvSpPr txBox="1">
            <a:spLocks/>
          </p:cNvSpPr>
          <p:nvPr/>
        </p:nvSpPr>
        <p:spPr>
          <a:xfrm>
            <a:off x="23912" y="171450"/>
            <a:ext cx="3466369" cy="1504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AE" sz="800" b="1" dirty="0">
                <a:solidFill>
                  <a:srgbClr val="0072B1"/>
                </a:solidFill>
                <a:latin typeface="Simplified Arabic" pitchFamily="18" charset="-78"/>
                <a:ea typeface="Arial Black" charset="0"/>
                <a:cs typeface="Simplified Arabic" pitchFamily="18" charset="-78"/>
              </a:rPr>
              <a:t>الوحدة الخامسة: </a:t>
            </a:r>
            <a:r>
              <a:rPr lang="ar-AE" sz="800" dirty="0">
                <a:solidFill>
                  <a:srgbClr val="0072B1"/>
                </a:solidFill>
                <a:latin typeface="Simplified Arabic" pitchFamily="18" charset="-78"/>
                <a:ea typeface="Arial Black" charset="0"/>
                <a:cs typeface="Simplified Arabic" pitchFamily="18" charset="-78"/>
              </a:rPr>
              <a:t>فهم الديناميات الجندرية </a:t>
            </a:r>
            <a:r>
              <a:rPr lang="ar-EG" sz="800" dirty="0">
                <a:solidFill>
                  <a:srgbClr val="0072B1"/>
                </a:solidFill>
                <a:latin typeface="Simplified Arabic" pitchFamily="18" charset="-78"/>
                <a:ea typeface="Arial Black" charset="0"/>
                <a:cs typeface="Simplified Arabic" pitchFamily="18" charset="-78"/>
              </a:rPr>
              <a:t>المؤثرة </a:t>
            </a:r>
            <a:r>
              <a:rPr lang="ar-AE" sz="800" dirty="0">
                <a:solidFill>
                  <a:srgbClr val="0072B1"/>
                </a:solidFill>
                <a:latin typeface="Simplified Arabic" pitchFamily="18" charset="-78"/>
                <a:ea typeface="Arial Black" charset="0"/>
                <a:cs typeface="Simplified Arabic" pitchFamily="18" charset="-78"/>
              </a:rPr>
              <a:t>في الراديكالية والتطرف العنيف وإشراك النساء والفتيات</a:t>
            </a:r>
            <a:endParaRPr lang="en-US" sz="800" dirty="0">
              <a:solidFill>
                <a:srgbClr val="0072B1"/>
              </a:solidFill>
              <a:latin typeface="Simplified Arabic" pitchFamily="18" charset="-78"/>
              <a:ea typeface="Arial" charset="0"/>
              <a:cs typeface="Simplified Arabic" pitchFamily="18" charset="-78"/>
            </a:endParaRPr>
          </a:p>
        </p:txBody>
      </p:sp>
      <p:sp>
        <p:nvSpPr>
          <p:cNvPr id="16" name="Title 2">
            <a:extLst>
              <a:ext uri="{FF2B5EF4-FFF2-40B4-BE49-F238E27FC236}">
                <a16:creationId xmlns="" xmlns:a16="http://schemas.microsoft.com/office/drawing/2014/main" id="{D6DF9D2F-B341-D249-B2EC-4B72D154D2FA}"/>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68</a:t>
            </a:r>
            <a:endParaRPr lang="en-US" sz="1125" b="0" cap="none" dirty="0">
              <a:latin typeface="Arial" charset="0"/>
              <a:ea typeface="Arial" charset="0"/>
              <a:cs typeface="Arial" charset="0"/>
            </a:endParaRPr>
          </a:p>
        </p:txBody>
      </p:sp>
      <p:grpSp>
        <p:nvGrpSpPr>
          <p:cNvPr id="8" name="Group 7">
            <a:extLst>
              <a:ext uri="{FF2B5EF4-FFF2-40B4-BE49-F238E27FC236}">
                <a16:creationId xmlns="" xmlns:a16="http://schemas.microsoft.com/office/drawing/2014/main" id="{363E1BE5-D16A-6B49-AC2C-D9DEEE9B71AF}"/>
              </a:ext>
            </a:extLst>
          </p:cNvPr>
          <p:cNvGrpSpPr/>
          <p:nvPr/>
        </p:nvGrpSpPr>
        <p:grpSpPr>
          <a:xfrm>
            <a:off x="-3301" y="4705350"/>
            <a:ext cx="525478" cy="248970"/>
            <a:chOff x="-3301" y="4705350"/>
            <a:chExt cx="525478" cy="248970"/>
          </a:xfrm>
        </p:grpSpPr>
        <p:sp>
          <p:nvSpPr>
            <p:cNvPr id="9" name="Rectangle 8">
              <a:extLst>
                <a:ext uri="{FF2B5EF4-FFF2-40B4-BE49-F238E27FC236}">
                  <a16:creationId xmlns="" xmlns:a16="http://schemas.microsoft.com/office/drawing/2014/main" id="{9CDC19B3-7B70-6A4E-8E1F-17905903907F}"/>
                </a:ext>
              </a:extLst>
            </p:cNvPr>
            <p:cNvSpPr/>
            <p:nvPr/>
          </p:nvSpPr>
          <p:spPr>
            <a:xfrm>
              <a:off x="-3301" y="4705350"/>
              <a:ext cx="525478"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2">
              <a:extLst>
                <a:ext uri="{FF2B5EF4-FFF2-40B4-BE49-F238E27FC236}">
                  <a16:creationId xmlns="" xmlns:a16="http://schemas.microsoft.com/office/drawing/2014/main" id="{A1B4B0D5-DC7C-6045-BDC1-730F6B8B3E1E}"/>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16</a:t>
              </a:r>
            </a:p>
          </p:txBody>
        </p:sp>
      </p:grpSp>
    </p:spTree>
    <p:extLst>
      <p:ext uri="{BB962C8B-B14F-4D97-AF65-F5344CB8AC3E}">
        <p14:creationId xmlns:p14="http://schemas.microsoft.com/office/powerpoint/2010/main" val="980690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8595B"/>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62000" y="1730022"/>
            <a:ext cx="7621588" cy="231345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74320" indent="-274320" algn="r" defTabSz="274320" rtl="1">
              <a:lnSpc>
                <a:spcPts val="3200"/>
              </a:lnSpc>
              <a:spcBef>
                <a:spcPts val="0"/>
              </a:spcBef>
              <a:spcAft>
                <a:spcPts val="1000"/>
              </a:spcAft>
              <a:buSzPct val="115000"/>
              <a:buBlip>
                <a:blip r:embed="rId2"/>
              </a:buBlip>
            </a:pPr>
            <a:r>
              <a:rPr lang="ar-AE" sz="2800" b="0" cap="none" dirty="0">
                <a:latin typeface="Simplified Arabic" pitchFamily="18" charset="-78"/>
                <a:ea typeface="Arial" charset="0"/>
                <a:cs typeface="Simplified Arabic" pitchFamily="18" charset="-78"/>
              </a:rPr>
              <a:t>الجندر هو عامل مهم في فهم ومكافحة التطرف العنيف لكل من الرجال والنساء. </a:t>
            </a:r>
          </a:p>
          <a:p>
            <a:pPr marL="274320" indent="-274320" algn="r" defTabSz="274320" rtl="1">
              <a:lnSpc>
                <a:spcPts val="3200"/>
              </a:lnSpc>
              <a:spcBef>
                <a:spcPts val="0"/>
              </a:spcBef>
              <a:spcAft>
                <a:spcPts val="1000"/>
              </a:spcAft>
              <a:buSzPct val="115000"/>
              <a:buBlip>
                <a:blip r:embed="rId2"/>
              </a:buBlip>
            </a:pPr>
            <a:r>
              <a:rPr lang="ar-AE" sz="2800" b="0" cap="none" dirty="0">
                <a:latin typeface="Simplified Arabic" pitchFamily="18" charset="-78"/>
                <a:ea typeface="Arial" charset="0"/>
                <a:cs typeface="Simplified Arabic" pitchFamily="18" charset="-78"/>
              </a:rPr>
              <a:t>النساء والرجال الذين يدعمون التطرف العنيف ويشاركون فيه تدفعهم مجموعة متنوعة من العوامل الجندرية. </a:t>
            </a:r>
          </a:p>
          <a:p>
            <a:pPr marL="274320" indent="-274320" algn="r" defTabSz="274320" rtl="1">
              <a:lnSpc>
                <a:spcPts val="3200"/>
              </a:lnSpc>
              <a:spcBef>
                <a:spcPts val="0"/>
              </a:spcBef>
              <a:spcAft>
                <a:spcPts val="1000"/>
              </a:spcAft>
              <a:buSzPct val="115000"/>
              <a:buBlip>
                <a:blip r:embed="rId2"/>
              </a:buBlip>
            </a:pPr>
            <a:r>
              <a:rPr lang="ar-AE" sz="2800" b="0" cap="none" dirty="0">
                <a:latin typeface="Simplified Arabic" pitchFamily="18" charset="-78"/>
                <a:ea typeface="Arial" charset="0"/>
                <a:cs typeface="Simplified Arabic" pitchFamily="18" charset="-78"/>
              </a:rPr>
              <a:t>تقوم النساء والفتيات بأدوار متنوعة في الجماعات المتطرفة العنيفة. </a:t>
            </a:r>
          </a:p>
        </p:txBody>
      </p:sp>
      <p:pic>
        <p:nvPicPr>
          <p:cNvPr id="13" name="Picture 12">
            <a:extLst>
              <a:ext uri="{FF2B5EF4-FFF2-40B4-BE49-F238E27FC236}">
                <a16:creationId xmlns="" xmlns:a16="http://schemas.microsoft.com/office/drawing/2014/main" id="{2D7109A0-00C7-E048-A66C-FD73114D4CF6}"/>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18561" r="24798"/>
          <a:stretch/>
        </p:blipFill>
        <p:spPr>
          <a:xfrm flipH="1">
            <a:off x="-91620" y="0"/>
            <a:ext cx="3733800" cy="4043476"/>
          </a:xfrm>
          <a:prstGeom prst="rect">
            <a:avLst/>
          </a:prstGeom>
        </p:spPr>
      </p:pic>
      <p:sp>
        <p:nvSpPr>
          <p:cNvPr id="17" name="Title 2">
            <a:extLst>
              <a:ext uri="{FF2B5EF4-FFF2-40B4-BE49-F238E27FC236}">
                <a16:creationId xmlns="" xmlns:a16="http://schemas.microsoft.com/office/drawing/2014/main" id="{3193FDD3-01F9-854E-B24D-118248D0E9F6}"/>
              </a:ext>
            </a:extLst>
          </p:cNvPr>
          <p:cNvSpPr txBox="1">
            <a:spLocks/>
          </p:cNvSpPr>
          <p:nvPr/>
        </p:nvSpPr>
        <p:spPr>
          <a:xfrm>
            <a:off x="3429000" y="771607"/>
            <a:ext cx="4977661" cy="61555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r"/>
            <a:r>
              <a:rPr lang="en-US" sz="4000" dirty="0" smtClean="0">
                <a:solidFill>
                  <a:srgbClr val="FCE122"/>
                </a:solidFill>
                <a:latin typeface="Simplified Arabic" pitchFamily="18" charset="-78"/>
                <a:ea typeface="Arial" charset="0"/>
                <a:cs typeface="Simplified Arabic" pitchFamily="18" charset="-78"/>
              </a:rPr>
              <a:t>:</a:t>
            </a:r>
            <a:r>
              <a:rPr lang="ar-SA" sz="4000" dirty="0" smtClean="0">
                <a:solidFill>
                  <a:srgbClr val="FCE122"/>
                </a:solidFill>
                <a:latin typeface="Simplified Arabic" pitchFamily="18" charset="-78"/>
                <a:ea typeface="Arial" charset="0"/>
                <a:cs typeface="Simplified Arabic" pitchFamily="18" charset="-78"/>
              </a:rPr>
              <a:t>النقاط </a:t>
            </a:r>
            <a:r>
              <a:rPr lang="ar-SA" sz="4000" dirty="0">
                <a:solidFill>
                  <a:srgbClr val="FCE122"/>
                </a:solidFill>
                <a:latin typeface="Simplified Arabic" pitchFamily="18" charset="-78"/>
                <a:ea typeface="Arial" charset="0"/>
                <a:cs typeface="Simplified Arabic" pitchFamily="18" charset="-78"/>
              </a:rPr>
              <a:t>المستفادة الرئيسية</a:t>
            </a:r>
            <a:endParaRPr lang="en-US" sz="4000" b="0" cap="none" dirty="0">
              <a:solidFill>
                <a:srgbClr val="FCE122"/>
              </a:solidFill>
              <a:latin typeface="Simplified Arabic" pitchFamily="18" charset="-78"/>
              <a:ea typeface="Arial" charset="0"/>
              <a:cs typeface="Simplified Arabic" pitchFamily="18" charset="-78"/>
            </a:endParaRPr>
          </a:p>
        </p:txBody>
      </p:sp>
      <p:cxnSp>
        <p:nvCxnSpPr>
          <p:cNvPr id="20" name="Straight Connector 19">
            <a:extLst>
              <a:ext uri="{FF2B5EF4-FFF2-40B4-BE49-F238E27FC236}">
                <a16:creationId xmlns="" xmlns:a16="http://schemas.microsoft.com/office/drawing/2014/main" id="{4ACFCD45-10E5-E448-9154-5A0827E72AE2}"/>
              </a:ext>
            </a:extLst>
          </p:cNvPr>
          <p:cNvCxnSpPr>
            <a:cxnSpLocks/>
          </p:cNvCxnSpPr>
          <p:nvPr/>
        </p:nvCxnSpPr>
        <p:spPr>
          <a:xfrm flipH="1">
            <a:off x="0" y="1483434"/>
            <a:ext cx="8406661"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 xmlns:a16="http://schemas.microsoft.com/office/drawing/2014/main" id="{0DD4325B-8CD6-2D47-AFCE-1EA11C22FC3B}"/>
              </a:ext>
            </a:extLst>
          </p:cNvPr>
          <p:cNvSpPr txBox="1">
            <a:spLocks/>
          </p:cNvSpPr>
          <p:nvPr/>
        </p:nvSpPr>
        <p:spPr>
          <a:xfrm>
            <a:off x="5458553" y="171450"/>
            <a:ext cx="3466369" cy="1504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AE" sz="800" b="1" dirty="0">
                <a:solidFill>
                  <a:schemeClr val="bg1"/>
                </a:solidFill>
                <a:latin typeface="Simplified Arabic" pitchFamily="18" charset="-78"/>
                <a:ea typeface="Arial Black" charset="0"/>
                <a:cs typeface="Simplified Arabic" pitchFamily="18" charset="-78"/>
              </a:rPr>
              <a:t>الوحدة الخامسة: </a:t>
            </a:r>
            <a:r>
              <a:rPr lang="ar-AE" sz="800" dirty="0">
                <a:solidFill>
                  <a:schemeClr val="bg1"/>
                </a:solidFill>
                <a:latin typeface="Simplified Arabic" pitchFamily="18" charset="-78"/>
                <a:ea typeface="Arial Black" charset="0"/>
                <a:cs typeface="Simplified Arabic" pitchFamily="18" charset="-78"/>
              </a:rPr>
              <a:t>فهم الديناميات الجندرية </a:t>
            </a:r>
            <a:r>
              <a:rPr lang="ar-EG" sz="800" dirty="0">
                <a:solidFill>
                  <a:schemeClr val="bg1"/>
                </a:solidFill>
                <a:latin typeface="Simplified Arabic" pitchFamily="18" charset="-78"/>
                <a:ea typeface="Arial Black" charset="0"/>
                <a:cs typeface="Simplified Arabic" pitchFamily="18" charset="-78"/>
              </a:rPr>
              <a:t>المؤثرة </a:t>
            </a:r>
            <a:r>
              <a:rPr lang="ar-AE" sz="800" dirty="0">
                <a:solidFill>
                  <a:schemeClr val="bg1"/>
                </a:solidFill>
                <a:latin typeface="Simplified Arabic" pitchFamily="18" charset="-78"/>
                <a:ea typeface="Arial Black" charset="0"/>
                <a:cs typeface="Simplified Arabic" pitchFamily="18" charset="-78"/>
              </a:rPr>
              <a:t>في الراديكالية والتطرف العنيف وإشراك النساء والفتيات </a:t>
            </a:r>
            <a:endParaRPr lang="en-US" sz="800" dirty="0">
              <a:solidFill>
                <a:schemeClr val="bg1"/>
              </a:solidFill>
              <a:latin typeface="Simplified Arabic" pitchFamily="18" charset="-78"/>
              <a:ea typeface="Arial" charset="0"/>
              <a:cs typeface="Simplified Arabic" pitchFamily="18" charset="-78"/>
            </a:endParaRPr>
          </a:p>
        </p:txBody>
      </p:sp>
      <p:sp>
        <p:nvSpPr>
          <p:cNvPr id="22" name="Rectangle 21">
            <a:extLst>
              <a:ext uri="{FF2B5EF4-FFF2-40B4-BE49-F238E27FC236}">
                <a16:creationId xmlns="" xmlns:a16="http://schemas.microsoft.com/office/drawing/2014/main" id="{17BEE4F0-E547-324B-8F01-DB6D4D37770C}"/>
              </a:ext>
            </a:extLst>
          </p:cNvPr>
          <p:cNvSpPr/>
          <p:nvPr/>
        </p:nvSpPr>
        <p:spPr>
          <a:xfrm>
            <a:off x="-3301" y="4705350"/>
            <a:ext cx="525478"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itle 2">
            <a:extLst>
              <a:ext uri="{FF2B5EF4-FFF2-40B4-BE49-F238E27FC236}">
                <a16:creationId xmlns="" xmlns:a16="http://schemas.microsoft.com/office/drawing/2014/main" id="{46B674D5-7E49-2247-A015-5A7EEFE37FF3}"/>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17</a:t>
            </a:r>
            <a:endParaRPr lang="en-US" sz="1125" b="0" cap="none" dirty="0">
              <a:latin typeface="Arial" charset="0"/>
              <a:ea typeface="Arial" charset="0"/>
              <a:cs typeface="Arial" charset="0"/>
            </a:endParaRPr>
          </a:p>
        </p:txBody>
      </p:sp>
    </p:spTree>
    <p:extLst>
      <p:ext uri="{BB962C8B-B14F-4D97-AF65-F5344CB8AC3E}">
        <p14:creationId xmlns:p14="http://schemas.microsoft.com/office/powerpoint/2010/main" val="507611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8595B"/>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62000" y="1738882"/>
            <a:ext cx="7621588" cy="23083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74320" indent="-274320" algn="r" defTabSz="274320" rtl="1">
              <a:lnSpc>
                <a:spcPts val="3200"/>
              </a:lnSpc>
              <a:spcBef>
                <a:spcPts val="0"/>
              </a:spcBef>
              <a:spcAft>
                <a:spcPts val="1000"/>
              </a:spcAft>
              <a:buSzPct val="115000"/>
              <a:buBlip>
                <a:blip r:embed="rId2"/>
              </a:buBlip>
            </a:pPr>
            <a:r>
              <a:rPr lang="ar-AE" sz="2800" b="0" cap="none" dirty="0">
                <a:latin typeface="Simplified Arabic" pitchFamily="18" charset="-78"/>
                <a:ea typeface="Arial" charset="0"/>
                <a:cs typeface="Simplified Arabic" pitchFamily="18" charset="-78"/>
              </a:rPr>
              <a:t>النساء والفتيات هن شريكات بالضرورة في مكافحة الراديكالية </a:t>
            </a:r>
            <a:r>
              <a:rPr lang="ar-AE" sz="2800" b="0" cap="none" smtClean="0">
                <a:latin typeface="Simplified Arabic" pitchFamily="18" charset="-78"/>
                <a:ea typeface="Arial" charset="0"/>
                <a:cs typeface="Simplified Arabic" pitchFamily="18" charset="-78"/>
              </a:rPr>
              <a:t>والتطرف العنيف بين </a:t>
            </a:r>
            <a:r>
              <a:rPr lang="ar-AE" sz="2800" b="0" cap="none" dirty="0">
                <a:latin typeface="Simplified Arabic" pitchFamily="18" charset="-78"/>
                <a:ea typeface="Arial" charset="0"/>
                <a:cs typeface="Simplified Arabic" pitchFamily="18" charset="-78"/>
              </a:rPr>
              <a:t>الرجال والنساء. </a:t>
            </a:r>
          </a:p>
          <a:p>
            <a:pPr marL="274320" indent="-274320" algn="r" defTabSz="274320" rtl="1">
              <a:lnSpc>
                <a:spcPts val="3200"/>
              </a:lnSpc>
              <a:spcBef>
                <a:spcPts val="0"/>
              </a:spcBef>
              <a:spcAft>
                <a:spcPts val="1000"/>
              </a:spcAft>
              <a:buSzPct val="115000"/>
              <a:buBlip>
                <a:blip r:embed="rId2"/>
              </a:buBlip>
            </a:pPr>
            <a:r>
              <a:rPr lang="ar-AE" sz="2800" b="0" cap="none" dirty="0">
                <a:latin typeface="Simplified Arabic" pitchFamily="18" charset="-78"/>
                <a:ea typeface="Arial" charset="0"/>
                <a:cs typeface="Simplified Arabic" pitchFamily="18" charset="-78"/>
              </a:rPr>
              <a:t>تعمل النساء بالفعل في مجال مكافحة التطرف العنيف.</a:t>
            </a:r>
          </a:p>
          <a:p>
            <a:pPr marL="274320" indent="-274320" algn="r" defTabSz="274320" rtl="1">
              <a:lnSpc>
                <a:spcPts val="3200"/>
              </a:lnSpc>
              <a:spcBef>
                <a:spcPts val="0"/>
              </a:spcBef>
              <a:spcAft>
                <a:spcPts val="1000"/>
              </a:spcAft>
              <a:buSzPct val="115000"/>
              <a:buBlip>
                <a:blip r:embed="rId2"/>
              </a:buBlip>
            </a:pPr>
            <a:r>
              <a:rPr lang="ar-AE" sz="2800" b="0" cap="none" dirty="0">
                <a:latin typeface="Simplified Arabic" pitchFamily="18" charset="-78"/>
                <a:ea typeface="Arial" charset="0"/>
                <a:cs typeface="Simplified Arabic" pitchFamily="18" charset="-78"/>
              </a:rPr>
              <a:t>يجب دمج النساء والفتيات بشكل أفضل </a:t>
            </a:r>
            <a:r>
              <a:rPr lang="ar-EG" sz="2800" b="0" cap="none" dirty="0" smtClean="0">
                <a:latin typeface="Simplified Arabic" pitchFamily="18" charset="-78"/>
                <a:ea typeface="Arial" charset="0"/>
                <a:cs typeface="Simplified Arabic" pitchFamily="18" charset="-78"/>
              </a:rPr>
              <a:t>في</a:t>
            </a:r>
            <a:r>
              <a:rPr lang="ar-AE" sz="2800" b="0" cap="none" dirty="0" smtClean="0">
                <a:latin typeface="Simplified Arabic" pitchFamily="18" charset="-78"/>
                <a:ea typeface="Arial" charset="0"/>
                <a:cs typeface="Simplified Arabic" pitchFamily="18" charset="-78"/>
              </a:rPr>
              <a:t> </a:t>
            </a:r>
            <a:r>
              <a:rPr lang="ar-AE" sz="2800" b="0" cap="none" dirty="0">
                <a:latin typeface="Simplified Arabic" pitchFamily="18" charset="-78"/>
                <a:ea typeface="Arial" charset="0"/>
                <a:cs typeface="Simplified Arabic" pitchFamily="18" charset="-78"/>
              </a:rPr>
              <a:t>جميع مستويات الوقاية من التطرف العنيف ومكافحته. </a:t>
            </a:r>
          </a:p>
        </p:txBody>
      </p:sp>
      <p:pic>
        <p:nvPicPr>
          <p:cNvPr id="13" name="Picture 12">
            <a:extLst>
              <a:ext uri="{FF2B5EF4-FFF2-40B4-BE49-F238E27FC236}">
                <a16:creationId xmlns="" xmlns:a16="http://schemas.microsoft.com/office/drawing/2014/main" id="{894170EC-398F-9540-A21F-6C736A718096}"/>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18561" r="24798"/>
          <a:stretch/>
        </p:blipFill>
        <p:spPr>
          <a:xfrm flipH="1">
            <a:off x="-91620" y="0"/>
            <a:ext cx="3733800" cy="4043476"/>
          </a:xfrm>
          <a:prstGeom prst="rect">
            <a:avLst/>
          </a:prstGeom>
        </p:spPr>
      </p:pic>
      <p:sp>
        <p:nvSpPr>
          <p:cNvPr id="17" name="Title 2">
            <a:extLst>
              <a:ext uri="{FF2B5EF4-FFF2-40B4-BE49-F238E27FC236}">
                <a16:creationId xmlns="" xmlns:a16="http://schemas.microsoft.com/office/drawing/2014/main" id="{3668C70E-A68A-5545-8659-C032A9858544}"/>
              </a:ext>
            </a:extLst>
          </p:cNvPr>
          <p:cNvSpPr txBox="1">
            <a:spLocks/>
          </p:cNvSpPr>
          <p:nvPr/>
        </p:nvSpPr>
        <p:spPr>
          <a:xfrm>
            <a:off x="3421049" y="771607"/>
            <a:ext cx="4977661" cy="61555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r" rtl="1"/>
            <a:r>
              <a:rPr lang="ar-SA" sz="4000" dirty="0">
                <a:solidFill>
                  <a:srgbClr val="FCE122"/>
                </a:solidFill>
                <a:latin typeface="Simplified Arabic" pitchFamily="18" charset="-78"/>
                <a:ea typeface="Arial" charset="0"/>
                <a:cs typeface="Simplified Arabic" pitchFamily="18" charset="-78"/>
              </a:rPr>
              <a:t>النقاط المستفادة </a:t>
            </a:r>
            <a:r>
              <a:rPr lang="ar-SA" sz="4000" dirty="0" smtClean="0">
                <a:solidFill>
                  <a:srgbClr val="FCE122"/>
                </a:solidFill>
                <a:latin typeface="Simplified Arabic" pitchFamily="18" charset="-78"/>
                <a:ea typeface="Arial" charset="0"/>
                <a:cs typeface="Simplified Arabic" pitchFamily="18" charset="-78"/>
              </a:rPr>
              <a:t>الرئيسية</a:t>
            </a:r>
            <a:r>
              <a:rPr lang="ar-EG" sz="4000" dirty="0" smtClean="0">
                <a:solidFill>
                  <a:srgbClr val="FCE122"/>
                </a:solidFill>
                <a:latin typeface="Simplified Arabic" pitchFamily="18" charset="-78"/>
                <a:ea typeface="Arial" charset="0"/>
                <a:cs typeface="Simplified Arabic" pitchFamily="18" charset="-78"/>
              </a:rPr>
              <a:t>:</a:t>
            </a:r>
            <a:endParaRPr lang="en-US" sz="4000" b="0" cap="none" dirty="0">
              <a:solidFill>
                <a:srgbClr val="FCE122"/>
              </a:solidFill>
              <a:latin typeface="Simplified Arabic" pitchFamily="18" charset="-78"/>
              <a:ea typeface="Arial" charset="0"/>
              <a:cs typeface="Simplified Arabic" pitchFamily="18" charset="-78"/>
            </a:endParaRPr>
          </a:p>
        </p:txBody>
      </p:sp>
      <p:cxnSp>
        <p:nvCxnSpPr>
          <p:cNvPr id="20" name="Straight Connector 19">
            <a:extLst>
              <a:ext uri="{FF2B5EF4-FFF2-40B4-BE49-F238E27FC236}">
                <a16:creationId xmlns="" xmlns:a16="http://schemas.microsoft.com/office/drawing/2014/main" id="{8C32C7A1-1D12-CB46-AE1A-AD72BCA136D1}"/>
              </a:ext>
            </a:extLst>
          </p:cNvPr>
          <p:cNvCxnSpPr>
            <a:cxnSpLocks/>
          </p:cNvCxnSpPr>
          <p:nvPr/>
        </p:nvCxnSpPr>
        <p:spPr>
          <a:xfrm flipH="1">
            <a:off x="0" y="1483434"/>
            <a:ext cx="8406661"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Footer Placeholder 4">
            <a:extLst>
              <a:ext uri="{FF2B5EF4-FFF2-40B4-BE49-F238E27FC236}">
                <a16:creationId xmlns="" xmlns:a16="http://schemas.microsoft.com/office/drawing/2014/main" id="{421FB250-05D0-744A-8538-5AA0F7AC43CC}"/>
              </a:ext>
            </a:extLst>
          </p:cNvPr>
          <p:cNvSpPr txBox="1">
            <a:spLocks/>
          </p:cNvSpPr>
          <p:nvPr/>
        </p:nvSpPr>
        <p:spPr>
          <a:xfrm>
            <a:off x="5458553" y="171450"/>
            <a:ext cx="3466369" cy="1504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AE" sz="800" b="1" dirty="0">
                <a:solidFill>
                  <a:schemeClr val="bg1"/>
                </a:solidFill>
                <a:latin typeface="Simplified Arabic" pitchFamily="18" charset="-78"/>
                <a:ea typeface="Arial Black" charset="0"/>
                <a:cs typeface="Simplified Arabic" pitchFamily="18" charset="-78"/>
              </a:rPr>
              <a:t>الوحدة الخامسة: </a:t>
            </a:r>
            <a:r>
              <a:rPr lang="ar-AE" sz="800" dirty="0">
                <a:solidFill>
                  <a:schemeClr val="bg1"/>
                </a:solidFill>
                <a:latin typeface="Simplified Arabic" pitchFamily="18" charset="-78"/>
                <a:ea typeface="Arial Black" charset="0"/>
                <a:cs typeface="Simplified Arabic" pitchFamily="18" charset="-78"/>
              </a:rPr>
              <a:t>فهم الديناميات الجندرية </a:t>
            </a:r>
            <a:r>
              <a:rPr lang="ar-EG" sz="800" dirty="0">
                <a:solidFill>
                  <a:schemeClr val="bg1"/>
                </a:solidFill>
                <a:latin typeface="Simplified Arabic" pitchFamily="18" charset="-78"/>
                <a:ea typeface="Arial Black" charset="0"/>
                <a:cs typeface="Simplified Arabic" pitchFamily="18" charset="-78"/>
              </a:rPr>
              <a:t>المؤثرة </a:t>
            </a:r>
            <a:r>
              <a:rPr lang="ar-AE" sz="800">
                <a:solidFill>
                  <a:schemeClr val="bg1"/>
                </a:solidFill>
                <a:latin typeface="Simplified Arabic" pitchFamily="18" charset="-78"/>
                <a:ea typeface="Arial Black" charset="0"/>
                <a:cs typeface="Simplified Arabic" pitchFamily="18" charset="-78"/>
              </a:rPr>
              <a:t>في الراديكالية والتطرف العنيف وإشراك النساء والفتيات </a:t>
            </a:r>
            <a:endParaRPr lang="en-US" sz="800" dirty="0">
              <a:solidFill>
                <a:schemeClr val="bg1"/>
              </a:solidFill>
              <a:latin typeface="Simplified Arabic" pitchFamily="18" charset="-78"/>
              <a:ea typeface="Arial" charset="0"/>
              <a:cs typeface="Simplified Arabic" pitchFamily="18" charset="-78"/>
            </a:endParaRPr>
          </a:p>
        </p:txBody>
      </p:sp>
      <p:sp>
        <p:nvSpPr>
          <p:cNvPr id="23" name="Rectangle 22">
            <a:extLst>
              <a:ext uri="{FF2B5EF4-FFF2-40B4-BE49-F238E27FC236}">
                <a16:creationId xmlns="" xmlns:a16="http://schemas.microsoft.com/office/drawing/2014/main" id="{A23F37DF-8F2F-A141-BCBA-0104092CE8B2}"/>
              </a:ext>
            </a:extLst>
          </p:cNvPr>
          <p:cNvSpPr/>
          <p:nvPr/>
        </p:nvSpPr>
        <p:spPr>
          <a:xfrm>
            <a:off x="-3301" y="4705350"/>
            <a:ext cx="525478"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itle 2">
            <a:extLst>
              <a:ext uri="{FF2B5EF4-FFF2-40B4-BE49-F238E27FC236}">
                <a16:creationId xmlns="" xmlns:a16="http://schemas.microsoft.com/office/drawing/2014/main" id="{E119C210-521B-8A4C-B870-DABFFD4A49EC}"/>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18</a:t>
            </a:r>
            <a:endParaRPr lang="en-US" sz="1125" b="0" cap="none" dirty="0">
              <a:latin typeface="Arial" charset="0"/>
              <a:ea typeface="Arial" charset="0"/>
              <a:cs typeface="Arial" charset="0"/>
            </a:endParaRPr>
          </a:p>
        </p:txBody>
      </p:sp>
    </p:spTree>
    <p:extLst>
      <p:ext uri="{BB962C8B-B14F-4D97-AF65-F5344CB8AC3E}">
        <p14:creationId xmlns:p14="http://schemas.microsoft.com/office/powerpoint/2010/main" val="370539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EEE7E6B1-323D-444C-8206-D75EB98FC67D}"/>
              </a:ext>
            </a:extLst>
          </p:cNvPr>
          <p:cNvGrpSpPr/>
          <p:nvPr/>
        </p:nvGrpSpPr>
        <p:grpSpPr>
          <a:xfrm flipH="1">
            <a:off x="6660" y="-1"/>
            <a:ext cx="5019521" cy="2876713"/>
            <a:chOff x="4116596" y="-1"/>
            <a:chExt cx="5019521" cy="2876713"/>
          </a:xfrm>
        </p:grpSpPr>
        <p:pic>
          <p:nvPicPr>
            <p:cNvPr id="19" name="Picture 18">
              <a:extLst>
                <a:ext uri="{FF2B5EF4-FFF2-40B4-BE49-F238E27FC236}">
                  <a16:creationId xmlns="" xmlns:a16="http://schemas.microsoft.com/office/drawing/2014/main" id="{27AE51F2-C12C-9241-9EA6-DF3AAA238F04}"/>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7471"/>
            <a:stretch/>
          </p:blipFill>
          <p:spPr>
            <a:xfrm>
              <a:off x="4116596" y="-1"/>
              <a:ext cx="2832539" cy="2876713"/>
            </a:xfrm>
            <a:prstGeom prst="rect">
              <a:avLst/>
            </a:prstGeom>
          </p:spPr>
        </p:pic>
        <p:pic>
          <p:nvPicPr>
            <p:cNvPr id="20" name="Picture 19">
              <a:extLst>
                <a:ext uri="{FF2B5EF4-FFF2-40B4-BE49-F238E27FC236}">
                  <a16:creationId xmlns="" xmlns:a16="http://schemas.microsoft.com/office/drawing/2014/main" id="{15E8C02F-0B2D-A248-A0C4-BD7CDD1DBC83}"/>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18918"/>
            <a:stretch/>
          </p:blipFill>
          <p:spPr>
            <a:xfrm>
              <a:off x="6653997" y="0"/>
              <a:ext cx="2482120" cy="2876712"/>
            </a:xfrm>
            <a:prstGeom prst="rect">
              <a:avLst/>
            </a:prstGeom>
          </p:spPr>
        </p:pic>
      </p:grpSp>
      <p:sp>
        <p:nvSpPr>
          <p:cNvPr id="4" name="Rectangle 3"/>
          <p:cNvSpPr/>
          <p:nvPr/>
        </p:nvSpPr>
        <p:spPr>
          <a:xfrm>
            <a:off x="5386812" y="718892"/>
            <a:ext cx="3757188" cy="811143"/>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p:cNvSpPr txBox="1">
            <a:spLocks/>
          </p:cNvSpPr>
          <p:nvPr/>
        </p:nvSpPr>
        <p:spPr>
          <a:xfrm>
            <a:off x="5504506" y="785909"/>
            <a:ext cx="2871457" cy="677108"/>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r" rtl="1"/>
            <a:r>
              <a:rPr lang="ar-AE" sz="4400" cap="none" dirty="0">
                <a:solidFill>
                  <a:srgbClr val="133743"/>
                </a:solidFill>
                <a:latin typeface="Simplified Arabic" pitchFamily="18" charset="-78"/>
                <a:ea typeface="Arial Black" charset="0"/>
                <a:cs typeface="Simplified Arabic" pitchFamily="18" charset="-78"/>
              </a:rPr>
              <a:t>أسئلة للتفكير: </a:t>
            </a:r>
          </a:p>
        </p:txBody>
      </p:sp>
      <p:sp>
        <p:nvSpPr>
          <p:cNvPr id="14" name="Title 2"/>
          <p:cNvSpPr txBox="1">
            <a:spLocks/>
          </p:cNvSpPr>
          <p:nvPr/>
        </p:nvSpPr>
        <p:spPr>
          <a:xfrm>
            <a:off x="346145" y="2012093"/>
            <a:ext cx="8037443" cy="205184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320040" indent="-320040" algn="r" rtl="1">
              <a:lnSpc>
                <a:spcPts val="2600"/>
              </a:lnSpc>
              <a:spcBef>
                <a:spcPts val="0"/>
              </a:spcBef>
              <a:spcAft>
                <a:spcPts val="1000"/>
              </a:spcAft>
              <a:buClr>
                <a:schemeClr val="bg1"/>
              </a:buClr>
              <a:buSzPct val="75000"/>
              <a:buFont typeface="+mj-lt"/>
              <a:buAutoNum type="arabicPeriod"/>
            </a:pPr>
            <a:r>
              <a:rPr lang="ar-AE" sz="2600" b="0" cap="none" dirty="0">
                <a:latin typeface="Simplified Arabic" pitchFamily="18" charset="-78"/>
                <a:ea typeface="Arial" charset="0"/>
                <a:cs typeface="Simplified Arabic" pitchFamily="18" charset="-78"/>
              </a:rPr>
              <a:t>كيف كان شعورك </a:t>
            </a:r>
            <a:r>
              <a:rPr lang="ar-EG" sz="2600" b="0" cap="none" dirty="0" smtClean="0">
                <a:latin typeface="Simplified Arabic" pitchFamily="18" charset="-78"/>
                <a:ea typeface="Arial" charset="0"/>
                <a:cs typeface="Simplified Arabic" pitchFamily="18" charset="-78"/>
              </a:rPr>
              <a:t>باعتبارك عضوًا</a:t>
            </a:r>
            <a:r>
              <a:rPr lang="ar-AE" sz="2600" b="0" cap="none" dirty="0" smtClean="0">
                <a:latin typeface="Simplified Arabic" pitchFamily="18" charset="-78"/>
                <a:ea typeface="Arial" charset="0"/>
                <a:cs typeface="Simplified Arabic" pitchFamily="18" charset="-78"/>
              </a:rPr>
              <a:t> </a:t>
            </a:r>
            <a:r>
              <a:rPr lang="ar-EG" sz="2600" b="0" cap="none" dirty="0" smtClean="0">
                <a:latin typeface="Simplified Arabic" pitchFamily="18" charset="-78"/>
                <a:ea typeface="Arial" charset="0"/>
                <a:cs typeface="Simplified Arabic" pitchFamily="18" charset="-78"/>
              </a:rPr>
              <a:t>في</a:t>
            </a:r>
            <a:r>
              <a:rPr lang="ar-AE" sz="2600" b="0" cap="none" dirty="0" smtClean="0">
                <a:latin typeface="Simplified Arabic" pitchFamily="18" charset="-78"/>
                <a:ea typeface="Arial" charset="0"/>
                <a:cs typeface="Simplified Arabic" pitchFamily="18" charset="-78"/>
              </a:rPr>
              <a:t> المجموع</a:t>
            </a:r>
            <a:r>
              <a:rPr lang="ar-EG" sz="2600" b="0" cap="none" dirty="0" smtClean="0">
                <a:latin typeface="Simplified Arabic" pitchFamily="18" charset="-78"/>
                <a:ea typeface="Arial" charset="0"/>
                <a:cs typeface="Simplified Arabic" pitchFamily="18" charset="-78"/>
              </a:rPr>
              <a:t>تَين</a:t>
            </a:r>
            <a:r>
              <a:rPr lang="ar-AE" sz="2600" b="0" cap="none" dirty="0" smtClean="0">
                <a:latin typeface="Simplified Arabic" pitchFamily="18" charset="-78"/>
                <a:ea typeface="Arial" charset="0"/>
                <a:cs typeface="Simplified Arabic" pitchFamily="18" charset="-78"/>
              </a:rPr>
              <a:t> </a:t>
            </a:r>
            <a:r>
              <a:rPr lang="ar-AE" sz="2600" b="0" cap="none" dirty="0">
                <a:latin typeface="Simplified Arabic" pitchFamily="18" charset="-78"/>
                <a:ea typeface="Arial" charset="0"/>
                <a:cs typeface="Simplified Arabic" pitchFamily="18" charset="-78"/>
              </a:rPr>
              <a:t>1 </a:t>
            </a:r>
            <a:r>
              <a:rPr lang="ar-AE" sz="2600" b="0" cap="none" dirty="0" smtClean="0">
                <a:latin typeface="Simplified Arabic" pitchFamily="18" charset="-78"/>
                <a:ea typeface="Arial" charset="0"/>
                <a:cs typeface="Simplified Arabic" pitchFamily="18" charset="-78"/>
              </a:rPr>
              <a:t>أو</a:t>
            </a:r>
            <a:r>
              <a:rPr lang="ar-EG" sz="2600" b="0" cap="none" dirty="0" smtClean="0">
                <a:latin typeface="Simplified Arabic" pitchFamily="18" charset="-78"/>
                <a:ea typeface="Arial" charset="0"/>
                <a:cs typeface="Simplified Arabic" pitchFamily="18" charset="-78"/>
              </a:rPr>
              <a:t> </a:t>
            </a:r>
            <a:r>
              <a:rPr lang="ar-AE" sz="2600" b="0" cap="none" dirty="0" smtClean="0">
                <a:latin typeface="Simplified Arabic" pitchFamily="18" charset="-78"/>
                <a:ea typeface="Arial" charset="0"/>
                <a:cs typeface="Simplified Arabic" pitchFamily="18" charset="-78"/>
              </a:rPr>
              <a:t>2</a:t>
            </a:r>
            <a:r>
              <a:rPr lang="ar-AE" sz="2600" b="0" cap="none" dirty="0">
                <a:latin typeface="Simplified Arabic" pitchFamily="18" charset="-78"/>
                <a:ea typeface="Arial" charset="0"/>
                <a:cs typeface="Simplified Arabic" pitchFamily="18" charset="-78"/>
              </a:rPr>
              <a:t>؟ </a:t>
            </a:r>
          </a:p>
          <a:p>
            <a:pPr marL="320040" indent="-320040" algn="r" rtl="1">
              <a:lnSpc>
                <a:spcPts val="2600"/>
              </a:lnSpc>
              <a:spcBef>
                <a:spcPts val="0"/>
              </a:spcBef>
              <a:spcAft>
                <a:spcPts val="1000"/>
              </a:spcAft>
              <a:buClr>
                <a:schemeClr val="bg1"/>
              </a:buClr>
              <a:buSzPct val="75000"/>
              <a:buFont typeface="+mj-lt"/>
              <a:buAutoNum type="arabicPeriod"/>
            </a:pPr>
            <a:r>
              <a:rPr lang="ar-AE" sz="2600" b="0" cap="none" dirty="0">
                <a:latin typeface="Simplified Arabic" pitchFamily="18" charset="-78"/>
                <a:ea typeface="Arial" charset="0"/>
                <a:cs typeface="Simplified Arabic" pitchFamily="18" charset="-78"/>
              </a:rPr>
              <a:t>كيف </a:t>
            </a:r>
            <a:r>
              <a:rPr lang="ar-EG" sz="2600" b="0" cap="none" dirty="0" smtClean="0">
                <a:latin typeface="Simplified Arabic" pitchFamily="18" charset="-78"/>
                <a:ea typeface="Arial" charset="0"/>
                <a:cs typeface="Simplified Arabic" pitchFamily="18" charset="-78"/>
              </a:rPr>
              <a:t>اكتشفت </a:t>
            </a:r>
            <a:r>
              <a:rPr lang="ar-AE" sz="2600" b="0" cap="none" dirty="0" smtClean="0">
                <a:latin typeface="Simplified Arabic" pitchFamily="18" charset="-78"/>
                <a:ea typeface="Arial" charset="0"/>
                <a:cs typeface="Simplified Arabic" pitchFamily="18" charset="-78"/>
              </a:rPr>
              <a:t>القواعد غير </a:t>
            </a:r>
            <a:r>
              <a:rPr lang="ar-EG" sz="2600" b="0" cap="none" dirty="0" smtClean="0">
                <a:latin typeface="Simplified Arabic" pitchFamily="18" charset="-78"/>
                <a:ea typeface="Arial" charset="0"/>
                <a:cs typeface="Simplified Arabic" pitchFamily="18" charset="-78"/>
              </a:rPr>
              <a:t>المعلنة</a:t>
            </a:r>
            <a:r>
              <a:rPr lang="ar-AE" sz="2600" b="0" cap="none" dirty="0" smtClean="0">
                <a:latin typeface="Simplified Arabic" pitchFamily="18" charset="-78"/>
                <a:ea typeface="Arial" charset="0"/>
                <a:cs typeface="Simplified Arabic" pitchFamily="18" charset="-78"/>
              </a:rPr>
              <a:t>؟ </a:t>
            </a:r>
            <a:endParaRPr lang="ar-AE" sz="2600" b="0" cap="none" dirty="0">
              <a:latin typeface="Simplified Arabic" pitchFamily="18" charset="-78"/>
              <a:ea typeface="Arial" charset="0"/>
              <a:cs typeface="Simplified Arabic" pitchFamily="18" charset="-78"/>
            </a:endParaRPr>
          </a:p>
          <a:p>
            <a:pPr marL="320040" indent="-320040" algn="r" rtl="1">
              <a:lnSpc>
                <a:spcPts val="2600"/>
              </a:lnSpc>
              <a:spcBef>
                <a:spcPts val="0"/>
              </a:spcBef>
              <a:spcAft>
                <a:spcPts val="1000"/>
              </a:spcAft>
              <a:buClr>
                <a:schemeClr val="bg1"/>
              </a:buClr>
              <a:buSzPct val="75000"/>
              <a:buFont typeface="+mj-lt"/>
              <a:buAutoNum type="arabicPeriod"/>
            </a:pPr>
            <a:r>
              <a:rPr lang="ar-AE" sz="2600" b="0" cap="none" dirty="0">
                <a:latin typeface="Simplified Arabic" pitchFamily="18" charset="-78"/>
                <a:ea typeface="Arial" charset="0"/>
                <a:cs typeface="Simplified Arabic" pitchFamily="18" charset="-78"/>
              </a:rPr>
              <a:t>كيف </a:t>
            </a:r>
            <a:r>
              <a:rPr lang="ar-EG" sz="2600" b="0" cap="none" dirty="0">
                <a:latin typeface="Simplified Arabic" pitchFamily="18" charset="-78"/>
                <a:ea typeface="Arial" charset="0"/>
                <a:cs typeface="Simplified Arabic" pitchFamily="18" charset="-78"/>
              </a:rPr>
              <a:t>شعرتَ </a:t>
            </a:r>
            <a:r>
              <a:rPr lang="ar-AE" sz="2600" b="0" cap="none" dirty="0" smtClean="0">
                <a:latin typeface="Simplified Arabic" pitchFamily="18" charset="-78"/>
                <a:ea typeface="Arial" charset="0"/>
                <a:cs typeface="Simplified Arabic" pitchFamily="18" charset="-78"/>
              </a:rPr>
              <a:t>عندما </a:t>
            </a:r>
            <a:r>
              <a:rPr lang="ar-EG" sz="2600" b="0" cap="none" dirty="0" smtClean="0">
                <a:latin typeface="Simplified Arabic" pitchFamily="18" charset="-78"/>
                <a:ea typeface="Arial" charset="0"/>
                <a:cs typeface="Simplified Arabic" pitchFamily="18" charset="-78"/>
              </a:rPr>
              <a:t>كنتَ غير قادر على إكمال المُهِمّة </a:t>
            </a:r>
            <a:r>
              <a:rPr lang="ar-AE" sz="2600" b="0" cap="none" dirty="0" smtClean="0">
                <a:latin typeface="Simplified Arabic" pitchFamily="18" charset="-78"/>
                <a:ea typeface="Arial" charset="0"/>
                <a:cs typeface="Simplified Arabic" pitchFamily="18" charset="-78"/>
              </a:rPr>
              <a:t>بنجاح</a:t>
            </a:r>
            <a:r>
              <a:rPr lang="ar-AE" sz="2600" b="0" cap="none" dirty="0">
                <a:latin typeface="Simplified Arabic" pitchFamily="18" charset="-78"/>
                <a:ea typeface="Arial" charset="0"/>
                <a:cs typeface="Simplified Arabic" pitchFamily="18" charset="-78"/>
              </a:rPr>
              <a:t>؟ </a:t>
            </a:r>
          </a:p>
          <a:p>
            <a:pPr marL="320040" indent="-320040" algn="r" rtl="1">
              <a:lnSpc>
                <a:spcPts val="2600"/>
              </a:lnSpc>
              <a:spcBef>
                <a:spcPts val="0"/>
              </a:spcBef>
              <a:spcAft>
                <a:spcPts val="1000"/>
              </a:spcAft>
              <a:buClr>
                <a:schemeClr val="bg1"/>
              </a:buClr>
              <a:buSzPct val="75000"/>
              <a:buFont typeface="+mj-lt"/>
              <a:buAutoNum type="arabicPeriod"/>
            </a:pPr>
            <a:r>
              <a:rPr lang="ar-EG" sz="2600" b="0" cap="none" dirty="0" smtClean="0">
                <a:latin typeface="Simplified Arabic" pitchFamily="18" charset="-78"/>
                <a:ea typeface="Arial" charset="0"/>
                <a:cs typeface="Simplified Arabic" pitchFamily="18" charset="-78"/>
              </a:rPr>
              <a:t>ما هو </a:t>
            </a:r>
            <a:r>
              <a:rPr lang="ar-AE" sz="2600" b="0" cap="none" dirty="0" smtClean="0">
                <a:latin typeface="Simplified Arabic" pitchFamily="18" charset="-78"/>
                <a:ea typeface="Arial" charset="0"/>
                <a:cs typeface="Simplified Arabic" pitchFamily="18" charset="-78"/>
              </a:rPr>
              <a:t>الشعور </a:t>
            </a:r>
            <a:r>
              <a:rPr lang="ar-EG" sz="2600" b="0" cap="none" dirty="0" smtClean="0">
                <a:latin typeface="Simplified Arabic" pitchFamily="18" charset="-78"/>
                <a:ea typeface="Arial" charset="0"/>
                <a:cs typeface="Simplified Arabic" pitchFamily="18" charset="-78"/>
              </a:rPr>
              <a:t>لدى </a:t>
            </a:r>
            <a:r>
              <a:rPr lang="ar-AE" sz="2600" b="0" cap="none" dirty="0" smtClean="0">
                <a:latin typeface="Simplified Arabic" pitchFamily="18" charset="-78"/>
                <a:ea typeface="Arial" charset="0"/>
                <a:cs typeface="Simplified Arabic" pitchFamily="18" charset="-78"/>
              </a:rPr>
              <a:t>المجموعة </a:t>
            </a:r>
            <a:r>
              <a:rPr lang="ar-AE" sz="2600" b="0" cap="none" dirty="0">
                <a:latin typeface="Simplified Arabic" pitchFamily="18" charset="-78"/>
                <a:ea typeface="Arial" charset="0"/>
                <a:cs typeface="Simplified Arabic" pitchFamily="18" charset="-78"/>
              </a:rPr>
              <a:t>1 </a:t>
            </a:r>
            <a:r>
              <a:rPr lang="ar-EG" sz="2600" b="0" cap="none" dirty="0" smtClean="0">
                <a:latin typeface="Simplified Arabic" pitchFamily="18" charset="-78"/>
                <a:ea typeface="Arial" charset="0"/>
                <a:cs typeface="Simplified Arabic" pitchFamily="18" charset="-78"/>
              </a:rPr>
              <a:t>أثناء محاولة فهم</a:t>
            </a:r>
            <a:r>
              <a:rPr lang="ar-AE" sz="2600" b="0" cap="none" dirty="0" smtClean="0">
                <a:latin typeface="Simplified Arabic" pitchFamily="18" charset="-78"/>
                <a:ea typeface="Arial" charset="0"/>
                <a:cs typeface="Simplified Arabic" pitchFamily="18" charset="-78"/>
              </a:rPr>
              <a:t> </a:t>
            </a:r>
            <a:r>
              <a:rPr lang="ar-AE" sz="2600" b="0" cap="none" dirty="0">
                <a:latin typeface="Simplified Arabic" pitchFamily="18" charset="-78"/>
                <a:ea typeface="Arial" charset="0"/>
                <a:cs typeface="Simplified Arabic" pitchFamily="18" charset="-78"/>
              </a:rPr>
              <a:t>القواعد </a:t>
            </a:r>
            <a:r>
              <a:rPr lang="ar-EG" sz="2600" b="0" cap="none" dirty="0" smtClean="0">
                <a:latin typeface="Simplified Arabic" pitchFamily="18" charset="-78"/>
                <a:ea typeface="Arial" charset="0"/>
                <a:cs typeface="Simplified Arabic" pitchFamily="18" charset="-78"/>
              </a:rPr>
              <a:t>وعند </a:t>
            </a:r>
            <a:r>
              <a:rPr lang="ar-AE" sz="2600" b="0" cap="none" dirty="0" smtClean="0">
                <a:latin typeface="Simplified Arabic" pitchFamily="18" charset="-78"/>
                <a:ea typeface="Arial" charset="0"/>
                <a:cs typeface="Simplified Arabic" pitchFamily="18" charset="-78"/>
              </a:rPr>
              <a:t>إقصاء واستبعاد المجموعة </a:t>
            </a:r>
            <a:r>
              <a:rPr lang="ar-EG" sz="2600" b="0" cap="none" dirty="0" smtClean="0">
                <a:latin typeface="Simplified Arabic" pitchFamily="18" charset="-78"/>
                <a:ea typeface="Arial" charset="0"/>
                <a:cs typeface="Simplified Arabic" pitchFamily="18" charset="-78"/>
              </a:rPr>
              <a:t>الثانية عندما</a:t>
            </a:r>
            <a:r>
              <a:rPr lang="ar-AE" sz="2600" b="0" cap="none" dirty="0" smtClean="0">
                <a:latin typeface="Simplified Arabic" pitchFamily="18" charset="-78"/>
                <a:ea typeface="Arial" charset="0"/>
                <a:cs typeface="Simplified Arabic" pitchFamily="18" charset="-78"/>
              </a:rPr>
              <a:t> لم </a:t>
            </a:r>
            <a:r>
              <a:rPr lang="ar-EG" sz="2600" b="0" cap="none" dirty="0" smtClean="0">
                <a:latin typeface="Simplified Arabic" pitchFamily="18" charset="-78"/>
                <a:ea typeface="Arial" charset="0"/>
                <a:cs typeface="Simplified Arabic" pitchFamily="18" charset="-78"/>
              </a:rPr>
              <a:t>يتمكنوا من فهم</a:t>
            </a:r>
            <a:r>
              <a:rPr lang="ar-AE" sz="2600" b="0" cap="none" dirty="0" smtClean="0">
                <a:latin typeface="Simplified Arabic" pitchFamily="18" charset="-78"/>
                <a:ea typeface="Arial" charset="0"/>
                <a:cs typeface="Simplified Arabic" pitchFamily="18" charset="-78"/>
              </a:rPr>
              <a:t> القواعد</a:t>
            </a:r>
            <a:r>
              <a:rPr lang="ar-EG" sz="2600" b="0" cap="none" dirty="0" smtClean="0">
                <a:latin typeface="Simplified Arabic" pitchFamily="18" charset="-78"/>
                <a:ea typeface="Arial" charset="0"/>
                <a:cs typeface="Simplified Arabic" pitchFamily="18" charset="-78"/>
              </a:rPr>
              <a:t> غير المعلنة</a:t>
            </a:r>
            <a:r>
              <a:rPr lang="ar-AE" sz="2600" b="0" cap="none" dirty="0" smtClean="0">
                <a:latin typeface="Simplified Arabic" pitchFamily="18" charset="-78"/>
                <a:ea typeface="Arial" charset="0"/>
                <a:cs typeface="Simplified Arabic" pitchFamily="18" charset="-78"/>
              </a:rPr>
              <a:t>؟ </a:t>
            </a:r>
            <a:endParaRPr lang="en-US" sz="2600" b="0" cap="none" dirty="0">
              <a:latin typeface="Simplified Arabic" pitchFamily="18" charset="-78"/>
              <a:ea typeface="Arial" charset="0"/>
              <a:cs typeface="Simplified Arabic" pitchFamily="18" charset="-78"/>
            </a:endParaRPr>
          </a:p>
        </p:txBody>
      </p:sp>
      <p:sp>
        <p:nvSpPr>
          <p:cNvPr id="17" name="Footer Placeholder 4">
            <a:extLst>
              <a:ext uri="{FF2B5EF4-FFF2-40B4-BE49-F238E27FC236}">
                <a16:creationId xmlns="" xmlns:a16="http://schemas.microsoft.com/office/drawing/2014/main" id="{BF0E2936-5768-B047-98CA-BB6ABEF46A7A}"/>
              </a:ext>
            </a:extLst>
          </p:cNvPr>
          <p:cNvSpPr txBox="1">
            <a:spLocks/>
          </p:cNvSpPr>
          <p:nvPr/>
        </p:nvSpPr>
        <p:spPr>
          <a:xfrm>
            <a:off x="6660" y="171450"/>
            <a:ext cx="3755642" cy="2194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AE" sz="800" b="1" dirty="0">
                <a:solidFill>
                  <a:schemeClr val="bg1"/>
                </a:solidFill>
                <a:latin typeface="Simplified Arabic" pitchFamily="18" charset="-78"/>
                <a:ea typeface="Arial Black" charset="0"/>
                <a:cs typeface="Simplified Arabic" pitchFamily="18" charset="-78"/>
              </a:rPr>
              <a:t>الوحدة الخامسة: </a:t>
            </a:r>
            <a:r>
              <a:rPr lang="ar-AE" sz="800" dirty="0">
                <a:solidFill>
                  <a:schemeClr val="bg1"/>
                </a:solidFill>
                <a:latin typeface="Simplified Arabic" pitchFamily="18" charset="-78"/>
                <a:ea typeface="Arial Black" charset="0"/>
                <a:cs typeface="Simplified Arabic" pitchFamily="18" charset="-78"/>
              </a:rPr>
              <a:t>فهم </a:t>
            </a:r>
            <a:r>
              <a:rPr lang="ar-AE" sz="800" dirty="0" smtClean="0">
                <a:solidFill>
                  <a:schemeClr val="bg1"/>
                </a:solidFill>
                <a:latin typeface="Simplified Arabic" pitchFamily="18" charset="-78"/>
                <a:ea typeface="Arial Black" charset="0"/>
                <a:cs typeface="Simplified Arabic" pitchFamily="18" charset="-78"/>
              </a:rPr>
              <a:t>الديناميات الجندرية </a:t>
            </a:r>
            <a:r>
              <a:rPr lang="ar-EG" sz="800" dirty="0" smtClean="0">
                <a:solidFill>
                  <a:schemeClr val="bg1"/>
                </a:solidFill>
                <a:latin typeface="Simplified Arabic" pitchFamily="18" charset="-78"/>
                <a:ea typeface="Arial Black" charset="0"/>
                <a:cs typeface="Simplified Arabic" pitchFamily="18" charset="-78"/>
              </a:rPr>
              <a:t>المؤثرة </a:t>
            </a:r>
            <a:r>
              <a:rPr lang="ar-AE" sz="800" dirty="0" smtClean="0">
                <a:solidFill>
                  <a:schemeClr val="bg1"/>
                </a:solidFill>
                <a:latin typeface="Simplified Arabic" pitchFamily="18" charset="-78"/>
                <a:ea typeface="Arial Black" charset="0"/>
                <a:cs typeface="Simplified Arabic" pitchFamily="18" charset="-78"/>
              </a:rPr>
              <a:t>في </a:t>
            </a:r>
            <a:r>
              <a:rPr lang="ar-AE" sz="800" dirty="0">
                <a:solidFill>
                  <a:schemeClr val="bg1"/>
                </a:solidFill>
                <a:latin typeface="Simplified Arabic" pitchFamily="18" charset="-78"/>
                <a:ea typeface="Arial Black" charset="0"/>
                <a:cs typeface="Simplified Arabic" pitchFamily="18" charset="-78"/>
              </a:rPr>
              <a:t>الراديكالية والتطرف العنيف وإشراك النساء والفتيات </a:t>
            </a:r>
            <a:endParaRPr lang="en-US" sz="800" dirty="0">
              <a:solidFill>
                <a:schemeClr val="bg1"/>
              </a:solidFill>
              <a:latin typeface="Simplified Arabic" pitchFamily="18" charset="-78"/>
              <a:ea typeface="Arial" charset="0"/>
              <a:cs typeface="Simplified Arabic" pitchFamily="18" charset="-78"/>
            </a:endParaRPr>
          </a:p>
        </p:txBody>
      </p:sp>
      <p:sp>
        <p:nvSpPr>
          <p:cNvPr id="21" name="Rectangle 20">
            <a:extLst>
              <a:ext uri="{FF2B5EF4-FFF2-40B4-BE49-F238E27FC236}">
                <a16:creationId xmlns="" xmlns:a16="http://schemas.microsoft.com/office/drawing/2014/main" id="{FBF5C0A7-C96D-7740-AE83-86492E4B0FE5}"/>
              </a:ext>
            </a:extLst>
          </p:cNvPr>
          <p:cNvSpPr/>
          <p:nvPr/>
        </p:nvSpPr>
        <p:spPr>
          <a:xfrm>
            <a:off x="-3301" y="4705350"/>
            <a:ext cx="525478"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itle 2">
            <a:extLst>
              <a:ext uri="{FF2B5EF4-FFF2-40B4-BE49-F238E27FC236}">
                <a16:creationId xmlns="" xmlns:a16="http://schemas.microsoft.com/office/drawing/2014/main" id="{B6F20A4A-BD5B-5F4C-8D28-C2EFB708F097}"/>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02</a:t>
            </a:r>
            <a:endParaRPr lang="en-US" sz="1125" b="0" cap="none" dirty="0">
              <a:latin typeface="Arial" charset="0"/>
              <a:ea typeface="Arial" charset="0"/>
              <a:cs typeface="Arial" charset="0"/>
            </a:endParaRPr>
          </a:p>
        </p:txBody>
      </p:sp>
    </p:spTree>
    <p:extLst>
      <p:ext uri="{BB962C8B-B14F-4D97-AF65-F5344CB8AC3E}">
        <p14:creationId xmlns:p14="http://schemas.microsoft.com/office/powerpoint/2010/main" val="194822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62000" y="2012143"/>
            <a:ext cx="7621588" cy="179536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342900" lvl="0" indent="-342900" algn="r" rtl="1">
              <a:lnSpc>
                <a:spcPts val="2600"/>
              </a:lnSpc>
              <a:spcBef>
                <a:spcPts val="0"/>
              </a:spcBef>
              <a:spcAft>
                <a:spcPts val="1000"/>
              </a:spcAft>
              <a:buClr>
                <a:schemeClr val="bg1"/>
              </a:buClr>
              <a:buSzPct val="75000"/>
              <a:buFont typeface="+mj-lt"/>
              <a:buAutoNum type="arabicPeriod" startAt="5"/>
            </a:pPr>
            <a:r>
              <a:rPr lang="ar-AE" sz="2600" b="0" cap="none" dirty="0">
                <a:latin typeface="Simplified Arabic" pitchFamily="18" charset="-78"/>
                <a:ea typeface="Arial" charset="0"/>
                <a:cs typeface="Simplified Arabic" pitchFamily="18" charset="-78"/>
              </a:rPr>
              <a:t>هل حاول </a:t>
            </a:r>
            <a:r>
              <a:rPr lang="ar-EG" sz="2600" b="0" cap="none" dirty="0" smtClean="0">
                <a:latin typeface="Simplified Arabic" pitchFamily="18" charset="-78"/>
                <a:ea typeface="Arial" charset="0"/>
                <a:cs typeface="Simplified Arabic" pitchFamily="18" charset="-78"/>
              </a:rPr>
              <a:t>أعضاء </a:t>
            </a:r>
            <a:r>
              <a:rPr lang="ar-AE" sz="2600" b="0" cap="none" dirty="0" smtClean="0">
                <a:latin typeface="Simplified Arabic" pitchFamily="18" charset="-78"/>
                <a:ea typeface="Arial" charset="0"/>
                <a:cs typeface="Simplified Arabic" pitchFamily="18" charset="-78"/>
              </a:rPr>
              <a:t>المجموعة </a:t>
            </a:r>
            <a:r>
              <a:rPr lang="ar-AE" sz="2600" b="0" cap="none" dirty="0">
                <a:latin typeface="Simplified Arabic" pitchFamily="18" charset="-78"/>
                <a:ea typeface="Arial" charset="0"/>
                <a:cs typeface="Simplified Arabic" pitchFamily="18" charset="-78"/>
              </a:rPr>
              <a:t>2 مساعدة الأعضاء الآخرين في مجموعتهم </a:t>
            </a:r>
            <a:r>
              <a:rPr lang="ar-AE" sz="2600" b="0" cap="none" dirty="0" smtClean="0">
                <a:latin typeface="Simplified Arabic" pitchFamily="18" charset="-78"/>
                <a:ea typeface="Arial" charset="0"/>
                <a:cs typeface="Simplified Arabic" pitchFamily="18" charset="-78"/>
              </a:rPr>
              <a:t>ل</a:t>
            </a:r>
            <a:r>
              <a:rPr lang="ar-EG" sz="2600" b="0" cap="none" dirty="0" smtClean="0">
                <a:latin typeface="Simplified Arabic" pitchFamily="18" charset="-78"/>
                <a:ea typeface="Arial" charset="0"/>
                <a:cs typeface="Simplified Arabic" pitchFamily="18" charset="-78"/>
              </a:rPr>
              <a:t>اكتشاف</a:t>
            </a:r>
            <a:r>
              <a:rPr lang="ar-AE" sz="2600" b="0" cap="none" dirty="0" smtClean="0">
                <a:latin typeface="Simplified Arabic" pitchFamily="18" charset="-78"/>
                <a:ea typeface="Arial" charset="0"/>
                <a:cs typeface="Simplified Arabic" pitchFamily="18" charset="-78"/>
              </a:rPr>
              <a:t> </a:t>
            </a:r>
            <a:r>
              <a:rPr lang="ar-AE" sz="2600" b="0" cap="none" dirty="0">
                <a:latin typeface="Simplified Arabic" pitchFamily="18" charset="-78"/>
                <a:ea typeface="Arial" charset="0"/>
                <a:cs typeface="Simplified Arabic" pitchFamily="18" charset="-78"/>
              </a:rPr>
              <a:t>القواعد؟ </a:t>
            </a:r>
          </a:p>
          <a:p>
            <a:pPr marL="342900" lvl="0" indent="-342900" algn="r" rtl="1">
              <a:lnSpc>
                <a:spcPts val="2600"/>
              </a:lnSpc>
              <a:spcBef>
                <a:spcPts val="0"/>
              </a:spcBef>
              <a:spcAft>
                <a:spcPts val="1000"/>
              </a:spcAft>
              <a:buClr>
                <a:schemeClr val="bg1"/>
              </a:buClr>
              <a:buSzPct val="75000"/>
              <a:buFont typeface="+mj-lt"/>
              <a:buAutoNum type="arabicPeriod" startAt="5"/>
            </a:pPr>
            <a:r>
              <a:rPr lang="ar-AE" sz="2600" b="0" cap="none" dirty="0" smtClean="0">
                <a:latin typeface="Simplified Arabic" pitchFamily="18" charset="-78"/>
                <a:ea typeface="Arial" charset="0"/>
                <a:cs typeface="Simplified Arabic" pitchFamily="18" charset="-78"/>
              </a:rPr>
              <a:t>هل </a:t>
            </a:r>
            <a:r>
              <a:rPr lang="ar-AE" sz="2600" b="0" cap="none" dirty="0">
                <a:latin typeface="Simplified Arabic" pitchFamily="18" charset="-78"/>
                <a:ea typeface="Arial" charset="0"/>
                <a:cs typeface="Simplified Arabic" pitchFamily="18" charset="-78"/>
              </a:rPr>
              <a:t>سبق أن كنت في وضع مشابه حيث حاولت اكتشاف القواعد الاجتماعية التي لم تعرفها مثلًا عند سفرك إلى مكان جديد؟ ماذا حدث عندما عُدْتَ إلى </a:t>
            </a:r>
            <a:r>
              <a:rPr lang="ar-AE" sz="2600" b="0" cap="none" dirty="0" smtClean="0">
                <a:latin typeface="Simplified Arabic" pitchFamily="18" charset="-78"/>
                <a:ea typeface="Arial" charset="0"/>
                <a:cs typeface="Simplified Arabic" pitchFamily="18" charset="-78"/>
              </a:rPr>
              <a:t>بلدك؟ </a:t>
            </a:r>
            <a:endParaRPr lang="en" sz="2600" b="0" cap="none" dirty="0">
              <a:latin typeface="Simplified Arabic" pitchFamily="18" charset="-78"/>
              <a:ea typeface="Arial" charset="0"/>
              <a:cs typeface="Simplified Arabic" pitchFamily="18" charset="-78"/>
            </a:endParaRPr>
          </a:p>
        </p:txBody>
      </p:sp>
      <p:sp>
        <p:nvSpPr>
          <p:cNvPr id="17" name="Rectangle 16">
            <a:extLst>
              <a:ext uri="{FF2B5EF4-FFF2-40B4-BE49-F238E27FC236}">
                <a16:creationId xmlns="" xmlns:a16="http://schemas.microsoft.com/office/drawing/2014/main" id="{61FA3D06-C6E2-F642-9DA2-642529136642}"/>
              </a:ext>
            </a:extLst>
          </p:cNvPr>
          <p:cNvSpPr/>
          <p:nvPr/>
        </p:nvSpPr>
        <p:spPr>
          <a:xfrm>
            <a:off x="5386812" y="718892"/>
            <a:ext cx="3757188" cy="811143"/>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
            <a:extLst>
              <a:ext uri="{FF2B5EF4-FFF2-40B4-BE49-F238E27FC236}">
                <a16:creationId xmlns="" xmlns:a16="http://schemas.microsoft.com/office/drawing/2014/main" id="{6F098742-9C68-144F-8B7D-D4F4A88A8C1C}"/>
              </a:ext>
            </a:extLst>
          </p:cNvPr>
          <p:cNvSpPr txBox="1">
            <a:spLocks/>
          </p:cNvSpPr>
          <p:nvPr/>
        </p:nvSpPr>
        <p:spPr>
          <a:xfrm>
            <a:off x="5504506" y="785909"/>
            <a:ext cx="2871457" cy="677108"/>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r" rtl="1"/>
            <a:r>
              <a:rPr lang="ar-AE" sz="4400" cap="none" dirty="0">
                <a:solidFill>
                  <a:srgbClr val="133743"/>
                </a:solidFill>
                <a:latin typeface="Simplified Arabic" pitchFamily="18" charset="-78"/>
                <a:ea typeface="Arial Black" charset="0"/>
                <a:cs typeface="Simplified Arabic" pitchFamily="18" charset="-78"/>
              </a:rPr>
              <a:t>أسئلة للتفكير: </a:t>
            </a:r>
          </a:p>
        </p:txBody>
      </p:sp>
      <p:grpSp>
        <p:nvGrpSpPr>
          <p:cNvPr id="22" name="Group 21">
            <a:extLst>
              <a:ext uri="{FF2B5EF4-FFF2-40B4-BE49-F238E27FC236}">
                <a16:creationId xmlns="" xmlns:a16="http://schemas.microsoft.com/office/drawing/2014/main" id="{2EFC282E-9425-3D4A-A5AF-CB5A39DBF039}"/>
              </a:ext>
            </a:extLst>
          </p:cNvPr>
          <p:cNvGrpSpPr/>
          <p:nvPr/>
        </p:nvGrpSpPr>
        <p:grpSpPr>
          <a:xfrm flipH="1">
            <a:off x="6660" y="-1"/>
            <a:ext cx="5019521" cy="2876713"/>
            <a:chOff x="4116596" y="-1"/>
            <a:chExt cx="5019521" cy="2876713"/>
          </a:xfrm>
        </p:grpSpPr>
        <p:pic>
          <p:nvPicPr>
            <p:cNvPr id="23" name="Picture 22">
              <a:extLst>
                <a:ext uri="{FF2B5EF4-FFF2-40B4-BE49-F238E27FC236}">
                  <a16:creationId xmlns="" xmlns:a16="http://schemas.microsoft.com/office/drawing/2014/main" id="{A2820758-1791-5241-B6D3-285D9236C4C2}"/>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7471"/>
            <a:stretch/>
          </p:blipFill>
          <p:spPr>
            <a:xfrm>
              <a:off x="4116596" y="-1"/>
              <a:ext cx="2832539" cy="2876713"/>
            </a:xfrm>
            <a:prstGeom prst="rect">
              <a:avLst/>
            </a:prstGeom>
          </p:spPr>
        </p:pic>
        <p:pic>
          <p:nvPicPr>
            <p:cNvPr id="24" name="Picture 23">
              <a:extLst>
                <a:ext uri="{FF2B5EF4-FFF2-40B4-BE49-F238E27FC236}">
                  <a16:creationId xmlns="" xmlns:a16="http://schemas.microsoft.com/office/drawing/2014/main" id="{FFED2E16-ECBB-C545-BD08-1002B964CB3B}"/>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18918"/>
            <a:stretch/>
          </p:blipFill>
          <p:spPr>
            <a:xfrm>
              <a:off x="6653997" y="0"/>
              <a:ext cx="2482120" cy="2876712"/>
            </a:xfrm>
            <a:prstGeom prst="rect">
              <a:avLst/>
            </a:prstGeom>
          </p:spPr>
        </p:pic>
      </p:grpSp>
      <p:sp>
        <p:nvSpPr>
          <p:cNvPr id="27" name="Rectangle 26">
            <a:extLst>
              <a:ext uri="{FF2B5EF4-FFF2-40B4-BE49-F238E27FC236}">
                <a16:creationId xmlns="" xmlns:a16="http://schemas.microsoft.com/office/drawing/2014/main" id="{6943A285-96AE-9D49-81A8-748AD521944A}"/>
              </a:ext>
            </a:extLst>
          </p:cNvPr>
          <p:cNvSpPr/>
          <p:nvPr/>
        </p:nvSpPr>
        <p:spPr>
          <a:xfrm>
            <a:off x="-3301" y="4705350"/>
            <a:ext cx="525478"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itle 2">
            <a:extLst>
              <a:ext uri="{FF2B5EF4-FFF2-40B4-BE49-F238E27FC236}">
                <a16:creationId xmlns="" xmlns:a16="http://schemas.microsoft.com/office/drawing/2014/main" id="{51755413-E40F-E14C-9A1C-4509C8F086A4}"/>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03</a:t>
            </a:r>
          </a:p>
        </p:txBody>
      </p:sp>
      <p:sp>
        <p:nvSpPr>
          <p:cNvPr id="11" name="Footer Placeholder 4">
            <a:extLst>
              <a:ext uri="{FF2B5EF4-FFF2-40B4-BE49-F238E27FC236}">
                <a16:creationId xmlns="" xmlns:a16="http://schemas.microsoft.com/office/drawing/2014/main" id="{BF0E2936-5768-B047-98CA-BB6ABEF46A7A}"/>
              </a:ext>
            </a:extLst>
          </p:cNvPr>
          <p:cNvSpPr txBox="1">
            <a:spLocks/>
          </p:cNvSpPr>
          <p:nvPr/>
        </p:nvSpPr>
        <p:spPr>
          <a:xfrm>
            <a:off x="6660" y="171450"/>
            <a:ext cx="3755642" cy="2194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AE" sz="800" b="1" dirty="0">
                <a:solidFill>
                  <a:schemeClr val="bg1"/>
                </a:solidFill>
                <a:latin typeface="Simplified Arabic" pitchFamily="18" charset="-78"/>
                <a:ea typeface="Arial Black" charset="0"/>
                <a:cs typeface="Simplified Arabic" pitchFamily="18" charset="-78"/>
              </a:rPr>
              <a:t>الوحدة الخامسة: </a:t>
            </a:r>
            <a:r>
              <a:rPr lang="ar-AE" sz="800" dirty="0">
                <a:solidFill>
                  <a:schemeClr val="bg1"/>
                </a:solidFill>
                <a:latin typeface="Simplified Arabic" pitchFamily="18" charset="-78"/>
                <a:ea typeface="Arial Black" charset="0"/>
                <a:cs typeface="Simplified Arabic" pitchFamily="18" charset="-78"/>
              </a:rPr>
              <a:t>فهم </a:t>
            </a:r>
            <a:r>
              <a:rPr lang="ar-AE" sz="800" dirty="0" smtClean="0">
                <a:solidFill>
                  <a:schemeClr val="bg1"/>
                </a:solidFill>
                <a:latin typeface="Simplified Arabic" pitchFamily="18" charset="-78"/>
                <a:ea typeface="Arial Black" charset="0"/>
                <a:cs typeface="Simplified Arabic" pitchFamily="18" charset="-78"/>
              </a:rPr>
              <a:t>الديناميات الجندرية </a:t>
            </a:r>
            <a:r>
              <a:rPr lang="ar-EG" sz="800" dirty="0" smtClean="0">
                <a:solidFill>
                  <a:schemeClr val="bg1"/>
                </a:solidFill>
                <a:latin typeface="Simplified Arabic" pitchFamily="18" charset="-78"/>
                <a:ea typeface="Arial Black" charset="0"/>
                <a:cs typeface="Simplified Arabic" pitchFamily="18" charset="-78"/>
              </a:rPr>
              <a:t>المؤثرة </a:t>
            </a:r>
            <a:r>
              <a:rPr lang="ar-AE" sz="800" dirty="0" smtClean="0">
                <a:solidFill>
                  <a:schemeClr val="bg1"/>
                </a:solidFill>
                <a:latin typeface="Simplified Arabic" pitchFamily="18" charset="-78"/>
                <a:ea typeface="Arial Black" charset="0"/>
                <a:cs typeface="Simplified Arabic" pitchFamily="18" charset="-78"/>
              </a:rPr>
              <a:t>في </a:t>
            </a:r>
            <a:r>
              <a:rPr lang="ar-AE" sz="800" dirty="0">
                <a:solidFill>
                  <a:schemeClr val="bg1"/>
                </a:solidFill>
                <a:latin typeface="Simplified Arabic" pitchFamily="18" charset="-78"/>
                <a:ea typeface="Arial Black" charset="0"/>
                <a:cs typeface="Simplified Arabic" pitchFamily="18" charset="-78"/>
              </a:rPr>
              <a:t>الراديكالية والتطرف العنيف وإشراك النساء والفتيات </a:t>
            </a:r>
            <a:endParaRPr lang="en-US" sz="800" dirty="0">
              <a:solidFill>
                <a:schemeClr val="bg1"/>
              </a:solidFill>
              <a:latin typeface="Simplified Arabic" pitchFamily="18" charset="-78"/>
              <a:ea typeface="Arial" charset="0"/>
              <a:cs typeface="Simplified Arabic" pitchFamily="18" charset="-78"/>
            </a:endParaRPr>
          </a:p>
        </p:txBody>
      </p:sp>
    </p:spTree>
    <p:extLst>
      <p:ext uri="{BB962C8B-B14F-4D97-AF65-F5344CB8AC3E}">
        <p14:creationId xmlns:p14="http://schemas.microsoft.com/office/powerpoint/2010/main" val="394030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8FFEC701-8D18-8E43-BDAD-BB29DE3A1606}"/>
              </a:ext>
            </a:extLst>
          </p:cNvPr>
          <p:cNvPicPr>
            <a:picLocks noChangeAspect="1"/>
          </p:cNvPicPr>
          <p:nvPr/>
        </p:nvPicPr>
        <p:blipFill rotWithShape="1">
          <a:blip r:embed="rId3" cstate="print">
            <a:alphaModFix amt="9000"/>
            <a:extLst>
              <a:ext uri="{28A0092B-C50C-407E-A947-70E740481C1C}">
                <a14:useLocalDpi xmlns:a14="http://schemas.microsoft.com/office/drawing/2010/main" val="0"/>
              </a:ext>
            </a:extLst>
          </a:blip>
          <a:srcRect l="2483" b="12173"/>
          <a:stretch/>
        </p:blipFill>
        <p:spPr>
          <a:xfrm flipH="1">
            <a:off x="4850297" y="2887731"/>
            <a:ext cx="4293703" cy="2255769"/>
          </a:xfrm>
          <a:prstGeom prst="rect">
            <a:avLst/>
          </a:prstGeom>
        </p:spPr>
      </p:pic>
      <p:sp>
        <p:nvSpPr>
          <p:cNvPr id="2" name="Title 1"/>
          <p:cNvSpPr>
            <a:spLocks noGrp="1"/>
          </p:cNvSpPr>
          <p:nvPr>
            <p:ph type="title"/>
          </p:nvPr>
        </p:nvSpPr>
        <p:spPr>
          <a:xfrm>
            <a:off x="869476" y="1162050"/>
            <a:ext cx="7514112" cy="1485900"/>
          </a:xfrm>
        </p:spPr>
        <p:txBody>
          <a:bodyPr>
            <a:noAutofit/>
          </a:bodyPr>
          <a:lstStyle/>
          <a:p>
            <a:pPr algn="r" rtl="1"/>
            <a:r>
              <a:rPr lang="ar-AE" sz="2800" b="1" i="1" dirty="0">
                <a:solidFill>
                  <a:srgbClr val="FCE122"/>
                </a:solidFill>
                <a:latin typeface="Simplified Arabic" pitchFamily="18" charset="-78"/>
                <a:ea typeface="Arial Black" charset="0"/>
                <a:cs typeface="Simplified Arabic" pitchFamily="18" charset="-78"/>
              </a:rPr>
              <a:t>الجندر</a:t>
            </a:r>
            <a:r>
              <a:rPr lang="ar-AE" sz="2800" i="1" dirty="0">
                <a:solidFill>
                  <a:schemeClr val="bg1"/>
                </a:solidFill>
                <a:latin typeface="Simplified Arabic" pitchFamily="18" charset="-78"/>
                <a:ea typeface="Arial Black" charset="0"/>
                <a:cs typeface="Simplified Arabic" pitchFamily="18" charset="-78"/>
              </a:rPr>
              <a:t> هو مصطلح </a:t>
            </a:r>
            <a:r>
              <a:rPr lang="ar-AE" sz="2800" i="1" dirty="0" smtClean="0">
                <a:solidFill>
                  <a:schemeClr val="bg1"/>
                </a:solidFill>
                <a:latin typeface="Simplified Arabic" pitchFamily="18" charset="-78"/>
                <a:ea typeface="Arial Black" charset="0"/>
                <a:cs typeface="Simplified Arabic" pitchFamily="18" charset="-78"/>
              </a:rPr>
              <a:t>ي</a:t>
            </a:r>
            <a:r>
              <a:rPr lang="ar-EG" sz="2800" i="1" dirty="0" smtClean="0">
                <a:solidFill>
                  <a:schemeClr val="bg1"/>
                </a:solidFill>
                <a:latin typeface="Simplified Arabic" pitchFamily="18" charset="-78"/>
                <a:ea typeface="Arial Black" charset="0"/>
                <a:cs typeface="Simplified Arabic" pitchFamily="18" charset="-78"/>
              </a:rPr>
              <a:t>ُ</a:t>
            </a:r>
            <a:r>
              <a:rPr lang="ar-AE" sz="2800" i="1" dirty="0" smtClean="0">
                <a:solidFill>
                  <a:schemeClr val="bg1"/>
                </a:solidFill>
                <a:latin typeface="Simplified Arabic" pitchFamily="18" charset="-78"/>
                <a:ea typeface="Arial Black" charset="0"/>
                <a:cs typeface="Simplified Arabic" pitchFamily="18" charset="-78"/>
              </a:rPr>
              <a:t>شير </a:t>
            </a:r>
            <a:r>
              <a:rPr lang="ar-AE" sz="2800" i="1" dirty="0">
                <a:solidFill>
                  <a:schemeClr val="bg1"/>
                </a:solidFill>
                <a:latin typeface="Simplified Arabic" pitchFamily="18" charset="-78"/>
                <a:ea typeface="Arial Black" charset="0"/>
                <a:cs typeface="Simplified Arabic" pitchFamily="18" charset="-78"/>
              </a:rPr>
              <a:t>إلى الخصائص الاجتماعية للنساء والرجال، مثل العادات والأدوار والعلاقات بين مجموعات النساء </a:t>
            </a:r>
            <a:r>
              <a:rPr lang="ar-AE" sz="2800" i="1" dirty="0" smtClean="0">
                <a:solidFill>
                  <a:schemeClr val="bg1"/>
                </a:solidFill>
                <a:latin typeface="Simplified Arabic" pitchFamily="18" charset="-78"/>
                <a:ea typeface="Arial Black" charset="0"/>
                <a:cs typeface="Simplified Arabic" pitchFamily="18" charset="-78"/>
              </a:rPr>
              <a:t>والرجال</a:t>
            </a:r>
            <a:r>
              <a:rPr lang="ar-EG" sz="2800" i="1" dirty="0" smtClean="0">
                <a:solidFill>
                  <a:schemeClr val="bg1"/>
                </a:solidFill>
                <a:latin typeface="Simplified Arabic" pitchFamily="18" charset="-78"/>
                <a:ea typeface="Arial Black" charset="0"/>
                <a:cs typeface="Simplified Arabic" pitchFamily="18" charset="-78"/>
              </a:rPr>
              <a:t>،</a:t>
            </a:r>
            <a:r>
              <a:rPr lang="ar-AE" sz="2800" i="1" dirty="0" smtClean="0">
                <a:solidFill>
                  <a:schemeClr val="bg1"/>
                </a:solidFill>
                <a:latin typeface="Simplified Arabic" pitchFamily="18" charset="-78"/>
                <a:ea typeface="Arial Black" charset="0"/>
                <a:cs typeface="Simplified Arabic" pitchFamily="18" charset="-78"/>
              </a:rPr>
              <a:t> </a:t>
            </a:r>
            <a:r>
              <a:rPr lang="ar-AE" sz="2800" i="1" dirty="0">
                <a:solidFill>
                  <a:schemeClr val="bg1"/>
                </a:solidFill>
                <a:latin typeface="Simplified Arabic" pitchFamily="18" charset="-78"/>
                <a:ea typeface="Arial Black" charset="0"/>
                <a:cs typeface="Simplified Arabic" pitchFamily="18" charset="-78"/>
              </a:rPr>
              <a:t>وهو يختلف من مجتمع </a:t>
            </a:r>
            <a:r>
              <a:rPr lang="ar-EG" sz="2800" i="1" dirty="0" smtClean="0">
                <a:solidFill>
                  <a:schemeClr val="bg1"/>
                </a:solidFill>
                <a:latin typeface="Simplified Arabic" pitchFamily="18" charset="-78"/>
                <a:ea typeface="Arial Black" charset="0"/>
                <a:cs typeface="Simplified Arabic" pitchFamily="18" charset="-78"/>
              </a:rPr>
              <a:t>إلى آ</a:t>
            </a:r>
            <a:r>
              <a:rPr lang="ar-AE" sz="2800" i="1" dirty="0" smtClean="0">
                <a:solidFill>
                  <a:schemeClr val="bg1"/>
                </a:solidFill>
                <a:latin typeface="Simplified Arabic" pitchFamily="18" charset="-78"/>
                <a:ea typeface="Arial Black" charset="0"/>
                <a:cs typeface="Simplified Arabic" pitchFamily="18" charset="-78"/>
              </a:rPr>
              <a:t>خر </a:t>
            </a:r>
            <a:r>
              <a:rPr lang="ar-AE" sz="2800" i="1" dirty="0">
                <a:solidFill>
                  <a:schemeClr val="bg1"/>
                </a:solidFill>
                <a:latin typeface="Simplified Arabic" pitchFamily="18" charset="-78"/>
                <a:ea typeface="Arial Black" charset="0"/>
                <a:cs typeface="Simplified Arabic" pitchFamily="18" charset="-78"/>
              </a:rPr>
              <a:t>ويمكن تغييره. </a:t>
            </a:r>
            <a:r>
              <a:rPr lang="ar-EG" sz="2800" i="1" dirty="0" smtClean="0">
                <a:solidFill>
                  <a:schemeClr val="bg1"/>
                </a:solidFill>
                <a:latin typeface="Simplified Arabic" pitchFamily="18" charset="-78"/>
                <a:ea typeface="Arial Black" charset="0"/>
                <a:cs typeface="Simplified Arabic" pitchFamily="18" charset="-78"/>
              </a:rPr>
              <a:t>و</a:t>
            </a:r>
            <a:r>
              <a:rPr lang="ar-AE" sz="2800" i="1" dirty="0" smtClean="0">
                <a:solidFill>
                  <a:schemeClr val="bg1"/>
                </a:solidFill>
                <a:latin typeface="Simplified Arabic" pitchFamily="18" charset="-78"/>
                <a:ea typeface="Arial Black" charset="0"/>
                <a:cs typeface="Simplified Arabic" pitchFamily="18" charset="-78"/>
              </a:rPr>
              <a:t>على </a:t>
            </a:r>
            <a:r>
              <a:rPr lang="ar-AE" sz="2800" i="1" dirty="0">
                <a:solidFill>
                  <a:schemeClr val="bg1"/>
                </a:solidFill>
                <a:latin typeface="Simplified Arabic" pitchFamily="18" charset="-78"/>
                <a:ea typeface="Arial Black" charset="0"/>
                <a:cs typeface="Simplified Arabic" pitchFamily="18" charset="-78"/>
              </a:rPr>
              <a:t>الرغم من أن معظم الناس يولدون إما </a:t>
            </a:r>
            <a:r>
              <a:rPr lang="ar-AE" sz="2800" i="1" dirty="0" smtClean="0">
                <a:solidFill>
                  <a:schemeClr val="bg1"/>
                </a:solidFill>
                <a:latin typeface="Simplified Arabic" pitchFamily="18" charset="-78"/>
                <a:ea typeface="Arial Black" charset="0"/>
                <a:cs typeface="Simplified Arabic" pitchFamily="18" charset="-78"/>
              </a:rPr>
              <a:t>ذكور</a:t>
            </a:r>
            <a:r>
              <a:rPr lang="ar-EG" sz="2800" i="1" dirty="0" smtClean="0">
                <a:solidFill>
                  <a:schemeClr val="bg1"/>
                </a:solidFill>
                <a:latin typeface="Simplified Arabic" pitchFamily="18" charset="-78"/>
                <a:ea typeface="Arial Black" charset="0"/>
                <a:cs typeface="Simplified Arabic" pitchFamily="18" charset="-78"/>
              </a:rPr>
              <a:t>ًا</a:t>
            </a:r>
            <a:r>
              <a:rPr lang="ar-AE" sz="2800" i="1" dirty="0" smtClean="0">
                <a:solidFill>
                  <a:schemeClr val="bg1"/>
                </a:solidFill>
                <a:latin typeface="Simplified Arabic" pitchFamily="18" charset="-78"/>
                <a:ea typeface="Arial Black" charset="0"/>
                <a:cs typeface="Simplified Arabic" pitchFamily="18" charset="-78"/>
              </a:rPr>
              <a:t> </a:t>
            </a:r>
            <a:r>
              <a:rPr lang="ar-AE" sz="2800" i="1" dirty="0">
                <a:solidFill>
                  <a:schemeClr val="bg1"/>
                </a:solidFill>
                <a:latin typeface="Simplified Arabic" pitchFamily="18" charset="-78"/>
                <a:ea typeface="Arial Black" charset="0"/>
                <a:cs typeface="Simplified Arabic" pitchFamily="18" charset="-78"/>
              </a:rPr>
              <a:t>أو </a:t>
            </a:r>
            <a:r>
              <a:rPr lang="ar-AE" sz="2800" i="1" dirty="0" smtClean="0">
                <a:solidFill>
                  <a:schemeClr val="bg1"/>
                </a:solidFill>
                <a:latin typeface="Simplified Arabic" pitchFamily="18" charset="-78"/>
                <a:ea typeface="Arial Black" charset="0"/>
                <a:cs typeface="Simplified Arabic" pitchFamily="18" charset="-78"/>
              </a:rPr>
              <a:t>إناث</a:t>
            </a:r>
            <a:r>
              <a:rPr lang="ar-EG" sz="2800" i="1" dirty="0" smtClean="0">
                <a:solidFill>
                  <a:schemeClr val="bg1"/>
                </a:solidFill>
                <a:latin typeface="Simplified Arabic" pitchFamily="18" charset="-78"/>
                <a:ea typeface="Arial Black" charset="0"/>
                <a:cs typeface="Simplified Arabic" pitchFamily="18" charset="-78"/>
              </a:rPr>
              <a:t>ًا</a:t>
            </a:r>
            <a:r>
              <a:rPr lang="ar-AE" sz="2800" i="1" dirty="0" smtClean="0">
                <a:solidFill>
                  <a:schemeClr val="bg1"/>
                </a:solidFill>
                <a:latin typeface="Simplified Arabic" pitchFamily="18" charset="-78"/>
                <a:ea typeface="Arial Black" charset="0"/>
                <a:cs typeface="Simplified Arabic" pitchFamily="18" charset="-78"/>
              </a:rPr>
              <a:t>، </a:t>
            </a:r>
            <a:r>
              <a:rPr lang="ar-AE" sz="2800" i="1" dirty="0">
                <a:solidFill>
                  <a:schemeClr val="bg1"/>
                </a:solidFill>
                <a:latin typeface="Simplified Arabic" pitchFamily="18" charset="-78"/>
                <a:ea typeface="Arial Black" charset="0"/>
                <a:cs typeface="Simplified Arabic" pitchFamily="18" charset="-78"/>
              </a:rPr>
              <a:t>إلا أنه يتم تعليمهم عادات وسلوكيات </a:t>
            </a:r>
            <a:r>
              <a:rPr lang="ar-AE" sz="2800" i="1" dirty="0" smtClean="0">
                <a:solidFill>
                  <a:schemeClr val="bg1"/>
                </a:solidFill>
                <a:latin typeface="Simplified Arabic" pitchFamily="18" charset="-78"/>
                <a:ea typeface="Arial Black" charset="0"/>
                <a:cs typeface="Simplified Arabic" pitchFamily="18" charset="-78"/>
              </a:rPr>
              <a:t>مناسبة</a:t>
            </a:r>
            <a:r>
              <a:rPr lang="ar-EG" sz="2800" i="1" dirty="0" smtClean="0">
                <a:solidFill>
                  <a:schemeClr val="bg1"/>
                </a:solidFill>
                <a:latin typeface="Simplified Arabic" pitchFamily="18" charset="-78"/>
                <a:ea typeface="Arial Black" charset="0"/>
                <a:cs typeface="Simplified Arabic" pitchFamily="18" charset="-78"/>
              </a:rPr>
              <a:t> -</a:t>
            </a:r>
            <a:r>
              <a:rPr lang="ar-AE" sz="2800" i="1" dirty="0" smtClean="0">
                <a:solidFill>
                  <a:schemeClr val="bg1"/>
                </a:solidFill>
                <a:latin typeface="Simplified Arabic" pitchFamily="18" charset="-78"/>
                <a:ea typeface="Arial Black" charset="0"/>
                <a:cs typeface="Simplified Arabic" pitchFamily="18" charset="-78"/>
              </a:rPr>
              <a:t> </a:t>
            </a:r>
            <a:r>
              <a:rPr lang="ar-AE" sz="2800" i="1" dirty="0">
                <a:solidFill>
                  <a:schemeClr val="bg1"/>
                </a:solidFill>
                <a:latin typeface="Simplified Arabic" pitchFamily="18" charset="-78"/>
                <a:ea typeface="Arial Black" charset="0"/>
                <a:cs typeface="Simplified Arabic" pitchFamily="18" charset="-78"/>
              </a:rPr>
              <a:t>بما في ذلك كيفية تفاعلهم مع الآخرين من نفس الجنس أو الجنس الآخر داخل الأسرة </a:t>
            </a:r>
            <a:r>
              <a:rPr lang="ar-AE" sz="2800" i="1" dirty="0" smtClean="0">
                <a:solidFill>
                  <a:schemeClr val="bg1"/>
                </a:solidFill>
                <a:latin typeface="Simplified Arabic" pitchFamily="18" charset="-78"/>
                <a:ea typeface="Arial Black" charset="0"/>
                <a:cs typeface="Simplified Arabic" pitchFamily="18" charset="-78"/>
              </a:rPr>
              <a:t>والمجتمعات المحلية </a:t>
            </a:r>
            <a:r>
              <a:rPr lang="ar-AE" sz="2800" i="1" dirty="0">
                <a:solidFill>
                  <a:schemeClr val="bg1"/>
                </a:solidFill>
                <a:latin typeface="Simplified Arabic" pitchFamily="18" charset="-78"/>
                <a:ea typeface="Arial Black" charset="0"/>
                <a:cs typeface="Simplified Arabic" pitchFamily="18" charset="-78"/>
              </a:rPr>
              <a:t>وأماكن العمل. </a:t>
            </a:r>
          </a:p>
        </p:txBody>
      </p:sp>
      <p:cxnSp>
        <p:nvCxnSpPr>
          <p:cNvPr id="13" name="Straight Connector 12"/>
          <p:cNvCxnSpPr>
            <a:cxnSpLocks/>
          </p:cNvCxnSpPr>
          <p:nvPr/>
        </p:nvCxnSpPr>
        <p:spPr>
          <a:xfrm flipH="1">
            <a:off x="1" y="842342"/>
            <a:ext cx="838358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 xmlns:a16="http://schemas.microsoft.com/office/drawing/2014/main" id="{7D11704E-CEFF-FB4C-910A-2266F53F1D1E}"/>
              </a:ext>
            </a:extLst>
          </p:cNvPr>
          <p:cNvSpPr txBox="1">
            <a:spLocks/>
          </p:cNvSpPr>
          <p:nvPr/>
        </p:nvSpPr>
        <p:spPr>
          <a:xfrm>
            <a:off x="5458554" y="171450"/>
            <a:ext cx="3466369" cy="1504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AE" sz="800" b="1" dirty="0">
                <a:solidFill>
                  <a:schemeClr val="bg1"/>
                </a:solidFill>
                <a:latin typeface="Simplified Arabic" pitchFamily="18" charset="-78"/>
                <a:ea typeface="Arial Black" charset="0"/>
                <a:cs typeface="Simplified Arabic" pitchFamily="18" charset="-78"/>
              </a:rPr>
              <a:t>الوحدة الخامسة: </a:t>
            </a:r>
            <a:r>
              <a:rPr lang="ar-AE" sz="800" dirty="0">
                <a:solidFill>
                  <a:schemeClr val="bg1"/>
                </a:solidFill>
                <a:latin typeface="Simplified Arabic" pitchFamily="18" charset="-78"/>
                <a:ea typeface="Arial Black" charset="0"/>
                <a:cs typeface="Simplified Arabic" pitchFamily="18" charset="-78"/>
              </a:rPr>
              <a:t>فهم الديناميات الجندرية </a:t>
            </a:r>
            <a:r>
              <a:rPr lang="ar-EG" sz="800" dirty="0">
                <a:solidFill>
                  <a:schemeClr val="bg1"/>
                </a:solidFill>
                <a:latin typeface="Simplified Arabic" pitchFamily="18" charset="-78"/>
                <a:ea typeface="Arial Black" charset="0"/>
                <a:cs typeface="Simplified Arabic" pitchFamily="18" charset="-78"/>
              </a:rPr>
              <a:t>المؤثرة </a:t>
            </a:r>
            <a:r>
              <a:rPr lang="ar-AE" sz="800" dirty="0">
                <a:solidFill>
                  <a:schemeClr val="bg1"/>
                </a:solidFill>
                <a:latin typeface="Simplified Arabic" pitchFamily="18" charset="-78"/>
                <a:ea typeface="Arial Black" charset="0"/>
                <a:cs typeface="Simplified Arabic" pitchFamily="18" charset="-78"/>
              </a:rPr>
              <a:t>في الراديكالية والتطرف العنيف وإشراك النساء والفتيات </a:t>
            </a:r>
            <a:endParaRPr lang="en-US" sz="800" dirty="0">
              <a:solidFill>
                <a:schemeClr val="bg1"/>
              </a:solidFill>
              <a:latin typeface="Simplified Arabic" pitchFamily="18" charset="-78"/>
              <a:ea typeface="Arial" charset="0"/>
              <a:cs typeface="Simplified Arabic" pitchFamily="18" charset="-78"/>
            </a:endParaRPr>
          </a:p>
        </p:txBody>
      </p:sp>
      <p:grpSp>
        <p:nvGrpSpPr>
          <p:cNvPr id="3" name="Group 2">
            <a:extLst>
              <a:ext uri="{FF2B5EF4-FFF2-40B4-BE49-F238E27FC236}">
                <a16:creationId xmlns="" xmlns:a16="http://schemas.microsoft.com/office/drawing/2014/main" id="{46F4D437-2F9F-4442-89CB-5E4CFC2B505C}"/>
              </a:ext>
            </a:extLst>
          </p:cNvPr>
          <p:cNvGrpSpPr/>
          <p:nvPr/>
        </p:nvGrpSpPr>
        <p:grpSpPr>
          <a:xfrm>
            <a:off x="-3301" y="4705350"/>
            <a:ext cx="525478" cy="248970"/>
            <a:chOff x="-3301" y="4705350"/>
            <a:chExt cx="525478" cy="248970"/>
          </a:xfrm>
        </p:grpSpPr>
        <p:sp>
          <p:nvSpPr>
            <p:cNvPr id="16" name="Rectangle 15">
              <a:extLst>
                <a:ext uri="{FF2B5EF4-FFF2-40B4-BE49-F238E27FC236}">
                  <a16:creationId xmlns="" xmlns:a16="http://schemas.microsoft.com/office/drawing/2014/main" id="{BEB2C4E9-D715-4B4C-9A8E-B0715944FB11}"/>
                </a:ext>
              </a:extLst>
            </p:cNvPr>
            <p:cNvSpPr/>
            <p:nvPr/>
          </p:nvSpPr>
          <p:spPr>
            <a:xfrm>
              <a:off x="-3301" y="4705350"/>
              <a:ext cx="525478"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itle 2">
              <a:extLst>
                <a:ext uri="{FF2B5EF4-FFF2-40B4-BE49-F238E27FC236}">
                  <a16:creationId xmlns="" xmlns:a16="http://schemas.microsoft.com/office/drawing/2014/main" id="{7E8CBE26-4800-F047-858A-71D6EC623F3F}"/>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04</a:t>
              </a:r>
              <a:endParaRPr lang="en-US" sz="1125" b="0" cap="none" dirty="0">
                <a:latin typeface="Arial" charset="0"/>
                <a:ea typeface="Arial" charset="0"/>
                <a:cs typeface="Arial" charset="0"/>
              </a:endParaRPr>
            </a:p>
          </p:txBody>
        </p:sp>
      </p:grpSp>
    </p:spTree>
    <p:extLst>
      <p:ext uri="{BB962C8B-B14F-4D97-AF65-F5344CB8AC3E}">
        <p14:creationId xmlns:p14="http://schemas.microsoft.com/office/powerpoint/2010/main" val="1584710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025525" y="1320728"/>
            <a:ext cx="7092950" cy="261610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ar-AE" sz="3400" b="0" cap="none" dirty="0">
                <a:latin typeface="Simplified Arabic" pitchFamily="18" charset="-78"/>
                <a:ea typeface="Arial" charset="0"/>
                <a:cs typeface="Simplified Arabic" pitchFamily="18" charset="-78"/>
              </a:rPr>
              <a:t>ما مدى أهمية الجندر </a:t>
            </a:r>
            <a:r>
              <a:rPr lang="ar-EG" sz="3400" b="0" cap="none" dirty="0" smtClean="0">
                <a:latin typeface="Simplified Arabic" pitchFamily="18" charset="-78"/>
                <a:ea typeface="Arial" charset="0"/>
                <a:cs typeface="Simplified Arabic" pitchFamily="18" charset="-78"/>
              </a:rPr>
              <a:t>في </a:t>
            </a:r>
            <a:r>
              <a:rPr lang="ar-AE" sz="3400" b="0" cap="none" dirty="0" smtClean="0">
                <a:latin typeface="Simplified Arabic" pitchFamily="18" charset="-78"/>
                <a:ea typeface="Arial" charset="0"/>
                <a:cs typeface="Simplified Arabic" pitchFamily="18" charset="-78"/>
              </a:rPr>
              <a:t>مكافحة </a:t>
            </a:r>
            <a:r>
              <a:rPr lang="ar-AE" sz="3400" b="0" cap="none" dirty="0">
                <a:latin typeface="Simplified Arabic" pitchFamily="18" charset="-78"/>
                <a:ea typeface="Arial" charset="0"/>
                <a:cs typeface="Simplified Arabic" pitchFamily="18" charset="-78"/>
              </a:rPr>
              <a:t>التطرف العنيف؟ </a:t>
            </a:r>
            <a:r>
              <a:rPr lang="ar-EG" sz="3400" b="0" cap="none" dirty="0" smtClean="0">
                <a:latin typeface="Simplified Arabic" pitchFamily="18" charset="-78"/>
                <a:ea typeface="Arial" charset="0"/>
                <a:cs typeface="Simplified Arabic" pitchFamily="18" charset="-78"/>
              </a:rPr>
              <a:t>و</a:t>
            </a:r>
            <a:r>
              <a:rPr lang="ar-AE" sz="3400" b="0" cap="none" dirty="0" smtClean="0">
                <a:latin typeface="Simplified Arabic" pitchFamily="18" charset="-78"/>
                <a:ea typeface="Arial" charset="0"/>
                <a:cs typeface="Simplified Arabic" pitchFamily="18" charset="-78"/>
              </a:rPr>
              <a:t>لماذا</a:t>
            </a:r>
            <a:r>
              <a:rPr lang="ar-AE" sz="3400" b="0" cap="none" dirty="0">
                <a:latin typeface="Simplified Arabic" pitchFamily="18" charset="-78"/>
                <a:ea typeface="Arial" charset="0"/>
                <a:cs typeface="Simplified Arabic" pitchFamily="18" charset="-78"/>
              </a:rPr>
              <a:t>؟</a:t>
            </a:r>
          </a:p>
          <a:p>
            <a:pPr algn="ctr"/>
            <a:endParaRPr lang="ar-AE" sz="3400" b="0" cap="none" dirty="0">
              <a:latin typeface="Simplified Arabic" pitchFamily="18" charset="-78"/>
              <a:ea typeface="Arial" charset="0"/>
              <a:cs typeface="Simplified Arabic" pitchFamily="18" charset="-78"/>
            </a:endParaRPr>
          </a:p>
          <a:p>
            <a:pPr algn="ctr"/>
            <a:r>
              <a:rPr lang="ar-AE" sz="3400" b="0" cap="none" dirty="0">
                <a:latin typeface="Simplified Arabic" pitchFamily="18" charset="-78"/>
                <a:ea typeface="Arial" charset="0"/>
                <a:cs typeface="Simplified Arabic" pitchFamily="18" charset="-78"/>
              </a:rPr>
              <a:t>ما مدى أهمية </a:t>
            </a:r>
            <a:r>
              <a:rPr lang="ar-EG" sz="3400" b="0" cap="none" dirty="0" smtClean="0">
                <a:latin typeface="Simplified Arabic" pitchFamily="18" charset="-78"/>
                <a:ea typeface="Arial" charset="0"/>
                <a:cs typeface="Simplified Arabic" pitchFamily="18" charset="-78"/>
              </a:rPr>
              <a:t>إشراك</a:t>
            </a:r>
            <a:r>
              <a:rPr lang="ar-AE" sz="3400" b="0" cap="none" dirty="0" smtClean="0">
                <a:latin typeface="Simplified Arabic" pitchFamily="18" charset="-78"/>
                <a:ea typeface="Arial" charset="0"/>
                <a:cs typeface="Simplified Arabic" pitchFamily="18" charset="-78"/>
              </a:rPr>
              <a:t> </a:t>
            </a:r>
            <a:r>
              <a:rPr lang="ar-AE" sz="3400" b="0" cap="none" dirty="0">
                <a:latin typeface="Simplified Arabic" pitchFamily="18" charset="-78"/>
                <a:ea typeface="Arial" charset="0"/>
                <a:cs typeface="Simplified Arabic" pitchFamily="18" charset="-78"/>
              </a:rPr>
              <a:t>النساء والفتيات في مكافحة التطرف </a:t>
            </a:r>
            <a:r>
              <a:rPr lang="ar-AE" sz="3400" b="0" cap="none" dirty="0" smtClean="0">
                <a:latin typeface="Simplified Arabic" pitchFamily="18" charset="-78"/>
                <a:ea typeface="Arial" charset="0"/>
                <a:cs typeface="Simplified Arabic" pitchFamily="18" charset="-78"/>
              </a:rPr>
              <a:t>العنيف؟</a:t>
            </a:r>
            <a:endParaRPr lang="en-US" sz="3400" b="0" cap="none" dirty="0">
              <a:latin typeface="Simplified Arabic" pitchFamily="18" charset="-78"/>
              <a:ea typeface="Arial" charset="0"/>
              <a:cs typeface="Simplified Arabic" pitchFamily="18" charset="-78"/>
            </a:endParaRPr>
          </a:p>
        </p:txBody>
      </p:sp>
      <p:pic>
        <p:nvPicPr>
          <p:cNvPr id="15" name="Picture 14">
            <a:extLst>
              <a:ext uri="{FF2B5EF4-FFF2-40B4-BE49-F238E27FC236}">
                <a16:creationId xmlns="" xmlns:a16="http://schemas.microsoft.com/office/drawing/2014/main" id="{9BC7042B-C14C-0946-A937-6C31A2C16B59}"/>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6216" t="6028" r="20268"/>
          <a:stretch/>
        </p:blipFill>
        <p:spPr>
          <a:xfrm flipH="1">
            <a:off x="0" y="0"/>
            <a:ext cx="2688878" cy="3437110"/>
          </a:xfrm>
          <a:prstGeom prst="rect">
            <a:avLst/>
          </a:prstGeom>
        </p:spPr>
      </p:pic>
      <p:grpSp>
        <p:nvGrpSpPr>
          <p:cNvPr id="19" name="Group 18">
            <a:extLst>
              <a:ext uri="{FF2B5EF4-FFF2-40B4-BE49-F238E27FC236}">
                <a16:creationId xmlns="" xmlns:a16="http://schemas.microsoft.com/office/drawing/2014/main" id="{E94B0B70-2DB5-524B-8785-65C246CC55DF}"/>
              </a:ext>
            </a:extLst>
          </p:cNvPr>
          <p:cNvGrpSpPr/>
          <p:nvPr/>
        </p:nvGrpSpPr>
        <p:grpSpPr>
          <a:xfrm flipH="1">
            <a:off x="0" y="800100"/>
            <a:ext cx="9144000" cy="3714750"/>
            <a:chOff x="0" y="800100"/>
            <a:chExt cx="9144000" cy="3714750"/>
          </a:xfrm>
        </p:grpSpPr>
        <p:cxnSp>
          <p:nvCxnSpPr>
            <p:cNvPr id="20" name="Straight Connector 19">
              <a:extLst>
                <a:ext uri="{FF2B5EF4-FFF2-40B4-BE49-F238E27FC236}">
                  <a16:creationId xmlns="" xmlns:a16="http://schemas.microsoft.com/office/drawing/2014/main" id="{1DD7E43E-D921-5945-96D2-9DA437D76C67}"/>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06F6A3E6-3360-C444-9F64-AB2BD9FB9C6D}"/>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 xmlns:a16="http://schemas.microsoft.com/office/drawing/2014/main" id="{6A209CCF-DB5F-124D-B478-9C20F41696E4}"/>
              </a:ext>
            </a:extLst>
          </p:cNvPr>
          <p:cNvSpPr/>
          <p:nvPr/>
        </p:nvSpPr>
        <p:spPr>
          <a:xfrm>
            <a:off x="-3301" y="4705350"/>
            <a:ext cx="525478"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itle 2">
            <a:extLst>
              <a:ext uri="{FF2B5EF4-FFF2-40B4-BE49-F238E27FC236}">
                <a16:creationId xmlns="" xmlns:a16="http://schemas.microsoft.com/office/drawing/2014/main" id="{B1720756-935A-5543-9675-970ABE20C686}"/>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05</a:t>
            </a:r>
            <a:endParaRPr lang="en-US" sz="1125" b="0" cap="none" dirty="0">
              <a:latin typeface="Arial" charset="0"/>
              <a:ea typeface="Arial" charset="0"/>
              <a:cs typeface="Arial" charset="0"/>
            </a:endParaRPr>
          </a:p>
        </p:txBody>
      </p:sp>
      <p:sp>
        <p:nvSpPr>
          <p:cNvPr id="10" name="Footer Placeholder 4">
            <a:extLst>
              <a:ext uri="{FF2B5EF4-FFF2-40B4-BE49-F238E27FC236}">
                <a16:creationId xmlns="" xmlns:a16="http://schemas.microsoft.com/office/drawing/2014/main" id="{7D11704E-CEFF-FB4C-910A-2266F53F1D1E}"/>
              </a:ext>
            </a:extLst>
          </p:cNvPr>
          <p:cNvSpPr txBox="1">
            <a:spLocks/>
          </p:cNvSpPr>
          <p:nvPr/>
        </p:nvSpPr>
        <p:spPr>
          <a:xfrm>
            <a:off x="5458554" y="171450"/>
            <a:ext cx="3466369" cy="1504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AE" sz="800" b="1" dirty="0">
                <a:solidFill>
                  <a:schemeClr val="bg1"/>
                </a:solidFill>
                <a:latin typeface="Simplified Arabic" pitchFamily="18" charset="-78"/>
                <a:ea typeface="Arial Black" charset="0"/>
                <a:cs typeface="Simplified Arabic" pitchFamily="18" charset="-78"/>
              </a:rPr>
              <a:t>الوحدة الخامسة: </a:t>
            </a:r>
            <a:r>
              <a:rPr lang="ar-AE" sz="800" dirty="0">
                <a:solidFill>
                  <a:schemeClr val="bg1"/>
                </a:solidFill>
                <a:latin typeface="Simplified Arabic" pitchFamily="18" charset="-78"/>
                <a:ea typeface="Arial Black" charset="0"/>
                <a:cs typeface="Simplified Arabic" pitchFamily="18" charset="-78"/>
              </a:rPr>
              <a:t>فهم الديناميات الجندرية </a:t>
            </a:r>
            <a:r>
              <a:rPr lang="ar-EG" sz="800" dirty="0">
                <a:solidFill>
                  <a:schemeClr val="bg1"/>
                </a:solidFill>
                <a:latin typeface="Simplified Arabic" pitchFamily="18" charset="-78"/>
                <a:ea typeface="Arial Black" charset="0"/>
                <a:cs typeface="Simplified Arabic" pitchFamily="18" charset="-78"/>
              </a:rPr>
              <a:t>المؤثرة </a:t>
            </a:r>
            <a:r>
              <a:rPr lang="ar-AE" sz="800" dirty="0">
                <a:solidFill>
                  <a:schemeClr val="bg1"/>
                </a:solidFill>
                <a:latin typeface="Simplified Arabic" pitchFamily="18" charset="-78"/>
                <a:ea typeface="Arial Black" charset="0"/>
                <a:cs typeface="Simplified Arabic" pitchFamily="18" charset="-78"/>
              </a:rPr>
              <a:t>في الراديكالية والتطرف العنيف وإشراك النساء والفتيات </a:t>
            </a:r>
            <a:endParaRPr lang="en-US" sz="800" dirty="0">
              <a:solidFill>
                <a:schemeClr val="bg1"/>
              </a:solidFill>
              <a:latin typeface="Simplified Arabic" pitchFamily="18" charset="-78"/>
              <a:ea typeface="Arial" charset="0"/>
              <a:cs typeface="Simplified Arabic" pitchFamily="18" charset="-78"/>
            </a:endParaRPr>
          </a:p>
        </p:txBody>
      </p:sp>
    </p:spTree>
    <p:extLst>
      <p:ext uri="{BB962C8B-B14F-4D97-AF65-F5344CB8AC3E}">
        <p14:creationId xmlns:p14="http://schemas.microsoft.com/office/powerpoint/2010/main" val="73345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34282" r="21604"/>
          <a:stretch/>
        </p:blipFill>
        <p:spPr>
          <a:xfrm>
            <a:off x="-11289" y="6615"/>
            <a:ext cx="3135489" cy="5140929"/>
          </a:xfrm>
          <a:prstGeom prst="rect">
            <a:avLst/>
          </a:prstGeom>
        </p:spPr>
      </p:pic>
      <p:sp>
        <p:nvSpPr>
          <p:cNvPr id="11" name="Title 2"/>
          <p:cNvSpPr txBox="1">
            <a:spLocks/>
          </p:cNvSpPr>
          <p:nvPr/>
        </p:nvSpPr>
        <p:spPr>
          <a:xfrm>
            <a:off x="2974567" y="91266"/>
            <a:ext cx="5410200" cy="1107996"/>
          </a:xfrm>
          <a:prstGeom prst="rect">
            <a:avLst/>
          </a:prstGeom>
          <a:noFill/>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r" rtl="1"/>
            <a:r>
              <a:rPr lang="ar-AE" b="0" cap="none" dirty="0">
                <a:solidFill>
                  <a:srgbClr val="0072B1"/>
                </a:solidFill>
                <a:latin typeface="Simplified Arabic" pitchFamily="18" charset="-78"/>
                <a:ea typeface="Arial" charset="0"/>
                <a:cs typeface="Simplified Arabic" pitchFamily="18" charset="-78"/>
              </a:rPr>
              <a:t>المشاريع </a:t>
            </a:r>
            <a:r>
              <a:rPr lang="ar-EG" b="0" cap="none" dirty="0" smtClean="0">
                <a:solidFill>
                  <a:srgbClr val="0072B1"/>
                </a:solidFill>
                <a:latin typeface="Simplified Arabic" pitchFamily="18" charset="-78"/>
                <a:ea typeface="Arial" charset="0"/>
                <a:cs typeface="Simplified Arabic" pitchFamily="18" charset="-78"/>
              </a:rPr>
              <a:t>المراع</a:t>
            </a:r>
            <a:r>
              <a:rPr lang="ar-SA" b="0" cap="none" dirty="0" smtClean="0">
                <a:solidFill>
                  <a:srgbClr val="0072B1"/>
                </a:solidFill>
                <a:latin typeface="Simplified Arabic" pitchFamily="18" charset="-78"/>
                <a:ea typeface="Arial" charset="0"/>
                <a:cs typeface="Simplified Arabic" pitchFamily="18" charset="-78"/>
              </a:rPr>
              <a:t>ِ</a:t>
            </a:r>
            <a:r>
              <a:rPr lang="ar-EG" b="0" cap="none" dirty="0" smtClean="0">
                <a:solidFill>
                  <a:srgbClr val="0072B1"/>
                </a:solidFill>
                <a:latin typeface="Simplified Arabic" pitchFamily="18" charset="-78"/>
                <a:ea typeface="Arial" charset="0"/>
                <a:cs typeface="Simplified Arabic" pitchFamily="18" charset="-78"/>
              </a:rPr>
              <a:t>ي</a:t>
            </a:r>
            <a:r>
              <a:rPr lang="ar-SA" b="0" cap="none" dirty="0" smtClean="0">
                <a:solidFill>
                  <a:srgbClr val="0072B1"/>
                </a:solidFill>
                <a:latin typeface="Simplified Arabic" pitchFamily="18" charset="-78"/>
                <a:ea typeface="Arial" charset="0"/>
                <a:cs typeface="Simplified Arabic" pitchFamily="18" charset="-78"/>
              </a:rPr>
              <a:t>َ</a:t>
            </a:r>
            <a:r>
              <a:rPr lang="ar-EG" b="0" cap="none" dirty="0" smtClean="0">
                <a:solidFill>
                  <a:srgbClr val="0072B1"/>
                </a:solidFill>
                <a:latin typeface="Simplified Arabic" pitchFamily="18" charset="-78"/>
                <a:ea typeface="Arial" charset="0"/>
                <a:cs typeface="Simplified Arabic" pitchFamily="18" charset="-78"/>
              </a:rPr>
              <a:t>ة للاعتبارات الجندرية</a:t>
            </a:r>
            <a:r>
              <a:rPr lang="ar-AE" b="0" cap="none" dirty="0" smtClean="0">
                <a:solidFill>
                  <a:srgbClr val="0072B1"/>
                </a:solidFill>
                <a:latin typeface="Simplified Arabic" pitchFamily="18" charset="-78"/>
                <a:ea typeface="Arial" charset="0"/>
                <a:cs typeface="Simplified Arabic" pitchFamily="18" charset="-78"/>
              </a:rPr>
              <a:t>: </a:t>
            </a:r>
            <a:endParaRPr lang="en-US" b="0" cap="none" dirty="0">
              <a:solidFill>
                <a:srgbClr val="0072B1"/>
              </a:solidFill>
              <a:latin typeface="Simplified Arabic" pitchFamily="18" charset="-78"/>
              <a:ea typeface="Arial" charset="0"/>
              <a:cs typeface="Simplified Arabic" pitchFamily="18" charset="-78"/>
            </a:endParaRPr>
          </a:p>
        </p:txBody>
      </p:sp>
      <p:cxnSp>
        <p:nvCxnSpPr>
          <p:cNvPr id="12" name="Straight Connector 11"/>
          <p:cNvCxnSpPr>
            <a:cxnSpLocks/>
          </p:cNvCxnSpPr>
          <p:nvPr/>
        </p:nvCxnSpPr>
        <p:spPr>
          <a:xfrm flipH="1">
            <a:off x="0" y="1352136"/>
            <a:ext cx="838476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2"/>
          <p:cNvSpPr txBox="1">
            <a:spLocks/>
          </p:cNvSpPr>
          <p:nvPr/>
        </p:nvSpPr>
        <p:spPr>
          <a:xfrm>
            <a:off x="3495267" y="1675532"/>
            <a:ext cx="4889500" cy="256480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28600" indent="-228600" algn="r" rtl="1">
              <a:lnSpc>
                <a:spcPts val="2200"/>
              </a:lnSpc>
              <a:spcBef>
                <a:spcPts val="0"/>
              </a:spcBef>
              <a:spcAft>
                <a:spcPts val="1200"/>
              </a:spcAft>
              <a:buClr>
                <a:srgbClr val="0072B1"/>
              </a:buClr>
              <a:buSzPct val="100000"/>
              <a:buFont typeface="Arial" charset="0"/>
              <a:buChar char="•"/>
            </a:pPr>
            <a:r>
              <a:rPr lang="ar-AE" sz="2000" b="0" cap="none" dirty="0">
                <a:solidFill>
                  <a:srgbClr val="0072B1"/>
                </a:solidFill>
                <a:latin typeface="Simplified Arabic" pitchFamily="18" charset="-78"/>
                <a:ea typeface="Arial" charset="0"/>
                <a:cs typeface="Simplified Arabic" pitchFamily="18" charset="-78"/>
              </a:rPr>
              <a:t>أن </a:t>
            </a:r>
            <a:r>
              <a:rPr lang="ar-EG" sz="2000" b="0" cap="none" dirty="0" smtClean="0">
                <a:solidFill>
                  <a:srgbClr val="0072B1"/>
                </a:solidFill>
                <a:latin typeface="Simplified Arabic" pitchFamily="18" charset="-78"/>
                <a:ea typeface="Arial" charset="0"/>
                <a:cs typeface="Simplified Arabic" pitchFamily="18" charset="-78"/>
              </a:rPr>
              <a:t>ت</a:t>
            </a:r>
            <a:r>
              <a:rPr lang="ar-AE" sz="2000" b="0" cap="none" dirty="0" smtClean="0">
                <a:solidFill>
                  <a:srgbClr val="0072B1"/>
                </a:solidFill>
                <a:latin typeface="Simplified Arabic" pitchFamily="18" charset="-78"/>
                <a:ea typeface="Arial" charset="0"/>
                <a:cs typeface="Simplified Arabic" pitchFamily="18" charset="-78"/>
              </a:rPr>
              <a:t>كون </a:t>
            </a:r>
            <a:r>
              <a:rPr lang="ar-AE" sz="2000" b="0" cap="none" dirty="0">
                <a:solidFill>
                  <a:srgbClr val="0072B1"/>
                </a:solidFill>
                <a:latin typeface="Simplified Arabic" pitchFamily="18" charset="-78"/>
                <a:ea typeface="Arial" charset="0"/>
                <a:cs typeface="Simplified Arabic" pitchFamily="18" charset="-78"/>
              </a:rPr>
              <a:t>أكثر </a:t>
            </a:r>
            <a:r>
              <a:rPr lang="ar-AE" sz="2000" b="0" cap="none" dirty="0" smtClean="0">
                <a:solidFill>
                  <a:srgbClr val="0072B1"/>
                </a:solidFill>
                <a:latin typeface="Simplified Arabic" pitchFamily="18" charset="-78"/>
                <a:ea typeface="Arial" charset="0"/>
                <a:cs typeface="Simplified Arabic" pitchFamily="18" charset="-78"/>
              </a:rPr>
              <a:t>فعالية</a:t>
            </a:r>
            <a:r>
              <a:rPr lang="ar-SA" sz="2000" b="0" cap="none" dirty="0" smtClean="0">
                <a:solidFill>
                  <a:srgbClr val="0072B1"/>
                </a:solidFill>
                <a:latin typeface="Simplified Arabic" pitchFamily="18" charset="-78"/>
                <a:ea typeface="Arial" charset="0"/>
                <a:cs typeface="Simplified Arabic" pitchFamily="18" charset="-78"/>
              </a:rPr>
              <a:t>ً</a:t>
            </a:r>
            <a:r>
              <a:rPr lang="ar-AE" sz="2000" b="0" cap="none" dirty="0" smtClean="0">
                <a:solidFill>
                  <a:srgbClr val="0072B1"/>
                </a:solidFill>
                <a:latin typeface="Simplified Arabic" pitchFamily="18" charset="-78"/>
                <a:ea typeface="Arial" charset="0"/>
                <a:cs typeface="Simplified Arabic" pitchFamily="18" charset="-78"/>
              </a:rPr>
              <a:t>، </a:t>
            </a:r>
            <a:r>
              <a:rPr lang="ar-AE" sz="2000" b="0" cap="none" dirty="0">
                <a:solidFill>
                  <a:srgbClr val="0072B1"/>
                </a:solidFill>
                <a:latin typeface="Simplified Arabic" pitchFamily="18" charset="-78"/>
                <a:ea typeface="Arial" charset="0"/>
                <a:cs typeface="Simplified Arabic" pitchFamily="18" charset="-78"/>
              </a:rPr>
              <a:t>حيث </a:t>
            </a:r>
            <a:r>
              <a:rPr lang="ar-AE" sz="2000" b="0" cap="none" dirty="0" smtClean="0">
                <a:solidFill>
                  <a:srgbClr val="0072B1"/>
                </a:solidFill>
                <a:latin typeface="Simplified Arabic" pitchFamily="18" charset="-78"/>
                <a:ea typeface="Arial" charset="0"/>
                <a:cs typeface="Simplified Arabic" pitchFamily="18" charset="-78"/>
              </a:rPr>
              <a:t>ي</a:t>
            </a:r>
            <a:r>
              <a:rPr lang="ar-EG" sz="2000" b="0" cap="none" dirty="0" smtClean="0">
                <a:solidFill>
                  <a:srgbClr val="0072B1"/>
                </a:solidFill>
                <a:latin typeface="Simplified Arabic" pitchFamily="18" charset="-78"/>
                <a:ea typeface="Arial" charset="0"/>
                <a:cs typeface="Simplified Arabic" pitchFamily="18" charset="-78"/>
              </a:rPr>
              <a:t>ُ</a:t>
            </a:r>
            <a:r>
              <a:rPr lang="ar-AE" sz="2000" b="0" cap="none" dirty="0" smtClean="0">
                <a:solidFill>
                  <a:srgbClr val="0072B1"/>
                </a:solidFill>
                <a:latin typeface="Simplified Arabic" pitchFamily="18" charset="-78"/>
                <a:ea typeface="Arial" charset="0"/>
                <a:cs typeface="Simplified Arabic" pitchFamily="18" charset="-78"/>
              </a:rPr>
              <a:t>مكِّننا </a:t>
            </a:r>
            <a:r>
              <a:rPr lang="ar-EG" sz="2000" b="0" cap="none" dirty="0" smtClean="0">
                <a:solidFill>
                  <a:srgbClr val="0072B1"/>
                </a:solidFill>
                <a:latin typeface="Simplified Arabic" pitchFamily="18" charset="-78"/>
                <a:ea typeface="Arial" charset="0"/>
                <a:cs typeface="Simplified Arabic" pitchFamily="18" charset="-78"/>
              </a:rPr>
              <a:t>ذلك من </a:t>
            </a:r>
            <a:r>
              <a:rPr lang="ar-AE" sz="2000" b="0" cap="none" dirty="0" smtClean="0">
                <a:solidFill>
                  <a:srgbClr val="0072B1"/>
                </a:solidFill>
                <a:latin typeface="Simplified Arabic" pitchFamily="18" charset="-78"/>
                <a:ea typeface="Arial" charset="0"/>
                <a:cs typeface="Simplified Arabic" pitchFamily="18" charset="-78"/>
              </a:rPr>
              <a:t>تصميم </a:t>
            </a:r>
            <a:r>
              <a:rPr lang="ar-AE" sz="2000" b="0" cap="none" dirty="0">
                <a:solidFill>
                  <a:srgbClr val="0072B1"/>
                </a:solidFill>
                <a:latin typeface="Simplified Arabic" pitchFamily="18" charset="-78"/>
                <a:ea typeface="Arial" charset="0"/>
                <a:cs typeface="Simplified Arabic" pitchFamily="18" charset="-78"/>
              </a:rPr>
              <a:t>تدخلات محددة للطرق المختلفة التي ينجذب من خلالها </a:t>
            </a:r>
            <a:r>
              <a:rPr lang="ar-EG" sz="2000" b="0" cap="none" dirty="0" smtClean="0">
                <a:solidFill>
                  <a:srgbClr val="0072B1"/>
                </a:solidFill>
                <a:latin typeface="Simplified Arabic" pitchFamily="18" charset="-78"/>
                <a:ea typeface="Arial" charset="0"/>
                <a:cs typeface="Simplified Arabic" pitchFamily="18" charset="-78"/>
              </a:rPr>
              <a:t>الأشخاص</a:t>
            </a:r>
            <a:r>
              <a:rPr lang="ar-AE" sz="2000" b="0" cap="none" dirty="0" smtClean="0">
                <a:solidFill>
                  <a:srgbClr val="0072B1"/>
                </a:solidFill>
                <a:latin typeface="Simplified Arabic" pitchFamily="18" charset="-78"/>
                <a:ea typeface="Arial" charset="0"/>
                <a:cs typeface="Simplified Arabic" pitchFamily="18" charset="-78"/>
              </a:rPr>
              <a:t> </a:t>
            </a:r>
            <a:r>
              <a:rPr lang="ar-AE" sz="2000" b="0" cap="none" dirty="0">
                <a:solidFill>
                  <a:srgbClr val="0072B1"/>
                </a:solidFill>
                <a:latin typeface="Simplified Arabic" pitchFamily="18" charset="-78"/>
                <a:ea typeface="Arial" charset="0"/>
                <a:cs typeface="Simplified Arabic" pitchFamily="18" charset="-78"/>
              </a:rPr>
              <a:t>إلى التطرف العنيف. </a:t>
            </a:r>
          </a:p>
          <a:p>
            <a:pPr marL="228600" indent="-228600" algn="r" rtl="1">
              <a:lnSpc>
                <a:spcPts val="2200"/>
              </a:lnSpc>
              <a:spcBef>
                <a:spcPts val="0"/>
              </a:spcBef>
              <a:spcAft>
                <a:spcPts val="1200"/>
              </a:spcAft>
              <a:buClr>
                <a:srgbClr val="0072B1"/>
              </a:buClr>
              <a:buSzPct val="100000"/>
              <a:buFont typeface="Arial" charset="0"/>
              <a:buChar char="•"/>
            </a:pPr>
            <a:r>
              <a:rPr lang="ar-AE" sz="2000" b="0" cap="none" dirty="0">
                <a:solidFill>
                  <a:srgbClr val="0072B1"/>
                </a:solidFill>
                <a:latin typeface="Simplified Arabic" pitchFamily="18" charset="-78"/>
                <a:ea typeface="Arial" charset="0"/>
                <a:cs typeface="Simplified Arabic" pitchFamily="18" charset="-78"/>
              </a:rPr>
              <a:t>تجنّب تجاهل المخاطر التي قد </a:t>
            </a:r>
            <a:r>
              <a:rPr lang="ar-EG" sz="2000" b="0" cap="none" dirty="0" smtClean="0">
                <a:solidFill>
                  <a:srgbClr val="0072B1"/>
                </a:solidFill>
                <a:latin typeface="Simplified Arabic" pitchFamily="18" charset="-78"/>
                <a:ea typeface="Arial" charset="0"/>
                <a:cs typeface="Simplified Arabic" pitchFamily="18" charset="-78"/>
              </a:rPr>
              <a:t>تواجهها </a:t>
            </a:r>
            <a:r>
              <a:rPr lang="ar-AE" sz="2000" b="0" cap="none" dirty="0" smtClean="0">
                <a:solidFill>
                  <a:srgbClr val="0072B1"/>
                </a:solidFill>
                <a:latin typeface="Simplified Arabic" pitchFamily="18" charset="-78"/>
                <a:ea typeface="Arial" charset="0"/>
                <a:cs typeface="Simplified Arabic" pitchFamily="18" charset="-78"/>
              </a:rPr>
              <a:t>النساء </a:t>
            </a:r>
            <a:r>
              <a:rPr lang="ar-AE" sz="2000" b="0" cap="none" dirty="0">
                <a:solidFill>
                  <a:srgbClr val="0072B1"/>
                </a:solidFill>
                <a:latin typeface="Simplified Arabic" pitchFamily="18" charset="-78"/>
                <a:ea typeface="Arial" charset="0"/>
                <a:cs typeface="Simplified Arabic" pitchFamily="18" charset="-78"/>
              </a:rPr>
              <a:t>والفتيات </a:t>
            </a:r>
            <a:r>
              <a:rPr lang="ar-EG" sz="2000" b="0" cap="none" dirty="0" smtClean="0">
                <a:solidFill>
                  <a:srgbClr val="0072B1"/>
                </a:solidFill>
                <a:latin typeface="Simplified Arabic" pitchFamily="18" charset="-78"/>
                <a:ea typeface="Arial" charset="0"/>
                <a:cs typeface="Simplified Arabic" pitchFamily="18" charset="-78"/>
              </a:rPr>
              <a:t>إزاء </a:t>
            </a:r>
            <a:r>
              <a:rPr lang="ar-AE" sz="2000" b="0" cap="none" dirty="0" smtClean="0">
                <a:solidFill>
                  <a:srgbClr val="0072B1"/>
                </a:solidFill>
                <a:latin typeface="Simplified Arabic" pitchFamily="18" charset="-78"/>
                <a:ea typeface="Arial" charset="0"/>
                <a:cs typeface="Simplified Arabic" pitchFamily="18" charset="-78"/>
              </a:rPr>
              <a:t>الانجذاب </a:t>
            </a:r>
            <a:r>
              <a:rPr lang="ar-EG" sz="2000" b="0" cap="none" dirty="0">
                <a:solidFill>
                  <a:srgbClr val="0072B1"/>
                </a:solidFill>
                <a:latin typeface="Simplified Arabic" pitchFamily="18" charset="-78"/>
                <a:ea typeface="Arial" charset="0"/>
                <a:cs typeface="Simplified Arabic" pitchFamily="18" charset="-78"/>
              </a:rPr>
              <a:t>ا</a:t>
            </a:r>
            <a:r>
              <a:rPr lang="ar-AE" sz="2000" b="0" cap="none" dirty="0" smtClean="0">
                <a:solidFill>
                  <a:srgbClr val="0072B1"/>
                </a:solidFill>
                <a:latin typeface="Simplified Arabic" pitchFamily="18" charset="-78"/>
                <a:ea typeface="Arial" charset="0"/>
                <a:cs typeface="Simplified Arabic" pitchFamily="18" charset="-78"/>
              </a:rPr>
              <a:t>لتطرف </a:t>
            </a:r>
            <a:r>
              <a:rPr lang="ar-AE" sz="2000" b="0" cap="none" dirty="0">
                <a:solidFill>
                  <a:srgbClr val="0072B1"/>
                </a:solidFill>
                <a:latin typeface="Simplified Arabic" pitchFamily="18" charset="-78"/>
                <a:ea typeface="Arial" charset="0"/>
                <a:cs typeface="Simplified Arabic" pitchFamily="18" charset="-78"/>
              </a:rPr>
              <a:t>العنيف. </a:t>
            </a:r>
          </a:p>
          <a:p>
            <a:pPr marL="228600" indent="-228600" algn="r" rtl="1">
              <a:lnSpc>
                <a:spcPts val="2200"/>
              </a:lnSpc>
              <a:spcBef>
                <a:spcPts val="0"/>
              </a:spcBef>
              <a:spcAft>
                <a:spcPts val="1200"/>
              </a:spcAft>
              <a:buClr>
                <a:srgbClr val="0072B1"/>
              </a:buClr>
              <a:buSzPct val="100000"/>
              <a:buFont typeface="Arial" charset="0"/>
              <a:buChar char="•"/>
            </a:pPr>
            <a:r>
              <a:rPr lang="ar-AE" sz="2000" b="0" cap="none" dirty="0">
                <a:solidFill>
                  <a:srgbClr val="0072B1"/>
                </a:solidFill>
                <a:latin typeface="Simplified Arabic" pitchFamily="18" charset="-78"/>
                <a:ea typeface="Arial" charset="0"/>
                <a:cs typeface="Simplified Arabic" pitchFamily="18" charset="-78"/>
              </a:rPr>
              <a:t>مجابهة الأشكال العنيفة للذكورة والأنوثة التي </a:t>
            </a:r>
            <a:r>
              <a:rPr lang="ar-AE" sz="2000" b="0" cap="none" dirty="0" smtClean="0">
                <a:solidFill>
                  <a:srgbClr val="0072B1"/>
                </a:solidFill>
                <a:latin typeface="Simplified Arabic" pitchFamily="18" charset="-78"/>
                <a:ea typeface="Arial" charset="0"/>
                <a:cs typeface="Simplified Arabic" pitchFamily="18" charset="-78"/>
              </a:rPr>
              <a:t>ترو</a:t>
            </a:r>
            <a:r>
              <a:rPr lang="ar-EG" sz="2000" b="0" cap="none" dirty="0" smtClean="0">
                <a:solidFill>
                  <a:srgbClr val="0072B1"/>
                </a:solidFill>
                <a:latin typeface="Simplified Arabic" pitchFamily="18" charset="-78"/>
                <a:ea typeface="Arial" charset="0"/>
                <a:cs typeface="Simplified Arabic" pitchFamily="18" charset="-78"/>
              </a:rPr>
              <a:t>ِّ</a:t>
            </a:r>
            <a:r>
              <a:rPr lang="ar-AE" sz="2000" b="0" cap="none" dirty="0" smtClean="0">
                <a:solidFill>
                  <a:srgbClr val="0072B1"/>
                </a:solidFill>
                <a:latin typeface="Simplified Arabic" pitchFamily="18" charset="-78"/>
                <a:ea typeface="Arial" charset="0"/>
                <a:cs typeface="Simplified Arabic" pitchFamily="18" charset="-78"/>
              </a:rPr>
              <a:t>ج </a:t>
            </a:r>
            <a:r>
              <a:rPr lang="ar-AE" sz="2000" b="0" cap="none" dirty="0">
                <a:solidFill>
                  <a:srgbClr val="0072B1"/>
                </a:solidFill>
                <a:latin typeface="Simplified Arabic" pitchFamily="18" charset="-78"/>
                <a:ea typeface="Arial" charset="0"/>
                <a:cs typeface="Simplified Arabic" pitchFamily="18" charset="-78"/>
              </a:rPr>
              <a:t>لها الجماعات المتطرفة العنيفة </a:t>
            </a:r>
            <a:r>
              <a:rPr lang="ar-AE" sz="2000" b="0" cap="none" dirty="0" smtClean="0">
                <a:solidFill>
                  <a:srgbClr val="0072B1"/>
                </a:solidFill>
                <a:latin typeface="Simplified Arabic" pitchFamily="18" charset="-78"/>
                <a:ea typeface="Arial" charset="0"/>
                <a:cs typeface="Simplified Arabic" pitchFamily="18" charset="-78"/>
              </a:rPr>
              <a:t>ومحاولته</a:t>
            </a:r>
            <a:r>
              <a:rPr lang="ar-EG" sz="2000" b="0" cap="none" dirty="0" smtClean="0">
                <a:solidFill>
                  <a:srgbClr val="0072B1"/>
                </a:solidFill>
                <a:latin typeface="Simplified Arabic" pitchFamily="18" charset="-78"/>
                <a:ea typeface="Arial" charset="0"/>
                <a:cs typeface="Simplified Arabic" pitchFamily="18" charset="-78"/>
              </a:rPr>
              <a:t>ا</a:t>
            </a:r>
            <a:r>
              <a:rPr lang="ar-AE" sz="2000" b="0" cap="none" dirty="0" smtClean="0">
                <a:solidFill>
                  <a:srgbClr val="0072B1"/>
                </a:solidFill>
                <a:latin typeface="Simplified Arabic" pitchFamily="18" charset="-78"/>
                <a:ea typeface="Arial" charset="0"/>
                <a:cs typeface="Simplified Arabic" pitchFamily="18" charset="-78"/>
              </a:rPr>
              <a:t> </a:t>
            </a:r>
            <a:r>
              <a:rPr lang="ar-AE" sz="2000" b="0" cap="none" dirty="0">
                <a:solidFill>
                  <a:srgbClr val="0072B1"/>
                </a:solidFill>
                <a:latin typeface="Simplified Arabic" pitchFamily="18" charset="-78"/>
                <a:ea typeface="Arial" charset="0"/>
                <a:cs typeface="Simplified Arabic" pitchFamily="18" charset="-78"/>
              </a:rPr>
              <a:t>جمع </a:t>
            </a:r>
            <a:r>
              <a:rPr lang="ar-AE" sz="2000" b="0" cap="none" dirty="0" smtClean="0">
                <a:solidFill>
                  <a:srgbClr val="0072B1"/>
                </a:solidFill>
                <a:latin typeface="Simplified Arabic" pitchFamily="18" charset="-78"/>
                <a:ea typeface="Arial" charset="0"/>
                <a:cs typeface="Simplified Arabic" pitchFamily="18" charset="-78"/>
              </a:rPr>
              <a:t>مؤيِّديهم</a:t>
            </a:r>
            <a:r>
              <a:rPr lang="ar-EG" sz="2000" b="0" cap="none" dirty="0" smtClean="0">
                <a:solidFill>
                  <a:srgbClr val="0072B1"/>
                </a:solidFill>
                <a:latin typeface="Simplified Arabic" pitchFamily="18" charset="-78"/>
                <a:ea typeface="Arial" charset="0"/>
                <a:cs typeface="Simplified Arabic" pitchFamily="18" charset="-78"/>
              </a:rPr>
              <a:t> </a:t>
            </a:r>
            <a:r>
              <a:rPr lang="ar-AE" sz="2000" b="0" cap="none" dirty="0" smtClean="0">
                <a:solidFill>
                  <a:srgbClr val="0072B1"/>
                </a:solidFill>
                <a:latin typeface="Simplified Arabic" pitchFamily="18" charset="-78"/>
                <a:ea typeface="Arial" charset="0"/>
                <a:cs typeface="Simplified Arabic" pitchFamily="18" charset="-78"/>
              </a:rPr>
              <a:t>ومجنَديهم عليها</a:t>
            </a:r>
            <a:r>
              <a:rPr lang="ar-AE" sz="2000" b="0" cap="none" dirty="0">
                <a:solidFill>
                  <a:srgbClr val="0072B1"/>
                </a:solidFill>
                <a:latin typeface="Simplified Arabic" pitchFamily="18" charset="-78"/>
                <a:ea typeface="Arial" charset="0"/>
                <a:cs typeface="Simplified Arabic" pitchFamily="18" charset="-78"/>
              </a:rPr>
              <a:t>. </a:t>
            </a:r>
          </a:p>
        </p:txBody>
      </p:sp>
      <p:sp>
        <p:nvSpPr>
          <p:cNvPr id="13" name="Rectangle 12">
            <a:extLst>
              <a:ext uri="{FF2B5EF4-FFF2-40B4-BE49-F238E27FC236}">
                <a16:creationId xmlns="" xmlns:a16="http://schemas.microsoft.com/office/drawing/2014/main" id="{BB5842E0-B47A-8644-BE26-827D9431299B}"/>
              </a:ext>
            </a:extLst>
          </p:cNvPr>
          <p:cNvSpPr/>
          <p:nvPr/>
        </p:nvSpPr>
        <p:spPr>
          <a:xfrm>
            <a:off x="1548897" y="-1"/>
            <a:ext cx="1575303" cy="2174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0000"/>
                    <a:lumOff val="10000"/>
                    <a:alpha val="75000"/>
                  </a:schemeClr>
                </a:solidFill>
              </a:rPr>
              <a:t>UN Photo/Mark Garten</a:t>
            </a:r>
          </a:p>
        </p:txBody>
      </p:sp>
      <p:grpSp>
        <p:nvGrpSpPr>
          <p:cNvPr id="15" name="Group 14">
            <a:extLst>
              <a:ext uri="{FF2B5EF4-FFF2-40B4-BE49-F238E27FC236}">
                <a16:creationId xmlns="" xmlns:a16="http://schemas.microsoft.com/office/drawing/2014/main" id="{14D81927-10C2-F74D-AFB2-07B306794074}"/>
              </a:ext>
            </a:extLst>
          </p:cNvPr>
          <p:cNvGrpSpPr/>
          <p:nvPr/>
        </p:nvGrpSpPr>
        <p:grpSpPr>
          <a:xfrm>
            <a:off x="-3301" y="4705350"/>
            <a:ext cx="525478" cy="248970"/>
            <a:chOff x="-3301" y="4705350"/>
            <a:chExt cx="525478" cy="248970"/>
          </a:xfrm>
        </p:grpSpPr>
        <p:sp>
          <p:nvSpPr>
            <p:cNvPr id="16" name="Rectangle 15">
              <a:extLst>
                <a:ext uri="{FF2B5EF4-FFF2-40B4-BE49-F238E27FC236}">
                  <a16:creationId xmlns="" xmlns:a16="http://schemas.microsoft.com/office/drawing/2014/main" id="{53DA428F-17ED-FC4F-A968-B7ADC5607A99}"/>
                </a:ext>
              </a:extLst>
            </p:cNvPr>
            <p:cNvSpPr/>
            <p:nvPr/>
          </p:nvSpPr>
          <p:spPr>
            <a:xfrm>
              <a:off x="-3301" y="4705350"/>
              <a:ext cx="525478"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itle 2">
              <a:extLst>
                <a:ext uri="{FF2B5EF4-FFF2-40B4-BE49-F238E27FC236}">
                  <a16:creationId xmlns="" xmlns:a16="http://schemas.microsoft.com/office/drawing/2014/main" id="{9DAD4102-FD5C-BE4A-9CBF-3DE9EBEAC4F2}"/>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06</a:t>
              </a:r>
              <a:endParaRPr lang="en-US" sz="1125" b="0" cap="none" dirty="0">
                <a:latin typeface="Arial" charset="0"/>
                <a:ea typeface="Arial" charset="0"/>
                <a:cs typeface="Arial" charset="0"/>
              </a:endParaRPr>
            </a:p>
          </p:txBody>
        </p:sp>
      </p:grpSp>
    </p:spTree>
    <p:extLst>
      <p:ext uri="{BB962C8B-B14F-4D97-AF65-F5344CB8AC3E}">
        <p14:creationId xmlns:p14="http://schemas.microsoft.com/office/powerpoint/2010/main" val="216220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14" name="Picture Placeholder 6">
            <a:extLst>
              <a:ext uri="{FF2B5EF4-FFF2-40B4-BE49-F238E27FC236}">
                <a16:creationId xmlns="" xmlns:a16="http://schemas.microsoft.com/office/drawing/2014/main" id="{69087FC7-6209-4349-8C6D-988F6E2EF4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470" r="22933"/>
          <a:stretch/>
        </p:blipFill>
        <p:spPr>
          <a:xfrm>
            <a:off x="0" y="9624"/>
            <a:ext cx="3137836" cy="5152657"/>
          </a:xfrm>
          <a:prstGeom prst="rect">
            <a:avLst/>
          </a:prstGeom>
        </p:spPr>
      </p:pic>
      <p:sp>
        <p:nvSpPr>
          <p:cNvPr id="11" name="Title 2"/>
          <p:cNvSpPr txBox="1">
            <a:spLocks/>
          </p:cNvSpPr>
          <p:nvPr/>
        </p:nvSpPr>
        <p:spPr>
          <a:xfrm>
            <a:off x="2954116" y="572078"/>
            <a:ext cx="5410200" cy="110799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r" rtl="1"/>
            <a:r>
              <a:rPr lang="ar-EG" b="0" cap="none" dirty="0" smtClean="0">
                <a:solidFill>
                  <a:srgbClr val="0072B1"/>
                </a:solidFill>
                <a:latin typeface="Simplified Arabic" pitchFamily="18" charset="-78"/>
                <a:ea typeface="Arial" charset="0"/>
                <a:cs typeface="Simplified Arabic" pitchFamily="18" charset="-78"/>
              </a:rPr>
              <a:t>ال</a:t>
            </a:r>
            <a:r>
              <a:rPr lang="ar-AE" b="0" cap="none" dirty="0" smtClean="0">
                <a:solidFill>
                  <a:srgbClr val="0072B1"/>
                </a:solidFill>
                <a:latin typeface="Simplified Arabic" pitchFamily="18" charset="-78"/>
                <a:ea typeface="Arial" charset="0"/>
                <a:cs typeface="Simplified Arabic" pitchFamily="18" charset="-78"/>
              </a:rPr>
              <a:t>ص</a:t>
            </a:r>
            <a:r>
              <a:rPr lang="ar-EG" b="0" cap="none" dirty="0" smtClean="0">
                <a:solidFill>
                  <a:srgbClr val="0072B1"/>
                </a:solidFill>
                <a:latin typeface="Simplified Arabic" pitchFamily="18" charset="-78"/>
                <a:ea typeface="Arial" charset="0"/>
                <a:cs typeface="Simplified Arabic" pitchFamily="18" charset="-78"/>
              </a:rPr>
              <a:t>ور</a:t>
            </a:r>
            <a:r>
              <a:rPr lang="ar-AE" b="0" cap="none" dirty="0" smtClean="0">
                <a:solidFill>
                  <a:srgbClr val="0072B1"/>
                </a:solidFill>
                <a:latin typeface="Simplified Arabic" pitchFamily="18" charset="-78"/>
                <a:ea typeface="Arial" charset="0"/>
                <a:cs typeface="Simplified Arabic" pitchFamily="18" charset="-78"/>
              </a:rPr>
              <a:t> </a:t>
            </a:r>
            <a:r>
              <a:rPr lang="ar-EG" b="0" cap="none" dirty="0" smtClean="0">
                <a:solidFill>
                  <a:srgbClr val="0072B1"/>
                </a:solidFill>
                <a:latin typeface="Simplified Arabic" pitchFamily="18" charset="-78"/>
                <a:ea typeface="Arial" charset="0"/>
                <a:cs typeface="Simplified Arabic" pitchFamily="18" charset="-78"/>
              </a:rPr>
              <a:t>ال</a:t>
            </a:r>
            <a:r>
              <a:rPr lang="ar-AE" b="0" cap="none" dirty="0" smtClean="0">
                <a:solidFill>
                  <a:srgbClr val="0072B1"/>
                </a:solidFill>
                <a:latin typeface="Simplified Arabic" pitchFamily="18" charset="-78"/>
                <a:ea typeface="Arial" charset="0"/>
                <a:cs typeface="Simplified Arabic" pitchFamily="18" charset="-78"/>
              </a:rPr>
              <a:t>نمطية عن </a:t>
            </a:r>
            <a:r>
              <a:rPr lang="ar-AE" b="0" cap="none" dirty="0">
                <a:solidFill>
                  <a:srgbClr val="0072B1"/>
                </a:solidFill>
                <a:latin typeface="Simplified Arabic" pitchFamily="18" charset="-78"/>
                <a:ea typeface="Arial" charset="0"/>
                <a:cs typeface="Simplified Arabic" pitchFamily="18" charset="-78"/>
              </a:rPr>
              <a:t>الجندر </a:t>
            </a:r>
            <a:r>
              <a:rPr lang="ar-AE" b="0" cap="none" dirty="0" smtClean="0">
                <a:solidFill>
                  <a:srgbClr val="0072B1"/>
                </a:solidFill>
                <a:latin typeface="Simplified Arabic" pitchFamily="18" charset="-78"/>
                <a:ea typeface="Arial" charset="0"/>
                <a:cs typeface="Simplified Arabic" pitchFamily="18" charset="-78"/>
              </a:rPr>
              <a:t>في</a:t>
            </a:r>
            <a:r>
              <a:rPr lang="ar-EG" b="0" cap="none" dirty="0" smtClean="0">
                <a:solidFill>
                  <a:srgbClr val="0072B1"/>
                </a:solidFill>
                <a:latin typeface="Simplified Arabic" pitchFamily="18" charset="-78"/>
                <a:ea typeface="Arial" charset="0"/>
                <a:cs typeface="Simplified Arabic" pitchFamily="18" charset="-78"/>
              </a:rPr>
              <a:t> </a:t>
            </a:r>
            <a:r>
              <a:rPr lang="ar-AE" b="0" cap="none" dirty="0" smtClean="0">
                <a:solidFill>
                  <a:srgbClr val="0072B1"/>
                </a:solidFill>
                <a:latin typeface="Simplified Arabic" pitchFamily="18" charset="-78"/>
                <a:ea typeface="Arial" charset="0"/>
                <a:cs typeface="Simplified Arabic" pitchFamily="18" charset="-78"/>
              </a:rPr>
              <a:t>التطرف </a:t>
            </a:r>
            <a:r>
              <a:rPr lang="ar-AE" b="0" cap="none" dirty="0">
                <a:solidFill>
                  <a:srgbClr val="0072B1"/>
                </a:solidFill>
                <a:latin typeface="Simplified Arabic" pitchFamily="18" charset="-78"/>
                <a:ea typeface="Arial" charset="0"/>
                <a:cs typeface="Simplified Arabic" pitchFamily="18" charset="-78"/>
              </a:rPr>
              <a:t>العنيف: </a:t>
            </a:r>
            <a:endParaRPr lang="en-US" b="0" cap="none" dirty="0">
              <a:solidFill>
                <a:srgbClr val="0072B1"/>
              </a:solidFill>
              <a:latin typeface="Simplified Arabic" pitchFamily="18" charset="-78"/>
              <a:ea typeface="Arial" charset="0"/>
              <a:cs typeface="Simplified Arabic" pitchFamily="18" charset="-78"/>
            </a:endParaRPr>
          </a:p>
        </p:txBody>
      </p:sp>
      <p:cxnSp>
        <p:nvCxnSpPr>
          <p:cNvPr id="12" name="Straight Connector 11"/>
          <p:cNvCxnSpPr>
            <a:cxnSpLocks/>
          </p:cNvCxnSpPr>
          <p:nvPr/>
        </p:nvCxnSpPr>
        <p:spPr>
          <a:xfrm flipH="1">
            <a:off x="0" y="1833373"/>
            <a:ext cx="836157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2"/>
          <p:cNvSpPr txBox="1">
            <a:spLocks/>
          </p:cNvSpPr>
          <p:nvPr/>
        </p:nvSpPr>
        <p:spPr>
          <a:xfrm>
            <a:off x="3494088" y="2117493"/>
            <a:ext cx="4889500" cy="2385268"/>
          </a:xfrm>
          <a:prstGeom prst="rect">
            <a:avLst/>
          </a:prstGeom>
          <a:noFill/>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28600" indent="-228600" algn="r" rtl="1">
              <a:spcBef>
                <a:spcPts val="0"/>
              </a:spcBef>
              <a:spcAft>
                <a:spcPts val="600"/>
              </a:spcAft>
              <a:buClr>
                <a:srgbClr val="0072B1"/>
              </a:buClr>
              <a:buSzPct val="100000"/>
              <a:buFont typeface="Arial" charset="0"/>
              <a:buChar char="•"/>
            </a:pPr>
            <a:r>
              <a:rPr lang="ar-AE" sz="2000" b="0" cap="none" dirty="0">
                <a:solidFill>
                  <a:srgbClr val="0072B1"/>
                </a:solidFill>
                <a:latin typeface="Simplified Arabic" pitchFamily="18" charset="-78"/>
                <a:ea typeface="Arial" charset="0"/>
                <a:cs typeface="Simplified Arabic" pitchFamily="18" charset="-78"/>
              </a:rPr>
              <a:t>لا يتم تجنيد النساء من </a:t>
            </a:r>
            <a:r>
              <a:rPr lang="ar-AE" sz="2000" b="0" cap="none" dirty="0" smtClean="0">
                <a:solidFill>
                  <a:srgbClr val="0072B1"/>
                </a:solidFill>
                <a:latin typeface="Simplified Arabic" pitchFamily="18" charset="-78"/>
                <a:ea typeface="Arial" charset="0"/>
                <a:cs typeface="Simplified Arabic" pitchFamily="18" charset="-78"/>
              </a:rPr>
              <a:t>ق</a:t>
            </a:r>
            <a:r>
              <a:rPr lang="ar-EG" sz="2000" b="0" cap="none" dirty="0" smtClean="0">
                <a:solidFill>
                  <a:srgbClr val="0072B1"/>
                </a:solidFill>
                <a:latin typeface="Simplified Arabic" pitchFamily="18" charset="-78"/>
                <a:ea typeface="Arial" charset="0"/>
                <a:cs typeface="Simplified Arabic" pitchFamily="18" charset="-78"/>
              </a:rPr>
              <a:t>ِ</a:t>
            </a:r>
            <a:r>
              <a:rPr lang="ar-AE" sz="2000" b="0" cap="none" dirty="0" smtClean="0">
                <a:solidFill>
                  <a:srgbClr val="0072B1"/>
                </a:solidFill>
                <a:latin typeface="Simplified Arabic" pitchFamily="18" charset="-78"/>
                <a:ea typeface="Arial" charset="0"/>
                <a:cs typeface="Simplified Arabic" pitchFamily="18" charset="-78"/>
              </a:rPr>
              <a:t>بل </a:t>
            </a:r>
            <a:r>
              <a:rPr lang="ar-AE" sz="2000" b="0" cap="none" dirty="0">
                <a:solidFill>
                  <a:srgbClr val="0072B1"/>
                </a:solidFill>
                <a:latin typeface="Simplified Arabic" pitchFamily="18" charset="-78"/>
                <a:ea typeface="Arial" charset="0"/>
                <a:cs typeface="Simplified Arabic" pitchFamily="18" charset="-78"/>
              </a:rPr>
              <a:t>جماعات التطرف العنيف. </a:t>
            </a:r>
          </a:p>
          <a:p>
            <a:pPr marL="228600" indent="-228600" algn="r" rtl="1">
              <a:spcBef>
                <a:spcPts val="0"/>
              </a:spcBef>
              <a:spcAft>
                <a:spcPts val="600"/>
              </a:spcAft>
              <a:buClr>
                <a:srgbClr val="0072B1"/>
              </a:buClr>
              <a:buSzPct val="100000"/>
              <a:buFont typeface="Arial" charset="0"/>
              <a:buChar char="•"/>
            </a:pPr>
            <a:r>
              <a:rPr lang="ar-AE" sz="2000" b="0" cap="none" dirty="0" smtClean="0">
                <a:solidFill>
                  <a:srgbClr val="0072B1"/>
                </a:solidFill>
                <a:latin typeface="Simplified Arabic" pitchFamily="18" charset="-78"/>
                <a:ea typeface="Arial" charset="0"/>
                <a:cs typeface="Simplified Arabic" pitchFamily="18" charset="-78"/>
              </a:rPr>
              <a:t>ت</a:t>
            </a:r>
            <a:r>
              <a:rPr lang="ar-EG" sz="2000" b="0" cap="none" dirty="0" smtClean="0">
                <a:solidFill>
                  <a:srgbClr val="0072B1"/>
                </a:solidFill>
                <a:latin typeface="Simplified Arabic" pitchFamily="18" charset="-78"/>
                <a:ea typeface="Arial" charset="0"/>
                <a:cs typeface="Simplified Arabic" pitchFamily="18" charset="-78"/>
              </a:rPr>
              <a:t>دعم</a:t>
            </a:r>
            <a:r>
              <a:rPr lang="ar-AE" sz="2000" b="0" cap="none" dirty="0" smtClean="0">
                <a:solidFill>
                  <a:srgbClr val="0072B1"/>
                </a:solidFill>
                <a:latin typeface="Simplified Arabic" pitchFamily="18" charset="-78"/>
                <a:ea typeface="Arial" charset="0"/>
                <a:cs typeface="Simplified Arabic" pitchFamily="18" charset="-78"/>
              </a:rPr>
              <a:t> النساء </a:t>
            </a:r>
            <a:r>
              <a:rPr lang="ar-AE" sz="2000" b="0" cap="none" dirty="0">
                <a:solidFill>
                  <a:srgbClr val="0072B1"/>
                </a:solidFill>
                <a:latin typeface="Simplified Arabic" pitchFamily="18" charset="-78"/>
                <a:ea typeface="Arial" charset="0"/>
                <a:cs typeface="Simplified Arabic" pitchFamily="18" charset="-78"/>
              </a:rPr>
              <a:t>التطرف العنيف فقط </a:t>
            </a:r>
            <a:r>
              <a:rPr lang="ar-AE" sz="2000" b="0" cap="none" dirty="0" smtClean="0">
                <a:solidFill>
                  <a:srgbClr val="0072B1"/>
                </a:solidFill>
                <a:latin typeface="Simplified Arabic" pitchFamily="18" charset="-78"/>
                <a:ea typeface="Arial" charset="0"/>
                <a:cs typeface="Simplified Arabic" pitchFamily="18" charset="-78"/>
              </a:rPr>
              <a:t>عند</a:t>
            </a:r>
            <a:r>
              <a:rPr lang="ar-SA" sz="2000" b="0" cap="none" dirty="0" smtClean="0">
                <a:solidFill>
                  <a:srgbClr val="0072B1"/>
                </a:solidFill>
                <a:latin typeface="Simplified Arabic" pitchFamily="18" charset="-78"/>
                <a:ea typeface="Arial" charset="0"/>
                <a:cs typeface="Simplified Arabic" pitchFamily="18" charset="-78"/>
              </a:rPr>
              <a:t>ما</a:t>
            </a:r>
            <a:r>
              <a:rPr lang="ar-AE" sz="2000" b="0" cap="none" dirty="0" smtClean="0">
                <a:solidFill>
                  <a:srgbClr val="0072B1"/>
                </a:solidFill>
                <a:latin typeface="Simplified Arabic" pitchFamily="18" charset="-78"/>
                <a:ea typeface="Arial" charset="0"/>
                <a:cs typeface="Simplified Arabic" pitchFamily="18" charset="-78"/>
              </a:rPr>
              <a:t> </a:t>
            </a:r>
            <a:r>
              <a:rPr lang="ar-EG" sz="2000" b="0" cap="none" dirty="0" smtClean="0">
                <a:solidFill>
                  <a:srgbClr val="0072B1"/>
                </a:solidFill>
                <a:latin typeface="Simplified Arabic" pitchFamily="18" charset="-78"/>
                <a:ea typeface="Arial" charset="0"/>
                <a:cs typeface="Simplified Arabic" pitchFamily="18" charset="-78"/>
              </a:rPr>
              <a:t>يتم إكراه</a:t>
            </a:r>
            <a:r>
              <a:rPr lang="ar-AE" sz="2000" b="0" cap="none" dirty="0" smtClean="0">
                <a:solidFill>
                  <a:srgbClr val="0072B1"/>
                </a:solidFill>
                <a:latin typeface="Simplified Arabic" pitchFamily="18" charset="-78"/>
                <a:ea typeface="Arial" charset="0"/>
                <a:cs typeface="Simplified Arabic" pitchFamily="18" charset="-78"/>
              </a:rPr>
              <a:t>ه</a:t>
            </a:r>
            <a:r>
              <a:rPr lang="ar-EG" sz="2000" b="0" cap="none" dirty="0" smtClean="0">
                <a:solidFill>
                  <a:srgbClr val="0072B1"/>
                </a:solidFill>
                <a:latin typeface="Simplified Arabic" pitchFamily="18" charset="-78"/>
                <a:ea typeface="Arial" charset="0"/>
                <a:cs typeface="Simplified Arabic" pitchFamily="18" charset="-78"/>
              </a:rPr>
              <a:t>ن</a:t>
            </a:r>
            <a:r>
              <a:rPr lang="ar-AE" sz="2000" b="0" cap="none" dirty="0" smtClean="0">
                <a:solidFill>
                  <a:srgbClr val="0072B1"/>
                </a:solidFill>
                <a:latin typeface="Simplified Arabic" pitchFamily="18" charset="-78"/>
                <a:ea typeface="Arial" charset="0"/>
                <a:cs typeface="Simplified Arabic" pitchFamily="18" charset="-78"/>
              </a:rPr>
              <a:t> </a:t>
            </a:r>
            <a:r>
              <a:rPr lang="ar-AE" sz="2000" b="0" cap="none" dirty="0">
                <a:solidFill>
                  <a:srgbClr val="0072B1"/>
                </a:solidFill>
                <a:latin typeface="Simplified Arabic" pitchFamily="18" charset="-78"/>
                <a:ea typeface="Arial" charset="0"/>
                <a:cs typeface="Simplified Arabic" pitchFamily="18" charset="-78"/>
              </a:rPr>
              <a:t>أو </a:t>
            </a:r>
            <a:r>
              <a:rPr lang="ar-EG" sz="2000" b="0" cap="none" dirty="0" smtClean="0">
                <a:solidFill>
                  <a:srgbClr val="0072B1"/>
                </a:solidFill>
                <a:latin typeface="Simplified Arabic" pitchFamily="18" charset="-78"/>
                <a:ea typeface="Arial" charset="0"/>
                <a:cs typeface="Simplified Arabic" pitchFamily="18" charset="-78"/>
              </a:rPr>
              <a:t>بسبب صِلاتهن بال</a:t>
            </a:r>
            <a:r>
              <a:rPr lang="ar-AE" sz="2000" b="0" cap="none" dirty="0" smtClean="0">
                <a:solidFill>
                  <a:srgbClr val="0072B1"/>
                </a:solidFill>
                <a:latin typeface="Simplified Arabic" pitchFamily="18" charset="-78"/>
                <a:ea typeface="Arial" charset="0"/>
                <a:cs typeface="Simplified Arabic" pitchFamily="18" charset="-78"/>
              </a:rPr>
              <a:t>متطرفين </a:t>
            </a:r>
            <a:r>
              <a:rPr lang="ar-EG" sz="2000" b="0" cap="none" dirty="0" smtClean="0">
                <a:solidFill>
                  <a:srgbClr val="0072B1"/>
                </a:solidFill>
                <a:latin typeface="Simplified Arabic" pitchFamily="18" charset="-78"/>
                <a:ea typeface="Arial" charset="0"/>
                <a:cs typeface="Simplified Arabic" pitchFamily="18" charset="-78"/>
              </a:rPr>
              <a:t>ال</a:t>
            </a:r>
            <a:r>
              <a:rPr lang="ar-AE" sz="2000" b="0" cap="none" dirty="0" smtClean="0">
                <a:solidFill>
                  <a:srgbClr val="0072B1"/>
                </a:solidFill>
                <a:latin typeface="Simplified Arabic" pitchFamily="18" charset="-78"/>
                <a:ea typeface="Arial" charset="0"/>
                <a:cs typeface="Simplified Arabic" pitchFamily="18" charset="-78"/>
              </a:rPr>
              <a:t>عنيفين </a:t>
            </a:r>
            <a:r>
              <a:rPr lang="ar-EG" sz="2000" b="0" cap="none" dirty="0" smtClean="0">
                <a:solidFill>
                  <a:srgbClr val="0072B1"/>
                </a:solidFill>
                <a:latin typeface="Simplified Arabic" pitchFamily="18" charset="-78"/>
                <a:ea typeface="Arial" charset="0"/>
                <a:cs typeface="Simplified Arabic" pitchFamily="18" charset="-78"/>
              </a:rPr>
              <a:t>الذكور</a:t>
            </a:r>
            <a:r>
              <a:rPr lang="ar-AE" sz="2000" b="0" cap="none" dirty="0" smtClean="0">
                <a:solidFill>
                  <a:srgbClr val="0072B1"/>
                </a:solidFill>
                <a:latin typeface="Simplified Arabic" pitchFamily="18" charset="-78"/>
                <a:ea typeface="Arial" charset="0"/>
                <a:cs typeface="Simplified Arabic" pitchFamily="18" charset="-78"/>
              </a:rPr>
              <a:t>. </a:t>
            </a:r>
            <a:endParaRPr lang="ar-AE" sz="2000" b="0" cap="none" dirty="0">
              <a:solidFill>
                <a:srgbClr val="0072B1"/>
              </a:solidFill>
              <a:latin typeface="Simplified Arabic" pitchFamily="18" charset="-78"/>
              <a:ea typeface="Arial" charset="0"/>
              <a:cs typeface="Simplified Arabic" pitchFamily="18" charset="-78"/>
            </a:endParaRPr>
          </a:p>
          <a:p>
            <a:pPr marL="228600" indent="-228600" algn="r" rtl="1">
              <a:spcBef>
                <a:spcPts val="0"/>
              </a:spcBef>
              <a:spcAft>
                <a:spcPts val="600"/>
              </a:spcAft>
              <a:buClr>
                <a:srgbClr val="0072B1"/>
              </a:buClr>
              <a:buSzPct val="100000"/>
              <a:buFont typeface="Arial" charset="0"/>
              <a:buChar char="•"/>
            </a:pPr>
            <a:r>
              <a:rPr lang="ar-AE" sz="2000" b="0" cap="none" dirty="0">
                <a:solidFill>
                  <a:srgbClr val="0072B1"/>
                </a:solidFill>
                <a:latin typeface="Simplified Arabic" pitchFamily="18" charset="-78"/>
                <a:ea typeface="Arial" charset="0"/>
                <a:cs typeface="Simplified Arabic" pitchFamily="18" charset="-78"/>
              </a:rPr>
              <a:t>يشارك الرجال في </a:t>
            </a:r>
            <a:r>
              <a:rPr lang="ar-AE" sz="2000" b="0" cap="none" dirty="0" smtClean="0">
                <a:solidFill>
                  <a:srgbClr val="0072B1"/>
                </a:solidFill>
                <a:latin typeface="Simplified Arabic" pitchFamily="18" charset="-78"/>
                <a:ea typeface="Arial" charset="0"/>
                <a:cs typeface="Simplified Arabic" pitchFamily="18" charset="-78"/>
              </a:rPr>
              <a:t>ال</a:t>
            </a:r>
            <a:r>
              <a:rPr lang="ar-EG" sz="2000" b="0" cap="none" dirty="0" smtClean="0">
                <a:solidFill>
                  <a:srgbClr val="0072B1"/>
                </a:solidFill>
                <a:latin typeface="Simplified Arabic" pitchFamily="18" charset="-78"/>
                <a:ea typeface="Arial" charset="0"/>
                <a:cs typeface="Simplified Arabic" pitchFamily="18" charset="-78"/>
              </a:rPr>
              <a:t>تطرف</a:t>
            </a:r>
            <a:r>
              <a:rPr lang="ar-AE" sz="2000" b="0" cap="none" dirty="0" smtClean="0">
                <a:solidFill>
                  <a:srgbClr val="0072B1"/>
                </a:solidFill>
                <a:latin typeface="Simplified Arabic" pitchFamily="18" charset="-78"/>
                <a:ea typeface="Arial" charset="0"/>
                <a:cs typeface="Simplified Arabic" pitchFamily="18" charset="-78"/>
              </a:rPr>
              <a:t> العنيف </a:t>
            </a:r>
            <a:r>
              <a:rPr lang="ar-AE" sz="2000" b="0" cap="none" dirty="0">
                <a:solidFill>
                  <a:srgbClr val="0072B1"/>
                </a:solidFill>
                <a:latin typeface="Simplified Arabic" pitchFamily="18" charset="-78"/>
                <a:ea typeface="Arial" charset="0"/>
                <a:cs typeface="Simplified Arabic" pitchFamily="18" charset="-78"/>
              </a:rPr>
              <a:t>بسبب الرغبة الشخصية </a:t>
            </a:r>
            <a:r>
              <a:rPr lang="ar-EG" sz="2000" b="0" cap="none" dirty="0" smtClean="0">
                <a:solidFill>
                  <a:srgbClr val="0072B1"/>
                </a:solidFill>
                <a:latin typeface="Simplified Arabic" pitchFamily="18" charset="-78"/>
                <a:ea typeface="Arial" charset="0"/>
                <a:cs typeface="Simplified Arabic" pitchFamily="18" charset="-78"/>
              </a:rPr>
              <a:t>في </a:t>
            </a:r>
            <a:r>
              <a:rPr lang="ar-AE" sz="2000" b="0" cap="none" dirty="0" smtClean="0">
                <a:solidFill>
                  <a:srgbClr val="0072B1"/>
                </a:solidFill>
                <a:latin typeface="Simplified Arabic" pitchFamily="18" charset="-78"/>
                <a:ea typeface="Arial" charset="0"/>
                <a:cs typeface="Simplified Arabic" pitchFamily="18" charset="-78"/>
              </a:rPr>
              <a:t>تغيير مجتمعاتهم</a:t>
            </a:r>
            <a:r>
              <a:rPr lang="ar-EG" sz="2000" b="0" cap="none" dirty="0" smtClean="0">
                <a:solidFill>
                  <a:srgbClr val="0072B1"/>
                </a:solidFill>
                <a:latin typeface="Simplified Arabic" pitchFamily="18" charset="-78"/>
                <a:ea typeface="Arial" charset="0"/>
                <a:cs typeface="Simplified Arabic" pitchFamily="18" charset="-78"/>
              </a:rPr>
              <a:t>،</a:t>
            </a:r>
            <a:r>
              <a:rPr lang="ar-AE" sz="2000" b="0" cap="none" dirty="0" smtClean="0">
                <a:solidFill>
                  <a:srgbClr val="0072B1"/>
                </a:solidFill>
                <a:latin typeface="Simplified Arabic" pitchFamily="18" charset="-78"/>
                <a:ea typeface="Arial" charset="0"/>
                <a:cs typeface="Simplified Arabic" pitchFamily="18" charset="-78"/>
              </a:rPr>
              <a:t> </a:t>
            </a:r>
            <a:r>
              <a:rPr lang="ar-AE" sz="2000" b="0" cap="none" dirty="0">
                <a:solidFill>
                  <a:srgbClr val="0072B1"/>
                </a:solidFill>
                <a:latin typeface="Simplified Arabic" pitchFamily="18" charset="-78"/>
                <a:ea typeface="Arial" charset="0"/>
                <a:cs typeface="Simplified Arabic" pitchFamily="18" charset="-78"/>
              </a:rPr>
              <a:t>في </a:t>
            </a:r>
            <a:r>
              <a:rPr lang="ar-AE" sz="2000" b="0" cap="none" dirty="0" smtClean="0">
                <a:solidFill>
                  <a:srgbClr val="0072B1"/>
                </a:solidFill>
                <a:latin typeface="Simplified Arabic" pitchFamily="18" charset="-78"/>
                <a:ea typeface="Arial" charset="0"/>
                <a:cs typeface="Simplified Arabic" pitchFamily="18" charset="-78"/>
              </a:rPr>
              <a:t>حين</a:t>
            </a:r>
            <a:r>
              <a:rPr lang="ar-EG" sz="2000" b="0" cap="none" dirty="0" smtClean="0">
                <a:solidFill>
                  <a:srgbClr val="0072B1"/>
                </a:solidFill>
                <a:latin typeface="Simplified Arabic" pitchFamily="18" charset="-78"/>
                <a:ea typeface="Arial" charset="0"/>
                <a:cs typeface="Simplified Arabic" pitchFamily="18" charset="-78"/>
              </a:rPr>
              <a:t> </a:t>
            </a:r>
            <a:r>
              <a:rPr lang="ar-AE" sz="2000" b="0" cap="none" dirty="0" smtClean="0">
                <a:solidFill>
                  <a:srgbClr val="0072B1"/>
                </a:solidFill>
                <a:latin typeface="Simplified Arabic" pitchFamily="18" charset="-78"/>
                <a:ea typeface="Arial" charset="0"/>
                <a:cs typeface="Simplified Arabic" pitchFamily="18" charset="-78"/>
              </a:rPr>
              <a:t>لا </a:t>
            </a:r>
            <a:r>
              <a:rPr lang="ar-AE" sz="2000" b="0" cap="none" dirty="0">
                <a:solidFill>
                  <a:srgbClr val="0072B1"/>
                </a:solidFill>
                <a:latin typeface="Simplified Arabic" pitchFamily="18" charset="-78"/>
                <a:ea typeface="Arial" charset="0"/>
                <a:cs typeface="Simplified Arabic" pitchFamily="18" charset="-78"/>
              </a:rPr>
              <a:t>يُفترض أن النساء لديهن نفس حرية الاختيار. </a:t>
            </a:r>
          </a:p>
          <a:p>
            <a:pPr marL="228600" indent="-228600" algn="r" rtl="1">
              <a:spcBef>
                <a:spcPts val="0"/>
              </a:spcBef>
              <a:spcAft>
                <a:spcPts val="600"/>
              </a:spcAft>
              <a:buClr>
                <a:srgbClr val="0072B1"/>
              </a:buClr>
              <a:buSzPct val="100000"/>
              <a:buFont typeface="Arial" charset="0"/>
              <a:buChar char="•"/>
            </a:pPr>
            <a:r>
              <a:rPr lang="ar-AE" sz="2000" b="0" cap="none" dirty="0">
                <a:solidFill>
                  <a:srgbClr val="0072B1"/>
                </a:solidFill>
                <a:latin typeface="Simplified Arabic" pitchFamily="18" charset="-78"/>
                <a:ea typeface="Arial" charset="0"/>
                <a:cs typeface="Simplified Arabic" pitchFamily="18" charset="-78"/>
              </a:rPr>
              <a:t>لا ترتكب النساء العنف في الجماعات المتطرفة العنيفة. </a:t>
            </a:r>
          </a:p>
        </p:txBody>
      </p:sp>
      <p:sp>
        <p:nvSpPr>
          <p:cNvPr id="13" name="Footer Placeholder 4">
            <a:extLst>
              <a:ext uri="{FF2B5EF4-FFF2-40B4-BE49-F238E27FC236}">
                <a16:creationId xmlns="" xmlns:a16="http://schemas.microsoft.com/office/drawing/2014/main" id="{FF5A5F52-845C-214D-A5CC-F597CDC9E56C}"/>
              </a:ext>
            </a:extLst>
          </p:cNvPr>
          <p:cNvSpPr txBox="1">
            <a:spLocks/>
          </p:cNvSpPr>
          <p:nvPr/>
        </p:nvSpPr>
        <p:spPr>
          <a:xfrm>
            <a:off x="5475807" y="171450"/>
            <a:ext cx="3466369" cy="1504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AE" sz="800" b="1" dirty="0">
                <a:solidFill>
                  <a:srgbClr val="0072B1"/>
                </a:solidFill>
                <a:latin typeface="Simplified Arabic" pitchFamily="18" charset="-78"/>
                <a:ea typeface="Arial Black" charset="0"/>
                <a:cs typeface="Simplified Arabic" pitchFamily="18" charset="-78"/>
              </a:rPr>
              <a:t>الوحدة الخامسة: </a:t>
            </a:r>
            <a:r>
              <a:rPr lang="ar-AE" sz="800" dirty="0">
                <a:solidFill>
                  <a:srgbClr val="0072B1"/>
                </a:solidFill>
                <a:latin typeface="Simplified Arabic" pitchFamily="18" charset="-78"/>
                <a:ea typeface="Arial Black" charset="0"/>
                <a:cs typeface="Simplified Arabic" pitchFamily="18" charset="-78"/>
              </a:rPr>
              <a:t>فهم الديناميات الجندرية </a:t>
            </a:r>
            <a:r>
              <a:rPr lang="ar-EG" sz="800" dirty="0">
                <a:solidFill>
                  <a:srgbClr val="0072B1"/>
                </a:solidFill>
                <a:latin typeface="Simplified Arabic" pitchFamily="18" charset="-78"/>
                <a:ea typeface="Arial Black" charset="0"/>
                <a:cs typeface="Simplified Arabic" pitchFamily="18" charset="-78"/>
              </a:rPr>
              <a:t>المؤثرة </a:t>
            </a:r>
            <a:r>
              <a:rPr lang="ar-AE" sz="800" dirty="0">
                <a:solidFill>
                  <a:srgbClr val="0072B1"/>
                </a:solidFill>
                <a:latin typeface="Simplified Arabic" pitchFamily="18" charset="-78"/>
                <a:ea typeface="Arial Black" charset="0"/>
                <a:cs typeface="Simplified Arabic" pitchFamily="18" charset="-78"/>
              </a:rPr>
              <a:t>في الراديكالية والتطرف العنيف وإشراك النساء والفتيات</a:t>
            </a:r>
            <a:endParaRPr lang="en-US" sz="800" dirty="0">
              <a:solidFill>
                <a:srgbClr val="0072B1"/>
              </a:solidFill>
              <a:latin typeface="Simplified Arabic" pitchFamily="18" charset="-78"/>
              <a:ea typeface="Arial" charset="0"/>
              <a:cs typeface="Simplified Arabic" pitchFamily="18" charset="-78"/>
            </a:endParaRPr>
          </a:p>
        </p:txBody>
      </p:sp>
      <p:sp>
        <p:nvSpPr>
          <p:cNvPr id="2" name="TextBox 1">
            <a:extLst>
              <a:ext uri="{FF2B5EF4-FFF2-40B4-BE49-F238E27FC236}">
                <a16:creationId xmlns="" xmlns:a16="http://schemas.microsoft.com/office/drawing/2014/main" id="{34CEA2AB-5E22-2C4E-8044-F94E7CCBCFFD}"/>
              </a:ext>
            </a:extLst>
          </p:cNvPr>
          <p:cNvSpPr txBox="1"/>
          <p:nvPr/>
        </p:nvSpPr>
        <p:spPr>
          <a:xfrm>
            <a:off x="-171938" y="4314092"/>
            <a:ext cx="0" cy="0"/>
          </a:xfrm>
          <a:prstGeom prst="rect">
            <a:avLst/>
          </a:prstGeom>
          <a:noFill/>
        </p:spPr>
        <p:txBody>
          <a:bodyPr wrap="none" rtlCol="0">
            <a:noAutofit/>
          </a:bodyPr>
          <a:lstStyle/>
          <a:p>
            <a:endParaRPr lang="en-US" sz="9000" dirty="0">
              <a:solidFill>
                <a:srgbClr val="0095C3"/>
              </a:solidFill>
              <a:latin typeface="Arial Black" panose="020B0A04020102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 xmlns:a16="http://schemas.microsoft.com/office/drawing/2014/main" id="{6A5769FC-A88E-9B4F-917D-5687F6A3A5B2}"/>
              </a:ext>
            </a:extLst>
          </p:cNvPr>
          <p:cNvSpPr/>
          <p:nvPr/>
        </p:nvSpPr>
        <p:spPr>
          <a:xfrm>
            <a:off x="0" y="-1"/>
            <a:ext cx="1860884" cy="2174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0000"/>
                    <a:lumOff val="10000"/>
                    <a:alpha val="75000"/>
                  </a:schemeClr>
                </a:solidFill>
              </a:rPr>
              <a:t>UN Photo/UNHCR/A Duclos</a:t>
            </a:r>
          </a:p>
        </p:txBody>
      </p:sp>
      <p:grpSp>
        <p:nvGrpSpPr>
          <p:cNvPr id="16" name="Group 15">
            <a:extLst>
              <a:ext uri="{FF2B5EF4-FFF2-40B4-BE49-F238E27FC236}">
                <a16:creationId xmlns="" xmlns:a16="http://schemas.microsoft.com/office/drawing/2014/main" id="{489FC1B8-3174-7845-AF9B-15F197658166}"/>
              </a:ext>
            </a:extLst>
          </p:cNvPr>
          <p:cNvGrpSpPr/>
          <p:nvPr/>
        </p:nvGrpSpPr>
        <p:grpSpPr>
          <a:xfrm>
            <a:off x="-3301" y="4705350"/>
            <a:ext cx="525478" cy="248970"/>
            <a:chOff x="-3301" y="4705350"/>
            <a:chExt cx="525478" cy="248970"/>
          </a:xfrm>
        </p:grpSpPr>
        <p:sp>
          <p:nvSpPr>
            <p:cNvPr id="17" name="Rectangle 16">
              <a:extLst>
                <a:ext uri="{FF2B5EF4-FFF2-40B4-BE49-F238E27FC236}">
                  <a16:creationId xmlns="" xmlns:a16="http://schemas.microsoft.com/office/drawing/2014/main" id="{E4A28F23-3064-5443-9CE5-95E7F906F4C8}"/>
                </a:ext>
              </a:extLst>
            </p:cNvPr>
            <p:cNvSpPr/>
            <p:nvPr/>
          </p:nvSpPr>
          <p:spPr>
            <a:xfrm>
              <a:off x="-3301" y="4705350"/>
              <a:ext cx="525478"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2">
              <a:extLst>
                <a:ext uri="{FF2B5EF4-FFF2-40B4-BE49-F238E27FC236}">
                  <a16:creationId xmlns="" xmlns:a16="http://schemas.microsoft.com/office/drawing/2014/main" id="{004FC223-6F26-5449-ABA2-8491CD846F91}"/>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07</a:t>
              </a:r>
              <a:endParaRPr lang="en-US" sz="1125" b="0" cap="none" dirty="0">
                <a:latin typeface="Arial" charset="0"/>
                <a:ea typeface="Arial" charset="0"/>
                <a:cs typeface="Arial" charset="0"/>
              </a:endParaRPr>
            </a:p>
          </p:txBody>
        </p:sp>
      </p:grpSp>
    </p:spTree>
    <p:extLst>
      <p:ext uri="{BB962C8B-B14F-4D97-AF65-F5344CB8AC3E}">
        <p14:creationId xmlns:p14="http://schemas.microsoft.com/office/powerpoint/2010/main" val="1111800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alphaModFix amt="9000"/>
            <a:extLst>
              <a:ext uri="{28A0092B-C50C-407E-A947-70E740481C1C}">
                <a14:useLocalDpi xmlns:a14="http://schemas.microsoft.com/office/drawing/2010/main" val="0"/>
              </a:ext>
            </a:extLst>
          </a:blip>
          <a:srcRect l="2381" t="9524" r="2381" b="9822"/>
          <a:stretch/>
        </p:blipFill>
        <p:spPr>
          <a:xfrm>
            <a:off x="0" y="-19050"/>
            <a:ext cx="9144000" cy="5162550"/>
          </a:xfrm>
          <a:prstGeom prst="rect">
            <a:avLst/>
          </a:prstGeom>
        </p:spPr>
      </p:pic>
      <p:sp>
        <p:nvSpPr>
          <p:cNvPr id="5" name="Title 2"/>
          <p:cNvSpPr txBox="1">
            <a:spLocks/>
          </p:cNvSpPr>
          <p:nvPr/>
        </p:nvSpPr>
        <p:spPr>
          <a:xfrm>
            <a:off x="658018" y="2291835"/>
            <a:ext cx="7827963" cy="123110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ar-AE" sz="4000" b="0" cap="none" dirty="0">
                <a:latin typeface="Simplified Arabic" pitchFamily="18" charset="-78"/>
                <a:ea typeface="Arial" charset="0"/>
                <a:cs typeface="Simplified Arabic" pitchFamily="18" charset="-78"/>
              </a:rPr>
              <a:t>النساء والفتيات لسن مُعرّضات لخطر </a:t>
            </a:r>
            <a:r>
              <a:rPr lang="ar-AE" sz="4000" b="0" cap="none" dirty="0" smtClean="0">
                <a:latin typeface="Simplified Arabic" pitchFamily="18" charset="-78"/>
                <a:ea typeface="Arial" charset="0"/>
                <a:cs typeface="Simplified Arabic" pitchFamily="18" charset="-78"/>
              </a:rPr>
              <a:t>الراديكالية والتطرف العنيف</a:t>
            </a:r>
            <a:r>
              <a:rPr lang="ar-EG" sz="4000" b="0" cap="none" dirty="0" smtClean="0">
                <a:latin typeface="Simplified Arabic" pitchFamily="18" charset="-78"/>
                <a:ea typeface="Arial" charset="0"/>
                <a:cs typeface="Simplified Arabic" pitchFamily="18" charset="-78"/>
              </a:rPr>
              <a:t>.</a:t>
            </a:r>
            <a:r>
              <a:rPr lang="ar-AE" sz="4000" b="0" cap="none" dirty="0" smtClean="0">
                <a:latin typeface="Simplified Arabic" pitchFamily="18" charset="-78"/>
                <a:ea typeface="Arial" charset="0"/>
                <a:cs typeface="Simplified Arabic" pitchFamily="18" charset="-78"/>
              </a:rPr>
              <a:t> </a:t>
            </a:r>
            <a:endParaRPr lang="en" sz="4000" b="0" cap="none" dirty="0">
              <a:latin typeface="Simplified Arabic" pitchFamily="18" charset="-78"/>
              <a:ea typeface="Arial" charset="0"/>
              <a:cs typeface="Simplified Arabic" pitchFamily="18" charset="-78"/>
            </a:endParaRPr>
          </a:p>
        </p:txBody>
      </p:sp>
      <p:sp>
        <p:nvSpPr>
          <p:cNvPr id="3" name="TextBox 2"/>
          <p:cNvSpPr txBox="1"/>
          <p:nvPr/>
        </p:nvSpPr>
        <p:spPr>
          <a:xfrm>
            <a:off x="9896168" y="2374490"/>
            <a:ext cx="914400" cy="914400"/>
          </a:xfrm>
          <a:prstGeom prst="rect">
            <a:avLst/>
          </a:prstGeom>
          <a:noFill/>
        </p:spPr>
        <p:txBody>
          <a:bodyPr wrap="none" rtlCol="0">
            <a:noAutofit/>
          </a:bodyPr>
          <a:lstStyle/>
          <a:p>
            <a:endParaRPr lang="en-US" sz="9000" dirty="0">
              <a:solidFill>
                <a:srgbClr val="0095C3"/>
              </a:solidFill>
              <a:latin typeface="Arial Black" panose="020B0A04020102020204" pitchFamily="34" charset="0"/>
              <a:ea typeface="Open Sans" panose="020B0606030504020204" pitchFamily="34" charset="0"/>
              <a:cs typeface="Open Sans" panose="020B0606030504020204" pitchFamily="34" charset="0"/>
            </a:endParaRPr>
          </a:p>
        </p:txBody>
      </p:sp>
      <p:cxnSp>
        <p:nvCxnSpPr>
          <p:cNvPr id="19" name="Straight Connector 18">
            <a:extLst>
              <a:ext uri="{FF2B5EF4-FFF2-40B4-BE49-F238E27FC236}">
                <a16:creationId xmlns="" xmlns:a16="http://schemas.microsoft.com/office/drawing/2014/main" id="{3E7E34CA-065C-744B-8B6D-3FD4639313D2}"/>
              </a:ext>
            </a:extLst>
          </p:cNvPr>
          <p:cNvCxnSpPr/>
          <p:nvPr/>
        </p:nvCxnSpPr>
        <p:spPr>
          <a:xfrm flipH="1">
            <a:off x="2955632" y="2061500"/>
            <a:ext cx="3232736" cy="0"/>
          </a:xfrm>
          <a:prstGeom prst="line">
            <a:avLst/>
          </a:prstGeom>
          <a:ln w="3492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8" name="Title 2">
            <a:extLst>
              <a:ext uri="{FF2B5EF4-FFF2-40B4-BE49-F238E27FC236}">
                <a16:creationId xmlns="" xmlns:a16="http://schemas.microsoft.com/office/drawing/2014/main" id="{E809D5CB-EF1E-C047-8F1F-A2BDE909A629}"/>
              </a:ext>
            </a:extLst>
          </p:cNvPr>
          <p:cNvSpPr txBox="1">
            <a:spLocks/>
          </p:cNvSpPr>
          <p:nvPr/>
        </p:nvSpPr>
        <p:spPr>
          <a:xfrm>
            <a:off x="835819" y="1472684"/>
            <a:ext cx="7472362" cy="430887"/>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ar-AE" sz="2800" cap="none" spc="50" dirty="0">
                <a:solidFill>
                  <a:srgbClr val="FCE122"/>
                </a:solidFill>
                <a:latin typeface="Simplified Arabic" pitchFamily="18" charset="-78"/>
                <a:ea typeface="Arial" charset="0"/>
                <a:cs typeface="Simplified Arabic" pitchFamily="18" charset="-78"/>
              </a:rPr>
              <a:t>هل تتفق مع العبارة التالية؟ </a:t>
            </a:r>
          </a:p>
        </p:txBody>
      </p:sp>
      <p:grpSp>
        <p:nvGrpSpPr>
          <p:cNvPr id="22" name="Group 21">
            <a:extLst>
              <a:ext uri="{FF2B5EF4-FFF2-40B4-BE49-F238E27FC236}">
                <a16:creationId xmlns="" xmlns:a16="http://schemas.microsoft.com/office/drawing/2014/main" id="{009E9DFC-439D-DD46-A56B-1D7371648A7E}"/>
              </a:ext>
            </a:extLst>
          </p:cNvPr>
          <p:cNvGrpSpPr/>
          <p:nvPr/>
        </p:nvGrpSpPr>
        <p:grpSpPr>
          <a:xfrm flipH="1">
            <a:off x="0" y="800100"/>
            <a:ext cx="9144000" cy="3714750"/>
            <a:chOff x="0" y="800100"/>
            <a:chExt cx="9144000" cy="3714750"/>
          </a:xfrm>
        </p:grpSpPr>
        <p:cxnSp>
          <p:nvCxnSpPr>
            <p:cNvPr id="23" name="Straight Connector 22">
              <a:extLst>
                <a:ext uri="{FF2B5EF4-FFF2-40B4-BE49-F238E27FC236}">
                  <a16:creationId xmlns="" xmlns:a16="http://schemas.microsoft.com/office/drawing/2014/main" id="{C682FB09-D1AB-1D46-A6F0-DDAAE8CC2D53}"/>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2F087283-8B16-A947-9117-F3DE1B059157}"/>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5" name="Footer Placeholder 4">
            <a:extLst>
              <a:ext uri="{FF2B5EF4-FFF2-40B4-BE49-F238E27FC236}">
                <a16:creationId xmlns="" xmlns:a16="http://schemas.microsoft.com/office/drawing/2014/main" id="{6B7DE36C-D6A1-2647-B1F6-0604254BDD63}"/>
              </a:ext>
            </a:extLst>
          </p:cNvPr>
          <p:cNvSpPr txBox="1">
            <a:spLocks/>
          </p:cNvSpPr>
          <p:nvPr/>
        </p:nvSpPr>
        <p:spPr>
          <a:xfrm>
            <a:off x="5475807" y="171450"/>
            <a:ext cx="3466369" cy="1504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AE" sz="800" b="1" dirty="0">
                <a:solidFill>
                  <a:schemeClr val="bg1"/>
                </a:solidFill>
                <a:latin typeface="Simplified Arabic" pitchFamily="18" charset="-78"/>
                <a:ea typeface="Arial Black" charset="0"/>
                <a:cs typeface="Simplified Arabic" pitchFamily="18" charset="-78"/>
              </a:rPr>
              <a:t>الوحدة الخامسة: </a:t>
            </a:r>
            <a:r>
              <a:rPr lang="ar-AE" sz="800" dirty="0">
                <a:solidFill>
                  <a:schemeClr val="bg1"/>
                </a:solidFill>
                <a:latin typeface="Simplified Arabic" pitchFamily="18" charset="-78"/>
                <a:ea typeface="Arial Black" charset="0"/>
                <a:cs typeface="Simplified Arabic" pitchFamily="18" charset="-78"/>
              </a:rPr>
              <a:t>فهم الديناميات الجندرية </a:t>
            </a:r>
            <a:r>
              <a:rPr lang="ar-EG" sz="800" dirty="0">
                <a:solidFill>
                  <a:schemeClr val="bg1"/>
                </a:solidFill>
                <a:latin typeface="Simplified Arabic" pitchFamily="18" charset="-78"/>
                <a:ea typeface="Arial Black" charset="0"/>
                <a:cs typeface="Simplified Arabic" pitchFamily="18" charset="-78"/>
              </a:rPr>
              <a:t>المؤثرة </a:t>
            </a:r>
            <a:r>
              <a:rPr lang="ar-AE" sz="800" dirty="0">
                <a:solidFill>
                  <a:schemeClr val="bg1"/>
                </a:solidFill>
                <a:latin typeface="Simplified Arabic" pitchFamily="18" charset="-78"/>
                <a:ea typeface="Arial Black" charset="0"/>
                <a:cs typeface="Simplified Arabic" pitchFamily="18" charset="-78"/>
              </a:rPr>
              <a:t>في الراديكالية والتطرف العنيف وإشراك النساء والفتيات </a:t>
            </a:r>
            <a:endParaRPr lang="en-US" sz="800" dirty="0">
              <a:solidFill>
                <a:schemeClr val="bg1"/>
              </a:solidFill>
              <a:latin typeface="Simplified Arabic" pitchFamily="18" charset="-78"/>
              <a:ea typeface="Arial" charset="0"/>
              <a:cs typeface="Simplified Arabic" pitchFamily="18" charset="-78"/>
            </a:endParaRPr>
          </a:p>
        </p:txBody>
      </p:sp>
      <p:grpSp>
        <p:nvGrpSpPr>
          <p:cNvPr id="16" name="Group 15">
            <a:extLst>
              <a:ext uri="{FF2B5EF4-FFF2-40B4-BE49-F238E27FC236}">
                <a16:creationId xmlns="" xmlns:a16="http://schemas.microsoft.com/office/drawing/2014/main" id="{D055005F-6C6E-3944-A82E-020BB74FFBB9}"/>
              </a:ext>
            </a:extLst>
          </p:cNvPr>
          <p:cNvGrpSpPr/>
          <p:nvPr/>
        </p:nvGrpSpPr>
        <p:grpSpPr>
          <a:xfrm>
            <a:off x="-3301" y="4705350"/>
            <a:ext cx="525478" cy="248970"/>
            <a:chOff x="-3301" y="4705350"/>
            <a:chExt cx="525478" cy="248970"/>
          </a:xfrm>
        </p:grpSpPr>
        <p:sp>
          <p:nvSpPr>
            <p:cNvPr id="17" name="Rectangle 16">
              <a:extLst>
                <a:ext uri="{FF2B5EF4-FFF2-40B4-BE49-F238E27FC236}">
                  <a16:creationId xmlns="" xmlns:a16="http://schemas.microsoft.com/office/drawing/2014/main" id="{E532E072-2CCD-8948-9E3B-D05C060C411D}"/>
                </a:ext>
              </a:extLst>
            </p:cNvPr>
            <p:cNvSpPr/>
            <p:nvPr/>
          </p:nvSpPr>
          <p:spPr>
            <a:xfrm>
              <a:off x="-3301" y="4705350"/>
              <a:ext cx="525478"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Title 2">
              <a:extLst>
                <a:ext uri="{FF2B5EF4-FFF2-40B4-BE49-F238E27FC236}">
                  <a16:creationId xmlns="" xmlns:a16="http://schemas.microsoft.com/office/drawing/2014/main" id="{A0FA0472-2BDD-8241-B874-00D54583B260}"/>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08</a:t>
              </a:r>
              <a:endParaRPr lang="en-US" sz="1125" b="0" cap="none" dirty="0">
                <a:latin typeface="Arial" charset="0"/>
                <a:ea typeface="Arial" charset="0"/>
                <a:cs typeface="Arial" charset="0"/>
              </a:endParaRPr>
            </a:p>
          </p:txBody>
        </p:sp>
      </p:grpSp>
    </p:spTree>
    <p:extLst>
      <p:ext uri="{BB962C8B-B14F-4D97-AF65-F5344CB8AC3E}">
        <p14:creationId xmlns:p14="http://schemas.microsoft.com/office/powerpoint/2010/main" val="419914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show="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34266" y="448697"/>
            <a:ext cx="7623174" cy="110799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r" rtl="1"/>
            <a:r>
              <a:rPr lang="ar-AE" b="0" cap="none" dirty="0" smtClean="0">
                <a:solidFill>
                  <a:srgbClr val="0072B1"/>
                </a:solidFill>
                <a:latin typeface="Arial" charset="0"/>
                <a:ea typeface="Arial" charset="0"/>
                <a:cs typeface="Arial" charset="0"/>
              </a:rPr>
              <a:t>استراتيجية </a:t>
            </a:r>
            <a:r>
              <a:rPr lang="ar-AE" b="0" cap="none" dirty="0">
                <a:solidFill>
                  <a:srgbClr val="0072B1"/>
                </a:solidFill>
                <a:latin typeface="Arial" charset="0"/>
                <a:ea typeface="Arial" charset="0"/>
                <a:cs typeface="Arial" charset="0"/>
              </a:rPr>
              <a:t>تنظيم داعش الجندرية </a:t>
            </a:r>
            <a:r>
              <a:rPr lang="ar-AE" b="0" cap="none" dirty="0" smtClean="0">
                <a:solidFill>
                  <a:srgbClr val="0072B1"/>
                </a:solidFill>
                <a:latin typeface="Arial" charset="0"/>
                <a:ea typeface="Arial" charset="0"/>
                <a:cs typeface="Arial" charset="0"/>
              </a:rPr>
              <a:t>ل</a:t>
            </a:r>
            <a:r>
              <a:rPr lang="ar-EG" b="0" cap="none" dirty="0" smtClean="0">
                <a:solidFill>
                  <a:srgbClr val="0072B1"/>
                </a:solidFill>
                <a:latin typeface="Arial" charset="0"/>
                <a:ea typeface="Arial" charset="0"/>
                <a:cs typeface="Arial" charset="0"/>
              </a:rPr>
              <a:t>جذب ا</a:t>
            </a:r>
            <a:r>
              <a:rPr lang="ar-AE" b="0" cap="none" dirty="0" smtClean="0">
                <a:solidFill>
                  <a:srgbClr val="0072B1"/>
                </a:solidFill>
                <a:latin typeface="Arial" charset="0"/>
                <a:ea typeface="Arial" charset="0"/>
                <a:cs typeface="Arial" charset="0"/>
              </a:rPr>
              <a:t>لنساء </a:t>
            </a:r>
            <a:r>
              <a:rPr lang="ar-AE" b="0" cap="none" dirty="0">
                <a:solidFill>
                  <a:srgbClr val="0072B1"/>
                </a:solidFill>
                <a:latin typeface="Arial" charset="0"/>
                <a:ea typeface="Arial" charset="0"/>
                <a:cs typeface="Arial" charset="0"/>
              </a:rPr>
              <a:t>والفتيات: </a:t>
            </a:r>
            <a:endParaRPr lang="en-US" b="0" cap="none" dirty="0">
              <a:solidFill>
                <a:srgbClr val="0072B1"/>
              </a:solidFill>
              <a:latin typeface="Arial" charset="0"/>
              <a:ea typeface="Arial" charset="0"/>
              <a:cs typeface="Arial" charset="0"/>
            </a:endParaRPr>
          </a:p>
        </p:txBody>
      </p:sp>
      <p:cxnSp>
        <p:nvCxnSpPr>
          <p:cNvPr id="19" name="Straight Connector 18"/>
          <p:cNvCxnSpPr>
            <a:cxnSpLocks/>
          </p:cNvCxnSpPr>
          <p:nvPr/>
        </p:nvCxnSpPr>
        <p:spPr>
          <a:xfrm flipH="1">
            <a:off x="0" y="1731642"/>
            <a:ext cx="835744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itle 2"/>
          <p:cNvSpPr txBox="1">
            <a:spLocks/>
          </p:cNvSpPr>
          <p:nvPr/>
        </p:nvSpPr>
        <p:spPr>
          <a:xfrm>
            <a:off x="734266" y="1925076"/>
            <a:ext cx="7623174" cy="267765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28600" indent="-228600" algn="r" rtl="1">
              <a:spcBef>
                <a:spcPts val="0"/>
              </a:spcBef>
              <a:spcAft>
                <a:spcPts val="1200"/>
              </a:spcAft>
              <a:buClr>
                <a:srgbClr val="0072B1"/>
              </a:buClr>
              <a:buSzPct val="100000"/>
              <a:buFont typeface="Arial" charset="0"/>
              <a:buChar char="•"/>
            </a:pPr>
            <a:r>
              <a:rPr lang="ar-EG" sz="2200" b="0" cap="none" dirty="0" smtClean="0">
                <a:solidFill>
                  <a:srgbClr val="0072B1"/>
                </a:solidFill>
                <a:latin typeface="Arial" charset="0"/>
                <a:ea typeface="Arial" charset="0"/>
                <a:cs typeface="Arial" charset="0"/>
              </a:rPr>
              <a:t>تسليط الضوء على </a:t>
            </a:r>
            <a:r>
              <a:rPr lang="ar-AE" sz="2200" b="0" cap="none" dirty="0" smtClean="0">
                <a:solidFill>
                  <a:srgbClr val="0072B1"/>
                </a:solidFill>
                <a:latin typeface="Arial" charset="0"/>
                <a:ea typeface="Arial" charset="0"/>
                <a:cs typeface="Arial" charset="0"/>
              </a:rPr>
              <a:t>عوامل </a:t>
            </a:r>
            <a:r>
              <a:rPr lang="ar-AE" sz="2200" b="0" cap="none" dirty="0">
                <a:solidFill>
                  <a:srgbClr val="0072B1"/>
                </a:solidFill>
                <a:latin typeface="Arial" charset="0"/>
                <a:ea typeface="Arial" charset="0"/>
                <a:cs typeface="Arial" charset="0"/>
              </a:rPr>
              <a:t>الدفع الجندرية في </a:t>
            </a:r>
            <a:r>
              <a:rPr lang="ar-EG" sz="2200" b="0" cap="none" dirty="0" smtClean="0">
                <a:solidFill>
                  <a:srgbClr val="0072B1"/>
                </a:solidFill>
                <a:latin typeface="Arial" charset="0"/>
                <a:ea typeface="Arial" charset="0"/>
                <a:cs typeface="Arial" charset="0"/>
              </a:rPr>
              <a:t>ال</a:t>
            </a:r>
            <a:r>
              <a:rPr lang="ar-AE" sz="2200" b="0" cap="none" dirty="0" smtClean="0">
                <a:solidFill>
                  <a:srgbClr val="0072B1"/>
                </a:solidFill>
                <a:latin typeface="Arial" charset="0"/>
                <a:ea typeface="Arial" charset="0"/>
                <a:cs typeface="Arial" charset="0"/>
              </a:rPr>
              <a:t>بلدان </a:t>
            </a:r>
            <a:r>
              <a:rPr lang="ar-EG" sz="2200" b="0" cap="none" dirty="0" smtClean="0">
                <a:solidFill>
                  <a:srgbClr val="0072B1"/>
                </a:solidFill>
                <a:latin typeface="Arial" charset="0"/>
                <a:ea typeface="Arial" charset="0"/>
                <a:cs typeface="Arial" charset="0"/>
              </a:rPr>
              <a:t>التي تنتمي إليها </a:t>
            </a:r>
            <a:r>
              <a:rPr lang="ar-AE" sz="2200" b="0" cap="none" dirty="0" smtClean="0">
                <a:solidFill>
                  <a:srgbClr val="0072B1"/>
                </a:solidFill>
                <a:latin typeface="Arial" charset="0"/>
                <a:ea typeface="Arial" charset="0"/>
                <a:cs typeface="Arial" charset="0"/>
              </a:rPr>
              <a:t>النساء والفتيات</a:t>
            </a:r>
            <a:r>
              <a:rPr lang="ar-EG" sz="2200" b="0" cap="none" dirty="0" smtClean="0">
                <a:solidFill>
                  <a:srgbClr val="0072B1"/>
                </a:solidFill>
                <a:latin typeface="Arial" charset="0"/>
                <a:ea typeface="Arial" charset="0"/>
                <a:cs typeface="Arial" charset="0"/>
              </a:rPr>
              <a:t>،</a:t>
            </a:r>
            <a:r>
              <a:rPr lang="ar-AE" sz="2200" b="0" cap="none" dirty="0" smtClean="0">
                <a:solidFill>
                  <a:srgbClr val="0072B1"/>
                </a:solidFill>
                <a:latin typeface="Arial" charset="0"/>
                <a:ea typeface="Arial" charset="0"/>
                <a:cs typeface="Arial" charset="0"/>
              </a:rPr>
              <a:t> </a:t>
            </a:r>
            <a:r>
              <a:rPr lang="ar-EG" sz="2200" b="0" cap="none" dirty="0">
                <a:solidFill>
                  <a:srgbClr val="0072B1"/>
                </a:solidFill>
                <a:latin typeface="Arial" charset="0"/>
                <a:ea typeface="Arial" charset="0"/>
                <a:cs typeface="Arial" charset="0"/>
              </a:rPr>
              <a:t>و</a:t>
            </a:r>
            <a:r>
              <a:rPr lang="ar-EG" sz="2200" b="0" cap="none" dirty="0" smtClean="0">
                <a:solidFill>
                  <a:srgbClr val="0072B1"/>
                </a:solidFill>
                <a:latin typeface="Arial" charset="0"/>
                <a:ea typeface="Arial" charset="0"/>
                <a:cs typeface="Arial" charset="0"/>
              </a:rPr>
              <a:t>أنهن</a:t>
            </a:r>
            <a:r>
              <a:rPr lang="ar-AE" sz="2200" b="0" cap="none" dirty="0" smtClean="0">
                <a:solidFill>
                  <a:srgbClr val="0072B1"/>
                </a:solidFill>
                <a:latin typeface="Arial" charset="0"/>
                <a:ea typeface="Arial" charset="0"/>
                <a:cs typeface="Arial" charset="0"/>
              </a:rPr>
              <a:t> </a:t>
            </a:r>
            <a:r>
              <a:rPr lang="ar-EG" sz="2200" b="0" cap="none" dirty="0" smtClean="0">
                <a:solidFill>
                  <a:srgbClr val="0072B1"/>
                </a:solidFill>
                <a:latin typeface="Arial" charset="0"/>
                <a:ea typeface="Arial" charset="0"/>
                <a:cs typeface="Arial" charset="0"/>
              </a:rPr>
              <a:t>خاضعات </a:t>
            </a:r>
            <a:r>
              <a:rPr lang="ar-AE" sz="2200" b="0" cap="none" dirty="0" smtClean="0">
                <a:solidFill>
                  <a:srgbClr val="0072B1"/>
                </a:solidFill>
                <a:latin typeface="Arial" charset="0"/>
                <a:ea typeface="Arial" charset="0"/>
                <a:cs typeface="Arial" charset="0"/>
              </a:rPr>
              <a:t>ومضطهدات سياسيًّا</a:t>
            </a:r>
            <a:r>
              <a:rPr lang="ar-EG" sz="2200" b="0" cap="none" dirty="0" smtClean="0">
                <a:solidFill>
                  <a:srgbClr val="0072B1"/>
                </a:solidFill>
                <a:latin typeface="Arial" charset="0"/>
                <a:ea typeface="Arial" charset="0"/>
                <a:cs typeface="Arial" charset="0"/>
              </a:rPr>
              <a:t> و</a:t>
            </a:r>
            <a:r>
              <a:rPr lang="ar-AE" sz="2200" b="0" cap="none" dirty="0" smtClean="0">
                <a:solidFill>
                  <a:srgbClr val="0072B1"/>
                </a:solidFill>
                <a:latin typeface="Arial" charset="0"/>
                <a:ea typeface="Arial" charset="0"/>
                <a:cs typeface="Arial" charset="0"/>
              </a:rPr>
              <a:t>فق</a:t>
            </a:r>
            <a:r>
              <a:rPr lang="ar-EG" sz="2200" b="0" cap="none" dirty="0" smtClean="0">
                <a:solidFill>
                  <a:srgbClr val="0072B1"/>
                </a:solidFill>
                <a:latin typeface="Arial" charset="0"/>
                <a:ea typeface="Arial" charset="0"/>
                <a:cs typeface="Arial" charset="0"/>
              </a:rPr>
              <a:t>يرات </a:t>
            </a:r>
            <a:r>
              <a:rPr lang="ar-AE" sz="2200" b="0" cap="none" dirty="0">
                <a:solidFill>
                  <a:srgbClr val="0072B1"/>
                </a:solidFill>
                <a:latin typeface="Arial" charset="0"/>
                <a:ea typeface="Arial" charset="0"/>
                <a:cs typeface="Arial" charset="0"/>
              </a:rPr>
              <a:t>اقتصاديًّا، </a:t>
            </a:r>
            <a:r>
              <a:rPr lang="ar-EG" sz="2200" b="0" cap="none" dirty="0" smtClean="0">
                <a:solidFill>
                  <a:srgbClr val="0072B1"/>
                </a:solidFill>
                <a:latin typeface="Arial" charset="0"/>
                <a:ea typeface="Arial" charset="0"/>
                <a:cs typeface="Arial" charset="0"/>
              </a:rPr>
              <a:t>و</a:t>
            </a:r>
            <a:r>
              <a:rPr lang="ar-AE" sz="2200" b="0" cap="none" dirty="0" smtClean="0">
                <a:solidFill>
                  <a:srgbClr val="0072B1"/>
                </a:solidFill>
                <a:latin typeface="Arial" charset="0"/>
                <a:ea typeface="Arial" charset="0"/>
                <a:cs typeface="Arial" charset="0"/>
              </a:rPr>
              <a:t>لا </a:t>
            </a:r>
            <a:r>
              <a:rPr lang="ar-AE" sz="2200" b="0" cap="none" dirty="0">
                <a:solidFill>
                  <a:srgbClr val="0072B1"/>
                </a:solidFill>
                <a:latin typeface="Arial" charset="0"/>
                <a:ea typeface="Arial" charset="0"/>
                <a:cs typeface="Arial" charset="0"/>
              </a:rPr>
              <a:t>يشعرن بالأمان بسبب </a:t>
            </a:r>
            <a:r>
              <a:rPr lang="ar-AE" sz="2200" b="0" cap="none" dirty="0" smtClean="0">
                <a:solidFill>
                  <a:srgbClr val="0072B1"/>
                </a:solidFill>
                <a:latin typeface="Arial" charset="0"/>
                <a:ea typeface="Arial" charset="0"/>
                <a:cs typeface="Arial" charset="0"/>
              </a:rPr>
              <a:t>العنف ال</a:t>
            </a:r>
            <a:r>
              <a:rPr lang="ar-EG" sz="2200" b="0" cap="none" dirty="0" smtClean="0">
                <a:solidFill>
                  <a:srgbClr val="0072B1"/>
                </a:solidFill>
                <a:latin typeface="Arial" charset="0"/>
                <a:ea typeface="Arial" charset="0"/>
                <a:cs typeface="Arial" charset="0"/>
              </a:rPr>
              <a:t>جنسي</a:t>
            </a:r>
            <a:r>
              <a:rPr lang="ar-AE" sz="2200" b="0" cap="none" dirty="0" smtClean="0">
                <a:solidFill>
                  <a:srgbClr val="0072B1"/>
                </a:solidFill>
                <a:latin typeface="Arial" charset="0"/>
                <a:ea typeface="Arial" charset="0"/>
                <a:cs typeface="Arial" charset="0"/>
              </a:rPr>
              <a:t>. </a:t>
            </a:r>
            <a:endParaRPr lang="ar-AE" sz="2200" b="0" cap="none" dirty="0">
              <a:solidFill>
                <a:srgbClr val="0072B1"/>
              </a:solidFill>
              <a:latin typeface="Arial" charset="0"/>
              <a:ea typeface="Arial" charset="0"/>
              <a:cs typeface="Arial" charset="0"/>
            </a:endParaRPr>
          </a:p>
          <a:p>
            <a:pPr marL="228600" indent="-228600" algn="r" rtl="1">
              <a:spcBef>
                <a:spcPts val="0"/>
              </a:spcBef>
              <a:spcAft>
                <a:spcPts val="1200"/>
              </a:spcAft>
              <a:buClr>
                <a:srgbClr val="0072B1"/>
              </a:buClr>
              <a:buSzPct val="100000"/>
              <a:buFont typeface="Arial" charset="0"/>
              <a:buChar char="•"/>
            </a:pPr>
            <a:r>
              <a:rPr lang="ar-AE" sz="2200" b="0" cap="none" dirty="0">
                <a:solidFill>
                  <a:srgbClr val="0072B1"/>
                </a:solidFill>
                <a:latin typeface="Arial" charset="0"/>
                <a:ea typeface="Arial" charset="0"/>
                <a:cs typeface="Arial" charset="0"/>
              </a:rPr>
              <a:t>تقديم وعود </a:t>
            </a:r>
            <a:r>
              <a:rPr lang="ar-EG" sz="2200" b="0" cap="none" dirty="0" smtClean="0">
                <a:solidFill>
                  <a:srgbClr val="0072B1"/>
                </a:solidFill>
                <a:latin typeface="Arial" charset="0"/>
                <a:ea typeface="Arial" charset="0"/>
                <a:cs typeface="Arial" charset="0"/>
              </a:rPr>
              <a:t>ب</a:t>
            </a:r>
            <a:r>
              <a:rPr lang="ar-AE" sz="2200" b="0" cap="none" dirty="0" smtClean="0">
                <a:solidFill>
                  <a:srgbClr val="0072B1"/>
                </a:solidFill>
                <a:latin typeface="Arial" charset="0"/>
                <a:ea typeface="Arial" charset="0"/>
                <a:cs typeface="Arial" charset="0"/>
              </a:rPr>
              <a:t>الثروة</a:t>
            </a:r>
            <a:r>
              <a:rPr lang="ar-EG" sz="2200" b="0" cap="none" dirty="0" smtClean="0">
                <a:solidFill>
                  <a:srgbClr val="0072B1"/>
                </a:solidFill>
                <a:latin typeface="Arial" charset="0"/>
                <a:ea typeface="Arial" charset="0"/>
                <a:cs typeface="Arial" charset="0"/>
              </a:rPr>
              <a:t>،</a:t>
            </a:r>
            <a:r>
              <a:rPr lang="ar-AE" sz="2200" b="0" cap="none" dirty="0" smtClean="0">
                <a:solidFill>
                  <a:srgbClr val="0072B1"/>
                </a:solidFill>
                <a:latin typeface="Arial" charset="0"/>
                <a:ea typeface="Arial" charset="0"/>
                <a:cs typeface="Arial" charset="0"/>
              </a:rPr>
              <a:t> و</a:t>
            </a:r>
            <a:r>
              <a:rPr lang="ar-EG" sz="2200" b="0" cap="none" dirty="0" smtClean="0">
                <a:solidFill>
                  <a:srgbClr val="0072B1"/>
                </a:solidFill>
                <a:latin typeface="Arial" charset="0"/>
                <a:ea typeface="Arial" charset="0"/>
                <a:cs typeface="Arial" charset="0"/>
              </a:rPr>
              <a:t>سبل</a:t>
            </a:r>
            <a:r>
              <a:rPr lang="ar-EG" sz="2200" b="0" cap="none" dirty="0">
                <a:solidFill>
                  <a:srgbClr val="0072B1"/>
                </a:solidFill>
                <a:latin typeface="Arial" charset="0"/>
                <a:ea typeface="Arial" charset="0"/>
                <a:cs typeface="Arial" charset="0"/>
              </a:rPr>
              <a:t> </a:t>
            </a:r>
            <a:r>
              <a:rPr lang="ar-EG" sz="2200" b="0" cap="none" dirty="0" smtClean="0">
                <a:solidFill>
                  <a:srgbClr val="0072B1"/>
                </a:solidFill>
                <a:latin typeface="Arial" charset="0"/>
                <a:ea typeface="Arial" charset="0"/>
                <a:cs typeface="Arial" charset="0"/>
              </a:rPr>
              <a:t>ا</a:t>
            </a:r>
            <a:r>
              <a:rPr lang="ar-AE" sz="2200" b="0" cap="none" dirty="0" smtClean="0">
                <a:solidFill>
                  <a:srgbClr val="0072B1"/>
                </a:solidFill>
                <a:latin typeface="Arial" charset="0"/>
                <a:ea typeface="Arial" charset="0"/>
                <a:cs typeface="Arial" charset="0"/>
              </a:rPr>
              <a:t>ل</a:t>
            </a:r>
            <a:r>
              <a:rPr lang="ar-EG" sz="2200" b="0" cap="none" dirty="0" smtClean="0">
                <a:solidFill>
                  <a:srgbClr val="0072B1"/>
                </a:solidFill>
                <a:latin typeface="Arial" charset="0"/>
                <a:ea typeface="Arial" charset="0"/>
                <a:cs typeface="Arial" charset="0"/>
              </a:rPr>
              <a:t>عيش </a:t>
            </a:r>
            <a:r>
              <a:rPr lang="ar-AE" sz="2200" b="0" cap="none" dirty="0" smtClean="0">
                <a:solidFill>
                  <a:srgbClr val="0072B1"/>
                </a:solidFill>
                <a:latin typeface="Arial" charset="0"/>
                <a:ea typeface="Arial" charset="0"/>
                <a:cs typeface="Arial" charset="0"/>
              </a:rPr>
              <a:t>المستقرة</a:t>
            </a:r>
            <a:r>
              <a:rPr lang="ar-EG" sz="2200" b="0" cap="none" dirty="0" smtClean="0">
                <a:solidFill>
                  <a:srgbClr val="0072B1"/>
                </a:solidFill>
                <a:latin typeface="Arial" charset="0"/>
                <a:ea typeface="Arial" charset="0"/>
                <a:cs typeface="Arial" charset="0"/>
              </a:rPr>
              <a:t>،</a:t>
            </a:r>
            <a:r>
              <a:rPr lang="ar-AE" sz="2200" b="0" cap="none" dirty="0" smtClean="0">
                <a:solidFill>
                  <a:srgbClr val="0072B1"/>
                </a:solidFill>
                <a:latin typeface="Arial" charset="0"/>
                <a:ea typeface="Arial" charset="0"/>
                <a:cs typeface="Arial" charset="0"/>
              </a:rPr>
              <a:t> والرومانسية</a:t>
            </a:r>
            <a:r>
              <a:rPr lang="ar-EG" sz="2200" b="0" cap="none" dirty="0" smtClean="0">
                <a:solidFill>
                  <a:srgbClr val="0072B1"/>
                </a:solidFill>
                <a:latin typeface="Arial" charset="0"/>
                <a:ea typeface="Arial" charset="0"/>
                <a:cs typeface="Arial" charset="0"/>
              </a:rPr>
              <a:t>، </a:t>
            </a:r>
            <a:r>
              <a:rPr lang="ar-AE" sz="2200" b="0" cap="none" dirty="0" smtClean="0">
                <a:solidFill>
                  <a:srgbClr val="0072B1"/>
                </a:solidFill>
                <a:latin typeface="Arial" charset="0"/>
                <a:ea typeface="Arial" charset="0"/>
                <a:cs typeface="Arial" charset="0"/>
              </a:rPr>
              <a:t>وفرصة </a:t>
            </a:r>
            <a:r>
              <a:rPr lang="ar-EG" sz="2200" b="0" cap="none" dirty="0" smtClean="0">
                <a:solidFill>
                  <a:srgbClr val="0072B1"/>
                </a:solidFill>
                <a:latin typeface="Arial" charset="0"/>
                <a:ea typeface="Arial" charset="0"/>
                <a:cs typeface="Arial" charset="0"/>
              </a:rPr>
              <a:t>المساعدة في مشروع</a:t>
            </a:r>
            <a:r>
              <a:rPr lang="ar-AE" sz="2200" b="0" cap="none" dirty="0" smtClean="0">
                <a:solidFill>
                  <a:srgbClr val="0072B1"/>
                </a:solidFill>
                <a:latin typeface="Arial" charset="0"/>
                <a:ea typeface="Arial" charset="0"/>
                <a:cs typeface="Arial" charset="0"/>
              </a:rPr>
              <a:t> </a:t>
            </a:r>
            <a:r>
              <a:rPr lang="ar-SA" sz="2200" b="0" cap="none" dirty="0" smtClean="0">
                <a:solidFill>
                  <a:srgbClr val="0072B1"/>
                </a:solidFill>
                <a:latin typeface="Arial" charset="0"/>
                <a:ea typeface="Arial" charset="0"/>
                <a:cs typeface="Arial" charset="0"/>
              </a:rPr>
              <a:t>"</a:t>
            </a:r>
            <a:r>
              <a:rPr lang="ar-AE" sz="2200" b="0" cap="none" dirty="0" smtClean="0">
                <a:solidFill>
                  <a:srgbClr val="0072B1"/>
                </a:solidFill>
                <a:latin typeface="Arial" charset="0"/>
                <a:ea typeface="Arial" charset="0"/>
                <a:cs typeface="Arial" charset="0"/>
              </a:rPr>
              <a:t>بناء دولة</a:t>
            </a:r>
            <a:r>
              <a:rPr lang="ar-SA" sz="2200" b="0" cap="none" dirty="0" smtClean="0">
                <a:solidFill>
                  <a:srgbClr val="0072B1"/>
                </a:solidFill>
                <a:latin typeface="Arial" charset="0"/>
                <a:ea typeface="Arial" charset="0"/>
                <a:cs typeface="Arial" charset="0"/>
              </a:rPr>
              <a:t>"</a:t>
            </a:r>
            <a:r>
              <a:rPr lang="ar-AE" sz="2200" b="0" cap="none" dirty="0" smtClean="0">
                <a:solidFill>
                  <a:srgbClr val="0072B1"/>
                </a:solidFill>
                <a:latin typeface="Arial" charset="0"/>
                <a:ea typeface="Arial" charset="0"/>
                <a:cs typeface="Arial" charset="0"/>
              </a:rPr>
              <a:t> </a:t>
            </a:r>
            <a:r>
              <a:rPr lang="ar-AE" sz="2200" b="0" cap="none" dirty="0">
                <a:solidFill>
                  <a:srgbClr val="0072B1"/>
                </a:solidFill>
                <a:latin typeface="Arial" charset="0"/>
                <a:ea typeface="Arial" charset="0"/>
                <a:cs typeface="Arial" charset="0"/>
              </a:rPr>
              <a:t>تنظيم داعش. </a:t>
            </a:r>
          </a:p>
          <a:p>
            <a:pPr marL="228600" indent="-228600" algn="r" rtl="1">
              <a:spcBef>
                <a:spcPts val="0"/>
              </a:spcBef>
              <a:spcAft>
                <a:spcPts val="1200"/>
              </a:spcAft>
              <a:buClr>
                <a:srgbClr val="0072B1"/>
              </a:buClr>
              <a:buSzPct val="100000"/>
              <a:buFont typeface="Arial" charset="0"/>
              <a:buChar char="•"/>
            </a:pPr>
            <a:r>
              <a:rPr lang="ar-AE" sz="2200" b="0" cap="none" dirty="0">
                <a:solidFill>
                  <a:srgbClr val="0072B1"/>
                </a:solidFill>
                <a:latin typeface="Arial" charset="0"/>
                <a:ea typeface="Arial" charset="0"/>
                <a:cs typeface="Arial" charset="0"/>
              </a:rPr>
              <a:t>تقديم فرصة لهن لأخذ زمام الأمور المتعلقة </a:t>
            </a:r>
            <a:r>
              <a:rPr lang="ar-AE" sz="2200" b="0" cap="none" dirty="0" smtClean="0">
                <a:solidFill>
                  <a:srgbClr val="0072B1"/>
                </a:solidFill>
                <a:latin typeface="Arial" charset="0"/>
                <a:ea typeface="Arial" charset="0"/>
                <a:cs typeface="Arial" charset="0"/>
              </a:rPr>
              <a:t>بحياتهن</a:t>
            </a:r>
            <a:r>
              <a:rPr lang="ar-EG" sz="2200" b="0" cap="none" dirty="0" smtClean="0">
                <a:solidFill>
                  <a:srgbClr val="0072B1"/>
                </a:solidFill>
                <a:latin typeface="Arial" charset="0"/>
                <a:ea typeface="Arial" charset="0"/>
                <a:cs typeface="Arial" charset="0"/>
              </a:rPr>
              <a:t>،</a:t>
            </a:r>
            <a:r>
              <a:rPr lang="ar-AE" sz="2200" b="0" cap="none" dirty="0" smtClean="0">
                <a:solidFill>
                  <a:srgbClr val="0072B1"/>
                </a:solidFill>
                <a:latin typeface="Arial" charset="0"/>
                <a:ea typeface="Arial" charset="0"/>
                <a:cs typeface="Arial" charset="0"/>
              </a:rPr>
              <a:t> و</a:t>
            </a:r>
            <a:r>
              <a:rPr lang="ar-EG" sz="2200" b="0" cap="none" dirty="0" smtClean="0">
                <a:solidFill>
                  <a:srgbClr val="0072B1"/>
                </a:solidFill>
                <a:latin typeface="Arial" charset="0"/>
                <a:ea typeface="Arial" charset="0"/>
                <a:cs typeface="Arial" charset="0"/>
              </a:rPr>
              <a:t>كذلك </a:t>
            </a:r>
            <a:r>
              <a:rPr lang="ar-AE" sz="2200" b="0" cap="none" dirty="0" smtClean="0">
                <a:solidFill>
                  <a:srgbClr val="0072B1"/>
                </a:solidFill>
                <a:latin typeface="Arial" charset="0"/>
                <a:ea typeface="Arial" charset="0"/>
                <a:cs typeface="Arial" charset="0"/>
              </a:rPr>
              <a:t>القيام ب</a:t>
            </a:r>
            <a:r>
              <a:rPr lang="ar-EG" sz="2200" b="0" cap="none" dirty="0" smtClean="0">
                <a:solidFill>
                  <a:srgbClr val="0072B1"/>
                </a:solidFill>
                <a:latin typeface="Arial" charset="0"/>
                <a:ea typeface="Arial" charset="0"/>
                <a:cs typeface="Arial" charset="0"/>
              </a:rPr>
              <a:t>عمل </a:t>
            </a:r>
            <a:r>
              <a:rPr lang="ar-AE" sz="2200" b="0" cap="none" dirty="0" smtClean="0">
                <a:solidFill>
                  <a:srgbClr val="0072B1"/>
                </a:solidFill>
                <a:latin typeface="Arial" charset="0"/>
                <a:ea typeface="Arial" charset="0"/>
                <a:cs typeface="Arial" charset="0"/>
              </a:rPr>
              <a:t>شيء </a:t>
            </a:r>
            <a:r>
              <a:rPr lang="ar-AE" sz="2200" b="0" cap="none" dirty="0">
                <a:solidFill>
                  <a:srgbClr val="0072B1"/>
                </a:solidFill>
                <a:latin typeface="Arial" charset="0"/>
                <a:ea typeface="Arial" charset="0"/>
                <a:cs typeface="Arial" charset="0"/>
              </a:rPr>
              <a:t>ممنوع </a:t>
            </a:r>
            <a:r>
              <a:rPr lang="ar-EG" sz="2200" b="0" cap="none" dirty="0" smtClean="0">
                <a:solidFill>
                  <a:srgbClr val="0072B1"/>
                </a:solidFill>
                <a:latin typeface="Arial" charset="0"/>
                <a:ea typeface="Arial" charset="0"/>
                <a:cs typeface="Arial" charset="0"/>
              </a:rPr>
              <a:t>ومثير على</a:t>
            </a:r>
            <a:r>
              <a:rPr lang="ar-AE" sz="2200" b="0" cap="none" dirty="0" smtClean="0">
                <a:solidFill>
                  <a:srgbClr val="0072B1"/>
                </a:solidFill>
                <a:latin typeface="Arial" charset="0"/>
                <a:ea typeface="Arial" charset="0"/>
                <a:cs typeface="Arial" charset="0"/>
              </a:rPr>
              <a:t> </a:t>
            </a:r>
            <a:r>
              <a:rPr lang="ar-AE" sz="2200" b="0" cap="none" dirty="0">
                <a:solidFill>
                  <a:srgbClr val="0072B1"/>
                </a:solidFill>
                <a:latin typeface="Arial" charset="0"/>
                <a:ea typeface="Arial" charset="0"/>
                <a:cs typeface="Arial" charset="0"/>
              </a:rPr>
              <a:t>أمل تغيير </a:t>
            </a:r>
            <a:r>
              <a:rPr lang="ar-AE" sz="2200" b="0" cap="none" dirty="0" smtClean="0">
                <a:solidFill>
                  <a:srgbClr val="0072B1"/>
                </a:solidFill>
                <a:latin typeface="Arial" charset="0"/>
                <a:ea typeface="Arial" charset="0"/>
                <a:cs typeface="Arial" charset="0"/>
              </a:rPr>
              <a:t>مجتمعه</a:t>
            </a:r>
            <a:r>
              <a:rPr lang="ar-EG" sz="2200" b="0" cap="none" dirty="0" smtClean="0">
                <a:solidFill>
                  <a:srgbClr val="0072B1"/>
                </a:solidFill>
                <a:latin typeface="Arial" charset="0"/>
                <a:ea typeface="Arial" charset="0"/>
                <a:cs typeface="Arial" charset="0"/>
              </a:rPr>
              <a:t>ن</a:t>
            </a:r>
            <a:r>
              <a:rPr lang="ar-AE" sz="2200" b="0" cap="none" dirty="0" smtClean="0">
                <a:solidFill>
                  <a:srgbClr val="0072B1"/>
                </a:solidFill>
                <a:latin typeface="Arial" charset="0"/>
                <a:ea typeface="Arial" charset="0"/>
                <a:cs typeface="Arial" charset="0"/>
              </a:rPr>
              <a:t> </a:t>
            </a:r>
            <a:r>
              <a:rPr lang="ar-AE" sz="2200" b="0" cap="none" dirty="0">
                <a:solidFill>
                  <a:srgbClr val="0072B1"/>
                </a:solidFill>
                <a:latin typeface="Arial" charset="0"/>
                <a:ea typeface="Arial" charset="0"/>
                <a:cs typeface="Arial" charset="0"/>
              </a:rPr>
              <a:t>أو </a:t>
            </a:r>
            <a:r>
              <a:rPr lang="ar-EG" sz="2200" b="0" cap="none" dirty="0" smtClean="0">
                <a:solidFill>
                  <a:srgbClr val="0072B1"/>
                </a:solidFill>
                <a:latin typeface="Arial" charset="0"/>
                <a:ea typeface="Arial" charset="0"/>
                <a:cs typeface="Arial" charset="0"/>
              </a:rPr>
              <a:t>إنشاء </a:t>
            </a:r>
            <a:r>
              <a:rPr lang="ar-AE" sz="2200" b="0" cap="none" dirty="0" smtClean="0">
                <a:solidFill>
                  <a:srgbClr val="0072B1"/>
                </a:solidFill>
                <a:latin typeface="Arial" charset="0"/>
                <a:ea typeface="Arial" charset="0"/>
                <a:cs typeface="Arial" charset="0"/>
              </a:rPr>
              <a:t>مجتمع </a:t>
            </a:r>
            <a:r>
              <a:rPr lang="ar-AE" sz="2200" b="0" cap="none" dirty="0">
                <a:solidFill>
                  <a:srgbClr val="0072B1"/>
                </a:solidFill>
                <a:latin typeface="Arial" charset="0"/>
                <a:ea typeface="Arial" charset="0"/>
                <a:cs typeface="Arial" charset="0"/>
              </a:rPr>
              <a:t>جديد. </a:t>
            </a:r>
          </a:p>
        </p:txBody>
      </p:sp>
      <p:sp>
        <p:nvSpPr>
          <p:cNvPr id="10" name="Footer Placeholder 4">
            <a:extLst>
              <a:ext uri="{FF2B5EF4-FFF2-40B4-BE49-F238E27FC236}">
                <a16:creationId xmlns="" xmlns:a16="http://schemas.microsoft.com/office/drawing/2014/main" id="{5964FC3E-48F8-2F45-AC77-1A0DF2F7E7C7}"/>
              </a:ext>
            </a:extLst>
          </p:cNvPr>
          <p:cNvSpPr txBox="1">
            <a:spLocks/>
          </p:cNvSpPr>
          <p:nvPr/>
        </p:nvSpPr>
        <p:spPr>
          <a:xfrm>
            <a:off x="23912" y="171450"/>
            <a:ext cx="3466369" cy="1504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AE" sz="800" b="1" dirty="0">
                <a:solidFill>
                  <a:srgbClr val="0072B1"/>
                </a:solidFill>
                <a:latin typeface="Simplified Arabic" pitchFamily="18" charset="-78"/>
                <a:ea typeface="Arial Black" charset="0"/>
                <a:cs typeface="Simplified Arabic" pitchFamily="18" charset="-78"/>
              </a:rPr>
              <a:t>الوحدة الخامسة: </a:t>
            </a:r>
            <a:r>
              <a:rPr lang="ar-AE" sz="800" dirty="0">
                <a:solidFill>
                  <a:srgbClr val="0072B1"/>
                </a:solidFill>
                <a:latin typeface="Simplified Arabic" pitchFamily="18" charset="-78"/>
                <a:ea typeface="Arial Black" charset="0"/>
                <a:cs typeface="Simplified Arabic" pitchFamily="18" charset="-78"/>
              </a:rPr>
              <a:t>فهم الديناميات الجندرية </a:t>
            </a:r>
            <a:r>
              <a:rPr lang="ar-EG" sz="800" dirty="0">
                <a:solidFill>
                  <a:srgbClr val="0072B1"/>
                </a:solidFill>
                <a:latin typeface="Simplified Arabic" pitchFamily="18" charset="-78"/>
                <a:ea typeface="Arial Black" charset="0"/>
                <a:cs typeface="Simplified Arabic" pitchFamily="18" charset="-78"/>
              </a:rPr>
              <a:t>المؤثرة </a:t>
            </a:r>
            <a:r>
              <a:rPr lang="ar-AE" sz="800" dirty="0">
                <a:solidFill>
                  <a:srgbClr val="0072B1"/>
                </a:solidFill>
                <a:latin typeface="Simplified Arabic" pitchFamily="18" charset="-78"/>
                <a:ea typeface="Arial Black" charset="0"/>
                <a:cs typeface="Simplified Arabic" pitchFamily="18" charset="-78"/>
              </a:rPr>
              <a:t>في الراديكالية والتطرف العنيف وإشراك النساء والفتيات</a:t>
            </a:r>
            <a:endParaRPr lang="en-US" sz="800" dirty="0">
              <a:solidFill>
                <a:srgbClr val="0072B1"/>
              </a:solidFill>
              <a:latin typeface="Simplified Arabic" pitchFamily="18" charset="-78"/>
              <a:ea typeface="Arial" charset="0"/>
              <a:cs typeface="Simplified Arabic" pitchFamily="18" charset="-78"/>
            </a:endParaRPr>
          </a:p>
        </p:txBody>
      </p:sp>
      <p:sp>
        <p:nvSpPr>
          <p:cNvPr id="13" name="Title 2">
            <a:extLst>
              <a:ext uri="{FF2B5EF4-FFF2-40B4-BE49-F238E27FC236}">
                <a16:creationId xmlns="" xmlns:a16="http://schemas.microsoft.com/office/drawing/2014/main" id="{C9408303-6EE0-5E40-9EEF-3612459BA8D2}"/>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61</a:t>
            </a:r>
          </a:p>
        </p:txBody>
      </p:sp>
      <p:grpSp>
        <p:nvGrpSpPr>
          <p:cNvPr id="8" name="Group 7">
            <a:extLst>
              <a:ext uri="{FF2B5EF4-FFF2-40B4-BE49-F238E27FC236}">
                <a16:creationId xmlns="" xmlns:a16="http://schemas.microsoft.com/office/drawing/2014/main" id="{8DC3E0FC-A396-4548-822B-37EFA40182D9}"/>
              </a:ext>
            </a:extLst>
          </p:cNvPr>
          <p:cNvGrpSpPr/>
          <p:nvPr/>
        </p:nvGrpSpPr>
        <p:grpSpPr>
          <a:xfrm>
            <a:off x="-3301" y="4705350"/>
            <a:ext cx="525478" cy="248970"/>
            <a:chOff x="-3301" y="4705350"/>
            <a:chExt cx="525478" cy="248970"/>
          </a:xfrm>
        </p:grpSpPr>
        <p:sp>
          <p:nvSpPr>
            <p:cNvPr id="9" name="Rectangle 8">
              <a:extLst>
                <a:ext uri="{FF2B5EF4-FFF2-40B4-BE49-F238E27FC236}">
                  <a16:creationId xmlns="" xmlns:a16="http://schemas.microsoft.com/office/drawing/2014/main" id="{46833B25-1C18-9E42-96F2-67E9B9FB4C58}"/>
                </a:ext>
              </a:extLst>
            </p:cNvPr>
            <p:cNvSpPr/>
            <p:nvPr/>
          </p:nvSpPr>
          <p:spPr>
            <a:xfrm>
              <a:off x="-3301" y="4705350"/>
              <a:ext cx="525478"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itle 2">
              <a:extLst>
                <a:ext uri="{FF2B5EF4-FFF2-40B4-BE49-F238E27FC236}">
                  <a16:creationId xmlns="" xmlns:a16="http://schemas.microsoft.com/office/drawing/2014/main" id="{80A80DDB-C8D4-8247-8FC5-A2873AADFEB2}"/>
                </a:ext>
              </a:extLst>
            </p:cNvPr>
            <p:cNvSpPr txBox="1">
              <a:spLocks/>
            </p:cNvSpPr>
            <p:nvPr/>
          </p:nvSpPr>
          <p:spPr>
            <a:xfrm>
              <a:off x="161888" y="4744511"/>
              <a:ext cx="360289"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09</a:t>
              </a:r>
              <a:endParaRPr lang="en-US" sz="1125" b="0" cap="none" dirty="0">
                <a:latin typeface="Arial" charset="0"/>
                <a:ea typeface="Arial" charset="0"/>
                <a:cs typeface="Arial" charset="0"/>
              </a:endParaRPr>
            </a:p>
          </p:txBody>
        </p:sp>
      </p:grpSp>
    </p:spTree>
    <p:extLst>
      <p:ext uri="{BB962C8B-B14F-4D97-AF65-F5344CB8AC3E}">
        <p14:creationId xmlns:p14="http://schemas.microsoft.com/office/powerpoint/2010/main" val="1693485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0429_SFCG_Powerpoint">
  <a:themeElements>
    <a:clrScheme name="Custom 8">
      <a:dk1>
        <a:srgbClr val="2C2C2D"/>
      </a:dk1>
      <a:lt1>
        <a:srgbClr val="FFFFFF"/>
      </a:lt1>
      <a:dk2>
        <a:srgbClr val="193875"/>
      </a:dk2>
      <a:lt2>
        <a:srgbClr val="EEECE1"/>
      </a:lt2>
      <a:accent1>
        <a:srgbClr val="008FBE"/>
      </a:accent1>
      <a:accent2>
        <a:srgbClr val="0069A6"/>
      </a:accent2>
      <a:accent3>
        <a:srgbClr val="FFE01E"/>
      </a:accent3>
      <a:accent4>
        <a:srgbClr val="58595B"/>
      </a:accent4>
      <a:accent5>
        <a:srgbClr val="133743"/>
      </a:accent5>
      <a:accent6>
        <a:srgbClr val="0AD092"/>
      </a:accent6>
      <a:hlink>
        <a:srgbClr val="00465C"/>
      </a:hlink>
      <a:folHlink>
        <a:srgbClr val="004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defRPr sz="9000" dirty="0" smtClean="0">
            <a:solidFill>
              <a:srgbClr val="0095C3"/>
            </a:solidFill>
            <a:latin typeface="Arial Black" panose="020B0A04020102020204" pitchFamily="34" charset="0"/>
            <a:ea typeface="Open Sans" panose="020B0606030504020204" pitchFamily="34" charset="0"/>
            <a:cs typeface="Open Sans" panose="020B0606030504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7495</TotalTime>
  <Words>1259</Words>
  <Application>Microsoft Office PowerPoint</Application>
  <PresentationFormat>On-screen Show (16:9)</PresentationFormat>
  <Paragraphs>122</Paragraphs>
  <Slides>18</Slides>
  <Notes>5</Notes>
  <HiddenSlides>4</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0429_SFCG_Powerpoint</vt:lpstr>
      <vt:lpstr>الوحدة الخامسة: فهم الديناميات الجندررية المؤثرة في الراديكالية والتطرف العنيف وإشراك النساء والفتيات</vt:lpstr>
      <vt:lpstr>PowerPoint Presentation</vt:lpstr>
      <vt:lpstr>PowerPoint Presentation</vt:lpstr>
      <vt:lpstr>الجندر هو مصطلح يُشير إلى الخصائص الاجتماعية للنساء والرجال، مثل العادات والأدوار والعلاقات بين مجموعات النساء والرجال، وهو يختلف من مجتمع إلى آخر ويمكن تغييره. وعلى الرغم من أن معظم الناس يولدون إما ذكورًا أو إناثًا، إلا أنه يتم تعليمهم عادات وسلوكيات مناسبة - بما في ذلك كيفية تفاعلهم مع الآخرين من نفس الجنس أو الجنس الآخر داخل الأسرة والمجتمعات المحلية وأماكن العمل.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Search for Common Ground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2014-05-01T14:47:26Z</dcterms:created>
  <dcterms:modified xsi:type="dcterms:W3CDTF">2019-05-20T08:12:58Z</dcterms:modified>
</cp:coreProperties>
</file>