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0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20" r:id="rId11"/>
    <p:sldId id="419" r:id="rId12"/>
    <p:sldId id="439" r:id="rId13"/>
    <p:sldId id="42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68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122"/>
    <a:srgbClr val="0072B1"/>
    <a:srgbClr val="00475D"/>
    <a:srgbClr val="133743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7" autoAdjust="0"/>
    <p:restoredTop sz="86757"/>
  </p:normalViewPr>
  <p:slideViewPr>
    <p:cSldViewPr snapToGrid="0">
      <p:cViewPr>
        <p:scale>
          <a:sx n="120" d="100"/>
          <a:sy n="120" d="100"/>
        </p:scale>
        <p:origin x="-726" y="-144"/>
      </p:cViewPr>
      <p:guideLst>
        <p:guide orient="horz" pos="1092"/>
        <p:guide orient="horz" pos="2162"/>
        <p:guide orient="horz" pos="108"/>
        <p:guide orient="horz" pos="3127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68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b="2475"/>
          <a:stretch/>
        </p:blipFill>
        <p:spPr>
          <a:xfrm>
            <a:off x="1" y="0"/>
            <a:ext cx="9155664" cy="5086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0C9301-0122-C143-984C-80406B4DEDCB}"/>
              </a:ext>
            </a:extLst>
          </p:cNvPr>
          <p:cNvSpPr/>
          <p:nvPr/>
        </p:nvSpPr>
        <p:spPr>
          <a:xfrm>
            <a:off x="7677339" y="-1"/>
            <a:ext cx="1466661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NATO/CC BY-NC-ND 2.0</a:t>
            </a: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2910177" y="3028950"/>
            <a:ext cx="5566107" cy="2923877"/>
          </a:xfrm>
        </p:spPr>
        <p:txBody>
          <a:bodyPr/>
          <a:lstStyle/>
          <a:p>
            <a:pPr algn="r" rtl="1"/>
            <a:r>
              <a:rPr lang="ar-SA" sz="5000" b="0" dirty="0" smtClean="0">
                <a:latin typeface="Simplified Arabic" pitchFamily="18" charset="-78"/>
                <a:cs typeface="Simplified Arabic" pitchFamily="18" charset="-78"/>
              </a:rPr>
              <a:t>الوحدة الرابعة:</a:t>
            </a:r>
            <a:r>
              <a:rPr lang="en-US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>نهج متعدد القطاعات لمكافحة التطرف العنيف: فرص للتعاون بين </a:t>
            </a:r>
            <a:r>
              <a:rPr lang="ar-AE" sz="2800" b="0" dirty="0" smtClean="0">
                <a:latin typeface="Simplified Arabic" pitchFamily="18" charset="-78"/>
                <a:cs typeface="Simplified Arabic" pitchFamily="18" charset="-78"/>
              </a:rPr>
              <a:t>المؤسسات </a:t>
            </a:r>
            <a:r>
              <a:rPr lang="ar-SA" sz="2800" b="0" dirty="0" err="1" smtClean="0">
                <a:latin typeface="Simplified Arabic" pitchFamily="18" charset="-78"/>
                <a:cs typeface="Simplified Arabic" pitchFamily="18" charset="-78"/>
              </a:rPr>
              <a:t>الحكوم</a:t>
            </a:r>
            <a:r>
              <a:rPr lang="ar-AE" sz="2800" b="0" dirty="0" smtClean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>ة و</a:t>
            </a:r>
            <a:r>
              <a:rPr lang="ar-AE" sz="2800" b="0" dirty="0" smtClean="0">
                <a:latin typeface="Simplified Arabic" pitchFamily="18" charset="-78"/>
                <a:cs typeface="Simplified Arabic" pitchFamily="18" charset="-78"/>
              </a:rPr>
              <a:t>منظمات </a:t>
            </a: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>المجتمع المدني</a:t>
            </a:r>
            <a:b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</a:br>
            <a:endParaRPr lang="en-US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B1A1B9D-E9C6-534B-9458-FEE1F9D2E50D}"/>
              </a:ext>
            </a:extLst>
          </p:cNvPr>
          <p:cNvGrpSpPr/>
          <p:nvPr/>
        </p:nvGrpSpPr>
        <p:grpSpPr>
          <a:xfrm>
            <a:off x="566856" y="3432175"/>
            <a:ext cx="2022926" cy="1007470"/>
            <a:chOff x="566856" y="3432175"/>
            <a:chExt cx="2022926" cy="1007470"/>
          </a:xfrm>
        </p:grpSpPr>
        <p:pic>
          <p:nvPicPr>
            <p:cNvPr id="12" name="Picture 3" descr="C:\Users\Hannah Kim\Desktop\your sister file\sfcg_newlogo2.png">
              <a:extLst>
                <a:ext uri="{FF2B5EF4-FFF2-40B4-BE49-F238E27FC236}">
                  <a16:creationId xmlns:a16="http://schemas.microsoft.com/office/drawing/2014/main" xmlns="" id="{256F7FEF-99A6-4A47-9000-3CC6B0C21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242" y="3432175"/>
              <a:ext cx="1867306" cy="329112"/>
            </a:xfrm>
            <a:prstGeom prst="rect">
              <a:avLst/>
            </a:prstGeom>
            <a:noFill/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6AE55F9-7765-6741-81A3-25B04A98BBD0}"/>
                </a:ext>
              </a:extLst>
            </p:cNvPr>
            <p:cNvGrpSpPr/>
            <p:nvPr/>
          </p:nvGrpSpPr>
          <p:grpSpPr>
            <a:xfrm>
              <a:off x="566856" y="3914958"/>
              <a:ext cx="2022926" cy="524687"/>
              <a:chOff x="566856" y="3914958"/>
              <a:chExt cx="2022926" cy="52468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92922D08-4BA7-F242-B4F3-282B2E9635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0" t="5926" r="61042" b="87277"/>
              <a:stretch/>
            </p:blipFill>
            <p:spPr>
              <a:xfrm>
                <a:off x="566856" y="3955866"/>
                <a:ext cx="601866" cy="4055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0924FEC9-D9FB-1045-B564-D871A844C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744" y="3914958"/>
                <a:ext cx="1237038" cy="524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40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9" r="30570"/>
          <a:stretch/>
        </p:blipFill>
        <p:spPr>
          <a:xfrm>
            <a:off x="-18862" y="0"/>
            <a:ext cx="3124201" cy="5160475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0" y="1706276"/>
            <a:ext cx="836157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3421277" y="2008539"/>
            <a:ext cx="4940299" cy="28623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إضفاء الطابع الرسمي على التعاون في ال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AE" sz="2200" b="0" cap="none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استراتيجيات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خطط العمل الإقليمية أو الوطنية متى كان ذلك </a:t>
            </a:r>
            <a:r>
              <a:rPr lang="ar-EG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ممكنًا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ومناسب</a:t>
            </a:r>
            <a:r>
              <a:rPr lang="ar-EG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ا. 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</a:t>
            </a:r>
            <a:r>
              <a:rPr lang="ar-EG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</a:t>
            </a:r>
            <a:r>
              <a:rPr lang="ar-EG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ْ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حذر</a:t>
            </a:r>
            <a:r>
              <a:rPr lang="ar-EG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 عند استخدام قنوات لتنسيق العمل في مكافحة التطرف العنيف لأغراض مختلفة. 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 تستخدم البرامج الرامية إلى منع التطرف العنيف ومكافحته كغطاء للقيام بأنشطة واسعة في مجال إنفاذ القانون أو جمع المعلومات الاستخبارية.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9C14C88-A145-0D45-A269-37FCAD6070A7}"/>
              </a:ext>
            </a:extLst>
          </p:cNvPr>
          <p:cNvSpPr/>
          <p:nvPr/>
        </p:nvSpPr>
        <p:spPr>
          <a:xfrm>
            <a:off x="1520982" y="-1"/>
            <a:ext cx="1584356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UN Photo/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Iason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Foounten</a:t>
            </a:r>
            <a:endParaRPr lang="en-US" sz="1000" dirty="0">
              <a:solidFill>
                <a:schemeClr val="tx1">
                  <a:lumMod val="90000"/>
                  <a:lumOff val="10000"/>
                  <a:alpha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A0F709E-61AB-1542-962A-EAB6294486E3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7BD4183-4843-E14A-819D-7A04B275481D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31F0ABBE-3802-C64A-8366-35D933530FF9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 rtl="1"/>
              <a:r>
                <a:rPr lang="en-US" sz="1125" b="0" cap="none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10</a:t>
              </a:r>
            </a:p>
          </p:txBody>
        </p:sp>
      </p:grp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295EE14A-C6E3-9843-AB40-6CF69A436BD3}"/>
              </a:ext>
            </a:extLst>
          </p:cNvPr>
          <p:cNvSpPr txBox="1">
            <a:spLocks/>
          </p:cNvSpPr>
          <p:nvPr/>
        </p:nvSpPr>
        <p:spPr>
          <a:xfrm>
            <a:off x="3360057" y="1000292"/>
            <a:ext cx="5001519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الممارسات الجيدة للتعاون الفعال: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00F94583-5092-1E49-8022-84FC7F3D2ECC}"/>
              </a:ext>
            </a:extLst>
          </p:cNvPr>
          <p:cNvSpPr txBox="1">
            <a:spLocks/>
          </p:cNvSpPr>
          <p:nvPr/>
        </p:nvSpPr>
        <p:spPr>
          <a:xfrm>
            <a:off x="3524977" y="171450"/>
            <a:ext cx="5398653" cy="2892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37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r="29336"/>
          <a:stretch/>
        </p:blipFill>
        <p:spPr>
          <a:xfrm>
            <a:off x="-18863" y="0"/>
            <a:ext cx="3124201" cy="5143500"/>
          </a:xfrm>
          <a:prstGeom prst="rect">
            <a:avLst/>
          </a:prstGeom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3421566" y="1984288"/>
            <a:ext cx="4940299" cy="226215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استخدم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نمطًا موسعًا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لتقليل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المخاوف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المبدئية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المشاركة.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احترم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المخاوف بشأن السرية.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حدّد الأدوار والمسؤوليات بشكل جماعي وناقش القيود.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أَدْرِكْ أن التعاون الشخصي والتعاون المؤسسي هما أمران مختلفان يتطلبان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جهود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محددة.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63248A-A696-8D46-99E0-DDCEA5F904CF}"/>
              </a:ext>
            </a:extLst>
          </p:cNvPr>
          <p:cNvSpPr/>
          <p:nvPr/>
        </p:nvSpPr>
        <p:spPr>
          <a:xfrm>
            <a:off x="1530034" y="-1"/>
            <a:ext cx="1575303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UN Photo/Shareef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Sarhan</a:t>
            </a:r>
            <a:endParaRPr lang="en-US" sz="1000" dirty="0">
              <a:solidFill>
                <a:schemeClr val="tx1">
                  <a:lumMod val="90000"/>
                  <a:lumOff val="10000"/>
                  <a:alpha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360057" y="1000292"/>
            <a:ext cx="5001519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الممارسات الجيدة للتعاون الفعال: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0" y="1706276"/>
            <a:ext cx="836157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15957A4-FB13-1D46-8CE7-D00EAD27AE29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3804055-DAD7-EA45-B7BD-DAF8E99A7E51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A7F3C196-B947-594E-B99C-7BCAC6EE2C7B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 rtl="1"/>
              <a:r>
                <a:rPr lang="en-US" sz="1125" b="0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11</a:t>
              </a:r>
              <a:endPara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endParaRPr>
            </a:p>
          </p:txBody>
        </p:sp>
      </p:grp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00F94583-5092-1E49-8022-84FC7F3D2ECC}"/>
              </a:ext>
            </a:extLst>
          </p:cNvPr>
          <p:cNvSpPr txBox="1">
            <a:spLocks/>
          </p:cNvSpPr>
          <p:nvPr/>
        </p:nvSpPr>
        <p:spPr>
          <a:xfrm>
            <a:off x="3524977" y="171450"/>
            <a:ext cx="5398653" cy="2892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4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45524" y="1734769"/>
            <a:ext cx="7644661" cy="312906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توفر المؤسسات الحكومية ومنظمات المجتمع المدني مجموعات وموارد مهارات فريدة لمنع التطرف العنيف ومكافحته. 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قد لا يحدث التعاون بسبب عدم توفُّر الثقة الكافية أو وجود توافر المعارف أو المهارات الدقيقة. 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 تحد المستويات المرتفعة من انعدام الثقة من عدد الأدوات والفرص المتاحة لمكافحة التطرف العنيف</a:t>
            </a:r>
            <a:r>
              <a:rPr lang="ar-EG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 وقد تشجع الحكومات على تفضيل النُ</a:t>
            </a:r>
            <a:r>
              <a:rPr lang="ar-SA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ّهُ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ج القائمة على الأمن.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476BD8-29C1-1849-835A-F17A67CE7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xmlns="" id="{8B4083E2-E3F9-1D41-B024-CC6150363532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F7DD934-B0D3-7B48-9855-084933CB8393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1F67FC8F-A530-6548-8B87-64D08DBD425D}"/>
              </a:ext>
            </a:extLst>
          </p:cNvPr>
          <p:cNvSpPr txBox="1">
            <a:spLocks/>
          </p:cNvSpPr>
          <p:nvPr/>
        </p:nvSpPr>
        <p:spPr>
          <a:xfrm>
            <a:off x="54071" y="171450"/>
            <a:ext cx="5537031" cy="177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</a:t>
            </a:r>
            <a:r>
              <a:rPr lang="ar-AE" sz="8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المدني</a:t>
            </a:r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02751F0-29D6-DF46-8023-8506EC359448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EBAAF3D-66A6-CD40-A12C-CB71B087556F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xmlns="" id="{4FB9AE6A-E4C2-D940-9F04-1B0E2EB0C45A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 rtl="1"/>
              <a:r>
                <a:rPr lang="en-US" sz="1125" b="0" cap="none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7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xmlns="" id="{0F75393B-12A3-E84C-AC00-809EA5C1033D}"/>
              </a:ext>
            </a:extLst>
          </p:cNvPr>
          <p:cNvSpPr txBox="1">
            <a:spLocks/>
          </p:cNvSpPr>
          <p:nvPr/>
        </p:nvSpPr>
        <p:spPr>
          <a:xfrm>
            <a:off x="761132" y="1736024"/>
            <a:ext cx="7621588" cy="25904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SA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تؤدي </a:t>
            </a:r>
            <a:r>
              <a:rPr lang="ar-AE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بعض الن</a:t>
            </a:r>
            <a:r>
              <a:rPr lang="ar-SA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ُّ</a:t>
            </a:r>
            <a:r>
              <a:rPr lang="ar-AE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هُج غير </a:t>
            </a:r>
            <a:r>
              <a:rPr lang="ar-EG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ال</a:t>
            </a:r>
            <a:r>
              <a:rPr lang="ar-AE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صحية للمؤسسات الحكومية أو منظمات المجتمع المدني إلى خطر تفاقم التوترات أو القضايا التي تدفع </a:t>
            </a:r>
            <a:r>
              <a:rPr lang="ar-SA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إلى ا</a:t>
            </a:r>
            <a:r>
              <a:rPr lang="ar-AE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لتطرف العنيف. 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يتطلب التعاون في مجال مكافحة التطرف العنيف تقديم التزامات طويلة الأجل مبنية على الاحترام المتبادل والتفاهم المشترك للمشكلة. </a:t>
            </a:r>
            <a:r>
              <a:rPr lang="en-US" sz="2800" b="0" cap="none" dirty="0" smtClean="0">
                <a:latin typeface="Simplified Arabic" panose="02020603050405020304" pitchFamily="18" charset="-78"/>
                <a:ea typeface="Arial" charset="0"/>
                <a:cs typeface="Simplified Arabic" panose="02020603050405020304" pitchFamily="18" charset="-78"/>
              </a:rPr>
              <a:t> </a:t>
            </a:r>
            <a:endParaRPr lang="ar-AE" sz="2800" b="0" cap="none" dirty="0">
              <a:latin typeface="Simplified Arabic" panose="02020603050405020304" pitchFamily="18" charset="-78"/>
              <a:ea typeface="Arial" charset="0"/>
              <a:cs typeface="Simplified Arabic" panose="02020603050405020304" pitchFamily="18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3EE2F6E-6DF8-B742-B4B9-F7E2E282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xmlns="" id="{0E4A5525-2973-7145-A5BD-5A54E5C3B8FE}"/>
              </a:ext>
            </a:extLst>
          </p:cNvPr>
          <p:cNvSpPr txBox="1">
            <a:spLocks/>
          </p:cNvSpPr>
          <p:nvPr/>
        </p:nvSpPr>
        <p:spPr>
          <a:xfrm>
            <a:off x="3429000" y="747754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4000" dirty="0">
                <a:solidFill>
                  <a:srgbClr val="FCE122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plified Arabic" panose="02020603050405020304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plified Arabic" panose="02020603050405020304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plified Arabic" panose="02020603050405020304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Hei" panose="02010609060101010101" pitchFamily="49" charset="-122"/>
              <a:ea typeface="SimHei" panose="02010609060101010101" pitchFamily="49" charset="-122"/>
              <a:cs typeface="Simplified Arabic" panose="02020603050405020304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C3BABCC-89C5-1847-AD09-1D0396A0555F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6A9FAB02-E796-974B-AFA5-86F357822E99}"/>
              </a:ext>
            </a:extLst>
          </p:cNvPr>
          <p:cNvSpPr txBox="1">
            <a:spLocks/>
          </p:cNvSpPr>
          <p:nvPr/>
        </p:nvSpPr>
        <p:spPr>
          <a:xfrm>
            <a:off x="54071" y="171450"/>
            <a:ext cx="4399266" cy="1984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8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BAAF3D-66A6-CD40-A12C-CB71B087556F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4FB9AE6A-E4C2-D940-9F04-1B0E2EB0C45A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13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1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13165"/>
          <a:stretch/>
        </p:blipFill>
        <p:spPr>
          <a:xfrm>
            <a:off x="0" y="1"/>
            <a:ext cx="9155315" cy="51435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062038" y="2514692"/>
            <a:ext cx="7019925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يمكن للجهات الحكومية بمفردها حل مشكلة تعاطي المخدرات. </a:t>
            </a:r>
            <a:endParaRPr lang="en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568FE7D-B195-874B-B63E-35575FE6F364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980EB654-C9EC-444D-AD78-86C778B35C4E}"/>
              </a:ext>
            </a:extLst>
          </p:cNvPr>
          <p:cNvSpPr txBox="1">
            <a:spLocks/>
          </p:cNvSpPr>
          <p:nvPr/>
        </p:nvSpPr>
        <p:spPr>
          <a:xfrm>
            <a:off x="835819" y="1472684"/>
            <a:ext cx="7472362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2800" cap="none" spc="5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هل تتفق مع العبارة التالية؟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12682F-B1B8-EE4B-A6CC-BEC41104C2A4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F19BCB4-DE1A-364E-B296-433893A5D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6B41B95-10F3-1C48-B04B-BB6F00D66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D30E9B27-92D1-B94F-A4E7-D4C3C89688F1}"/>
              </a:ext>
            </a:extLst>
          </p:cNvPr>
          <p:cNvSpPr txBox="1">
            <a:spLocks/>
          </p:cNvSpPr>
          <p:nvPr/>
        </p:nvSpPr>
        <p:spPr>
          <a:xfrm>
            <a:off x="3148049" y="171450"/>
            <a:ext cx="5775581" cy="310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77526AE-E09B-F34D-B979-20C35BDD795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xmlns="" id="{7A35F71A-AC43-B046-A3A6-C78DCF181E7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02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09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79395A-D167-0F4D-BD20-B04AD15E8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 flipH="1">
            <a:off x="4850297" y="2887731"/>
            <a:ext cx="4293703" cy="225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76" y="1721280"/>
            <a:ext cx="7514112" cy="1859538"/>
          </a:xfrm>
        </p:spPr>
        <p:txBody>
          <a:bodyPr>
            <a:noAutofit/>
          </a:bodyPr>
          <a:lstStyle/>
          <a:p>
            <a:pPr algn="r" rtl="1"/>
            <a:r>
              <a:rPr lang="ar-AE" sz="2800" b="1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 المدني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هو مصطلح واسع للمنظمات والمؤسسات التي تعمل لصالح المواطنين</a:t>
            </a:r>
            <a:r>
              <a:rPr lang="en-US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- بما في ذلك التجمعات غير الرسمية</a:t>
            </a:r>
            <a:r>
              <a:rPr lang="ar-EG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والنقابات العمالية</a:t>
            </a:r>
            <a:r>
              <a:rPr lang="ar-EG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والناشط</a:t>
            </a:r>
            <a:r>
              <a:rPr lang="ar-EG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</a:t>
            </a:r>
            <a:r>
              <a:rPr lang="ar-EG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والجمعيات الخيرية</a:t>
            </a:r>
            <a:r>
              <a:rPr lang="ar-EG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والمؤسسات الدينية</a:t>
            </a:r>
            <a:r>
              <a:rPr lang="ar-EG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وغيرها.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0" y="842342"/>
            <a:ext cx="8383588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E6B387CD-2A26-3C45-9C35-0CF08FCAAFBF}"/>
              </a:ext>
            </a:extLst>
          </p:cNvPr>
          <p:cNvSpPr txBox="1">
            <a:spLocks/>
          </p:cNvSpPr>
          <p:nvPr/>
        </p:nvSpPr>
        <p:spPr>
          <a:xfrm>
            <a:off x="-170832" y="164470"/>
            <a:ext cx="5475748" cy="296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F153BA-99AF-EE44-A767-1E7FDDFB6DA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637B1C32-F1A6-7448-84DB-62DFC950FA9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03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35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890887" y="1624013"/>
            <a:ext cx="4505400" cy="785812"/>
          </a:xfrm>
          <a:prstGeom prst="rect">
            <a:avLst/>
          </a:prstGeom>
          <a:solidFill>
            <a:srgbClr val="004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195056" y="807392"/>
            <a:ext cx="5516639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cap="none" dirty="0">
                <a:solidFill>
                  <a:srgbClr val="00475D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أدوار مكافحة التطرف العنيف؟ </a:t>
            </a:r>
            <a:endParaRPr lang="en-US" cap="none" dirty="0">
              <a:solidFill>
                <a:srgbClr val="00475D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24014"/>
            <a:ext cx="7634288" cy="3005136"/>
          </a:xfrm>
          <a:prstGeom prst="rect">
            <a:avLst/>
          </a:prstGeom>
          <a:noFill/>
          <a:ln>
            <a:solidFill>
              <a:srgbClr val="007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409825"/>
            <a:ext cx="763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43613" y="1624013"/>
            <a:ext cx="0" cy="3005137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0887" y="1624013"/>
            <a:ext cx="0" cy="3005137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" y="3490480"/>
            <a:ext cx="763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 txBox="1">
            <a:spLocks/>
          </p:cNvSpPr>
          <p:nvPr/>
        </p:nvSpPr>
        <p:spPr>
          <a:xfrm>
            <a:off x="6186311" y="1777155"/>
            <a:ext cx="193945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2800" b="0" cap="none" spc="100" dirty="0">
                <a:latin typeface="Simplified Arabic" pitchFamily="18" charset="-78"/>
                <a:ea typeface="Arial Black" charset="0"/>
                <a:cs typeface="Simplified Arabic" pitchFamily="18" charset="-78"/>
              </a:rPr>
              <a:t>نقاط القوة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786485" y="1777155"/>
            <a:ext cx="1981200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2800" b="0" cap="none" spc="100" dirty="0"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التحديات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890207" y="2546699"/>
            <a:ext cx="2872474" cy="9233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20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المؤسسات الحكومية: 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(مثل الوزارات، </a:t>
            </a:r>
            <a:r>
              <a:rPr lang="ar-EG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الشرطة، </a:t>
            </a:r>
            <a:r>
              <a:rPr lang="ar-EG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السجون، </a:t>
            </a:r>
            <a:r>
              <a:rPr lang="ar-EG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البرلمان)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920209" y="3601341"/>
            <a:ext cx="2872474" cy="9233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200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منظمات المجتمع المدني: 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(مثل المنظمات، </a:t>
            </a:r>
            <a:r>
              <a:rPr lang="ar-EG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الناشط</a:t>
            </a:r>
            <a:r>
              <a:rPr lang="ar-EG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ن، </a:t>
            </a:r>
            <a:r>
              <a:rPr lang="ar-EG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الجمعيات الخيرية، </a:t>
            </a:r>
            <a:r>
              <a:rPr lang="ar-EG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المؤسسات الدينية) 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B5D19392-102A-DD48-BB4A-86B57204EEC8}"/>
              </a:ext>
            </a:extLst>
          </p:cNvPr>
          <p:cNvSpPr txBox="1">
            <a:spLocks/>
          </p:cNvSpPr>
          <p:nvPr/>
        </p:nvSpPr>
        <p:spPr>
          <a:xfrm>
            <a:off x="3462156" y="171450"/>
            <a:ext cx="5461475" cy="3138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8F7CC34-86EC-9F47-A802-EFAE35F23C2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xmlns="" id="{CDE2BAC0-A182-D04A-8707-6F20F09C10E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04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7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52500" y="927141"/>
            <a:ext cx="7239000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هل اكتشفت أمثلة </a:t>
            </a:r>
            <a:r>
              <a:rPr lang="ar-EG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تتضارب فيها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نقاط القوة لدى المؤسسات الحكومية </a:t>
            </a:r>
            <a:r>
              <a:rPr lang="ar-EG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مع ال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تحديات </a:t>
            </a:r>
            <a:r>
              <a:rPr lang="ar-EG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لدى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منظمات المجتمع المدني أو العكس؟</a:t>
            </a:r>
            <a:r>
              <a:rPr lang="ar-EG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 وكيف يمكن للتعاون بين الحكومات والمجتمع المدني أن يعالج هذه التحديات؟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</a:p>
          <a:p>
            <a:pPr algn="ctr" rtl="1"/>
            <a:endParaRPr lang="ar-AE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ctr" rtl="1"/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من خلال هذا التمرين،</a:t>
            </a:r>
            <a:r>
              <a:rPr lang="ar-EG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 في رأيك،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الفوائد المحتملة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للتعاون فيما بينهما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في مجال مكافحة التطرف العنيف؟ </a:t>
            </a:r>
            <a:endParaRPr lang="en-US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C780B51-7132-4B4E-B4CC-E82E3BD14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E764886-643C-514B-9B91-1D37AB256DDC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FBDDC9A-FF4C-8D42-820D-58413DEF6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FFE4523-E036-2E41-B92C-49684FD08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BC94C2CF-9811-5C49-A6E3-FF4B2A32E2B8}"/>
              </a:ext>
            </a:extLst>
          </p:cNvPr>
          <p:cNvSpPr txBox="1">
            <a:spLocks/>
          </p:cNvSpPr>
          <p:nvPr/>
        </p:nvSpPr>
        <p:spPr>
          <a:xfrm>
            <a:off x="3504037" y="171450"/>
            <a:ext cx="5419594" cy="317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1CDA78D-17A4-F547-9619-675A79B6493A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89E93C8B-5B47-BC44-BD2C-02832B62FD5E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05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0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r="3966"/>
          <a:stretch/>
        </p:blipFill>
        <p:spPr>
          <a:xfrm>
            <a:off x="-17558" y="-15838"/>
            <a:ext cx="3140467" cy="516708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436419" y="863084"/>
            <a:ext cx="4940299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الفوائد المحتملة للتعاون: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" y="1556368"/>
            <a:ext cx="840161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3331675" y="1870231"/>
            <a:ext cx="5069941" cy="267765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مضاعفة فعالية الأنشطة وتأثيرها. 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توسيع نطاق الشركاء الذين يشاركون بنشاط في مكافحة التطرف العنيف وتوسيع نطاق الأدوات المتاحة.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تسليط الضوء على الأهداف المشتركة والسماح للشركاء بتقاسم العبء. 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بناء فهم مشترك للمشكلة وزيادة التواصل. 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زيادة التعاون على نطاق المنظومة وبناء الثقة المتبادلة.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15F9B11A-E8C1-BF48-BEC8-373549BE3C23}"/>
              </a:ext>
            </a:extLst>
          </p:cNvPr>
          <p:cNvSpPr txBox="1">
            <a:spLocks/>
          </p:cNvSpPr>
          <p:nvPr/>
        </p:nvSpPr>
        <p:spPr>
          <a:xfrm>
            <a:off x="3436419" y="171450"/>
            <a:ext cx="5487212" cy="268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9A1367-1107-044A-9BAE-BE17A4D6A581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95479A2A-4639-6448-99A6-C3BA80C565D6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06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14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28765" y="1449537"/>
            <a:ext cx="7686471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EG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لماذا لا يمكن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للمؤسسات الحكومية ومنظمات</a:t>
            </a:r>
            <a:r>
              <a:rPr lang="ar-EG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 المجتمع المدني أن </a:t>
            </a: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تعاون</a:t>
            </a:r>
            <a:r>
              <a:rPr lang="ar-SA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EG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،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ولماذا قد يكون التعاون محدود</a:t>
            </a:r>
            <a:r>
              <a:rPr lang="ar-EG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33C05AD-FF8E-934A-BF7B-0DD5EB236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-13960"/>
            <a:ext cx="2688878" cy="343711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BD285DF-2AD0-F448-876A-FED57B6AC797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533792A-3B39-6543-97E7-D65BE17B90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1BE6D5-DA70-3544-BEA6-5B5A89EC8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B5ACCA75-764A-3C48-A9A2-BADB4559A51F}"/>
              </a:ext>
            </a:extLst>
          </p:cNvPr>
          <p:cNvSpPr txBox="1">
            <a:spLocks/>
          </p:cNvSpPr>
          <p:nvPr/>
        </p:nvSpPr>
        <p:spPr>
          <a:xfrm>
            <a:off x="30823" y="171450"/>
            <a:ext cx="5623101" cy="2403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5E8452-B709-BC4D-B4DC-FE36910514E3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C214C11-4F27-F941-8B9A-1459136D6033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4" name="Title 2">
              <a:extLst>
                <a:ext uri="{FF2B5EF4-FFF2-40B4-BE49-F238E27FC236}">
                  <a16:creationId xmlns:a16="http://schemas.microsoft.com/office/drawing/2014/main" xmlns="" id="{8161E8B9-2AA3-6648-8D11-73AEB22EFB50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 rtl="1"/>
              <a:r>
                <a:rPr lang="en-US" sz="1125" b="0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07</a:t>
              </a:r>
              <a:endPara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4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443434" y="1074379"/>
            <a:ext cx="5257799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الأسباب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المحتملة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وراء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عدم التعاون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بشأن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18522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/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8" name="Title 2"/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r" rtl="1"/>
              <a:r>
                <a:rPr lang="en-US" sz="1125" b="0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46</a:t>
              </a:r>
              <a:endPara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endParaRPr>
            </a:p>
          </p:txBody>
        </p:sp>
      </p:grp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2343150"/>
            <a:ext cx="570123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>
          <a:xfrm>
            <a:off x="443434" y="2663226"/>
            <a:ext cx="5257799" cy="170816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معلومات غير </a:t>
            </a:r>
            <a:r>
              <a:rPr lang="ar-EG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دقيقة. 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المواقف غير المتوافقة. 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اهتمامات أو </a:t>
            </a:r>
            <a:r>
              <a:rPr lang="ar-EG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أولويات </a:t>
            </a:r>
            <a:r>
              <a:rPr lang="ar-EG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مختلفة.  </a:t>
            </a:r>
          </a:p>
          <a:p>
            <a:pPr marL="228600" indent="-22860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نقص المهارات أو الموارد للتعاون.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CDC726E-9AB3-C945-92CB-77C5BA6755D3}"/>
              </a:ext>
            </a:extLst>
          </p:cNvPr>
          <p:cNvGrpSpPr/>
          <p:nvPr/>
        </p:nvGrpSpPr>
        <p:grpSpPr>
          <a:xfrm>
            <a:off x="6120142" y="-1"/>
            <a:ext cx="3035301" cy="5140326"/>
            <a:chOff x="-1" y="-1"/>
            <a:chExt cx="3035301" cy="5140326"/>
          </a:xfrm>
        </p:grpSpPr>
        <p:pic>
          <p:nvPicPr>
            <p:cNvPr id="9" name="Picture Placeholder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59" t="-62" r="51771" b="62"/>
            <a:stretch/>
          </p:blipFill>
          <p:spPr>
            <a:xfrm>
              <a:off x="-1" y="0"/>
              <a:ext cx="3035301" cy="51403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3B09828-6F33-8245-B5BA-6503221BF2FC}"/>
                </a:ext>
              </a:extLst>
            </p:cNvPr>
            <p:cNvSpPr/>
            <p:nvPr/>
          </p:nvSpPr>
          <p:spPr>
            <a:xfrm>
              <a:off x="0" y="-1"/>
              <a:ext cx="1795549" cy="21748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1000" dirty="0">
                  <a:solidFill>
                    <a:schemeClr val="tx1">
                      <a:lumMod val="90000"/>
                      <a:lumOff val="10000"/>
                      <a:alpha val="75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Amine </a:t>
              </a:r>
              <a:r>
                <a:rPr lang="en-US" sz="1000" dirty="0" err="1">
                  <a:solidFill>
                    <a:schemeClr val="tx1">
                      <a:lumMod val="90000"/>
                      <a:lumOff val="10000"/>
                      <a:alpha val="75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Ghrabi</a:t>
              </a:r>
              <a:r>
                <a:rPr lang="en-US" sz="1000" dirty="0">
                  <a:solidFill>
                    <a:schemeClr val="tx1">
                      <a:lumMod val="90000"/>
                      <a:lumOff val="10000"/>
                      <a:alpha val="75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/CC BY-NC 2.0</a:t>
              </a:r>
            </a:p>
          </p:txBody>
        </p:sp>
      </p:grp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FD4EC7BD-0128-D940-9E07-48C56FCC8D6D}"/>
              </a:ext>
            </a:extLst>
          </p:cNvPr>
          <p:cNvSpPr txBox="1">
            <a:spLocks/>
          </p:cNvSpPr>
          <p:nvPr/>
        </p:nvSpPr>
        <p:spPr>
          <a:xfrm>
            <a:off x="46322" y="171450"/>
            <a:ext cx="5495919" cy="2543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xmlns="" id="{3DCAF0F6-64A0-7B44-B149-4E39B8855692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47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7C61138-2D45-3E49-B3B0-8C24F91EB740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CFADE14-5ABE-C546-845E-5785ECE1BC2C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2" name="Title 2">
              <a:extLst>
                <a:ext uri="{FF2B5EF4-FFF2-40B4-BE49-F238E27FC236}">
                  <a16:creationId xmlns:a16="http://schemas.microsoft.com/office/drawing/2014/main" xmlns="" id="{A7314014-A8D2-9647-B2A8-33755B613342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 rtl="1"/>
              <a:r>
                <a:rPr lang="en-US" sz="1125" b="0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08</a:t>
              </a:r>
              <a:endPara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6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5060887" y="863084"/>
            <a:ext cx="329684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خطة التعاون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0" y="1556368"/>
            <a:ext cx="836157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00F94583-5092-1E49-8022-84FC7F3D2ECC}"/>
              </a:ext>
            </a:extLst>
          </p:cNvPr>
          <p:cNvSpPr txBox="1">
            <a:spLocks/>
          </p:cNvSpPr>
          <p:nvPr/>
        </p:nvSpPr>
        <p:spPr>
          <a:xfrm>
            <a:off x="3524977" y="171450"/>
            <a:ext cx="5398653" cy="2892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الرابعة: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نهج متعدد القطاعات لمكافحة التطرف العنيف: فرص للتعاون بين المؤسسات الحكومية ومنظمات المجتمع المدني</a:t>
            </a: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/>
            </a:r>
            <a:b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</a:b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AE8562-B8E7-484C-8163-770F8EC0ACE4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06BB096-D579-3445-9650-D72A78B00A23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xmlns="" id="{29275885-E62B-A147-B600-9C8E070F1841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 rtl="1"/>
              <a:r>
                <a:rPr lang="en-US" sz="1125" b="0" dirty="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09</a:t>
              </a:r>
              <a:endPara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9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6830</TotalTime>
  <Words>723</Words>
  <Application>Microsoft Office PowerPoint</Application>
  <PresentationFormat>On-screen Show (16:9)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0429_SFCG_Powerpoint</vt:lpstr>
      <vt:lpstr>الوحدة الرابعة: نهج متعدد القطاعات لمكافحة التطرف العنيف: فرص للتعاون بين المؤسسات الحكومية ومنظمات المجتمع المدني  </vt:lpstr>
      <vt:lpstr>PowerPoint Presentation</vt:lpstr>
      <vt:lpstr>المجتمع المدني هو مصطلح واسع للمنظمات والمؤسسات التي تعمل لصالح المواطنين - بما في ذلك التجمعات غير الرسمية، والنقابات العمالية، والناشطون، والجمعيات الخيرية، والمؤسسات الدينية، وغيرها.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2019-05-14T11:10:54Z</dcterms:modified>
</cp:coreProperties>
</file>