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448" r:id="rId10"/>
    <p:sldId id="449" r:id="rId11"/>
    <p:sldId id="315" r:id="rId12"/>
    <p:sldId id="316" r:id="rId13"/>
    <p:sldId id="317" r:id="rId14"/>
    <p:sldId id="31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5" pos="1920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850" userDrawn="1">
          <p15:clr>
            <a:srgbClr val="A4A3A4"/>
          </p15:clr>
        </p15:guide>
        <p15:guide id="9" orient="horz" pos="1092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08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64" userDrawn="1">
          <p15:clr>
            <a:srgbClr val="A4A3A4"/>
          </p15:clr>
        </p15:guide>
        <p15:guide id="15" orient="horz" pos="372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1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2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pos="12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32" userDrawn="1">
          <p15:clr>
            <a:srgbClr val="A4A3A4"/>
          </p15:clr>
        </p15:guide>
        <p15:guide id="25" pos="2688" userDrawn="1">
          <p15:clr>
            <a:srgbClr val="A4A3A4"/>
          </p15:clr>
        </p15:guide>
        <p15:guide id="26" pos="3264" userDrawn="1">
          <p15:clr>
            <a:srgbClr val="A4A3A4"/>
          </p15:clr>
        </p15:guide>
        <p15:guide id="27" pos="3600" userDrawn="1">
          <p15:clr>
            <a:srgbClr val="A4A3A4"/>
          </p15:clr>
        </p15:guide>
        <p15:guide id="28" orient="horz" pos="12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743"/>
    <a:srgbClr val="00475D"/>
    <a:srgbClr val="FCE122"/>
    <a:srgbClr val="0072B1"/>
    <a:srgbClr val="0095C3"/>
    <a:srgbClr val="000000"/>
    <a:srgbClr val="3DABCE"/>
    <a:srgbClr val="0AD09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64" autoAdjust="0"/>
    <p:restoredTop sz="86757"/>
  </p:normalViewPr>
  <p:slideViewPr>
    <p:cSldViewPr snapToGrid="0">
      <p:cViewPr>
        <p:scale>
          <a:sx n="120" d="100"/>
          <a:sy n="120" d="100"/>
        </p:scale>
        <p:origin x="-684" y="-144"/>
      </p:cViewPr>
      <p:guideLst>
        <p:guide orient="horz" pos="1092"/>
        <p:guide orient="horz" pos="2162"/>
        <p:guide orient="horz" pos="108"/>
        <p:guide orient="horz" pos="3127"/>
        <p:guide orient="horz" pos="2964"/>
        <p:guide orient="horz" pos="372"/>
        <p:guide orient="horz" pos="12"/>
        <p:guide orient="horz" pos="3238"/>
        <p:guide orient="horz" pos="732"/>
        <p:guide orient="horz" pos="1260"/>
        <p:guide pos="1920"/>
        <p:guide pos="5568"/>
        <p:guide pos="3850"/>
        <p:guide pos="2880"/>
        <p:guide pos="480"/>
        <p:guide pos="5281"/>
        <p:guide/>
        <p:guide pos="5760"/>
        <p:guide pos="192"/>
        <p:guide pos="2160"/>
        <p:guide pos="2688"/>
        <p:guide pos="3264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bxQKWWmBPWX5mwzmKAjHbt7tRyXMQrGn&amp;export=download" TargetMode="External"/><Relationship Id="rId3" Type="http://schemas.openxmlformats.org/officeDocument/2006/relationships/hyperlink" Target="http://www.women-without-borders.org/" TargetMode="External"/><Relationship Id="rId7" Type="http://schemas.openxmlformats.org/officeDocument/2006/relationships/hyperlink" Target="https://drive.google.com/a/sfcg.org/uc?id=105ofdnXDbOp8vDxrKFyV4kdEOwgASLnO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awZgTlfTqxpFW0yJ-quqYN8x0FGExBgs&amp;export=download" TargetMode="External"/><Relationship Id="rId5" Type="http://schemas.openxmlformats.org/officeDocument/2006/relationships/hyperlink" Target="https://youtu.be/hi6M5UGS7gA" TargetMode="External"/><Relationship Id="rId4" Type="http://schemas.openxmlformats.org/officeDocument/2006/relationships/hyperlink" Target="https://rebrand.ly/Video05" TargetMode="Externa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n3pK-p7hMD4wS-3IUp5gkJZEh1ckgB5k&amp;export=download" TargetMode="External"/><Relationship Id="rId3" Type="http://schemas.openxmlformats.org/officeDocument/2006/relationships/hyperlink" Target="http://www.sfcg.org/" TargetMode="External"/><Relationship Id="rId7" Type="http://schemas.openxmlformats.org/officeDocument/2006/relationships/hyperlink" Target="https://drive.google.com/a/sfcg.org/uc?id=1G8HLqynkxjLjpcKqMGzWbHYjZhws2QdW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DD1nBGq5mLfXnKbA41KvCb4A1J3vPz4l&amp;export=download" TargetMode="External"/><Relationship Id="rId5" Type="http://schemas.openxmlformats.org/officeDocument/2006/relationships/hyperlink" Target="https://vimeo.com/105565369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youtu.be/StMWYkepds4" TargetMode="External"/><Relationship Id="rId9" Type="http://schemas.openxmlformats.org/officeDocument/2006/relationships/hyperlink" Target="https://drive.google.com/a/sfcg.org/uc?id=1bxQKWWmBPWX5mwzmKAjHbt7tRyXMQrGn&amp;export=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6"/>
          <a:stretch/>
        </p:blipFill>
        <p:spPr>
          <a:xfrm>
            <a:off x="10923" y="-13014"/>
            <a:ext cx="9125891" cy="51533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1400" y="56515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2539" y="610925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2668334" y="3286006"/>
            <a:ext cx="5686281" cy="1600438"/>
          </a:xfrm>
        </p:spPr>
        <p:txBody>
          <a:bodyPr/>
          <a:lstStyle/>
          <a:p>
            <a:pPr algn="r" rtl="1"/>
            <a:r>
              <a:rPr lang="ar-SA" sz="5400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الوحدة الثالثة:</a:t>
            </a:r>
            <a:r>
              <a:rPr lang="en-US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-US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ar-SA" sz="2500" b="0" dirty="0">
                <a:latin typeface="Simplified Arabic" pitchFamily="18" charset="-78"/>
                <a:cs typeface="Simplified Arabic" pitchFamily="18" charset="-78"/>
              </a:rPr>
              <a:t>إشراك قادة </a:t>
            </a:r>
            <a:r>
              <a:rPr lang="ar-SA" sz="2500" b="0" dirty="0" smtClean="0">
                <a:latin typeface="Simplified Arabic" pitchFamily="18" charset="-78"/>
                <a:cs typeface="Simplified Arabic" pitchFamily="18" charset="-78"/>
              </a:rPr>
              <a:t>المجتمع</a:t>
            </a:r>
            <a:r>
              <a:rPr lang="ar-AE" sz="2500" b="0" dirty="0" smtClean="0">
                <a:latin typeface="Simplified Arabic" pitchFamily="18" charset="-78"/>
                <a:cs typeface="Simplified Arabic" pitchFamily="18" charset="-78"/>
              </a:rPr>
              <a:t> المحلي</a:t>
            </a:r>
            <a:r>
              <a:rPr lang="ar-SA" sz="2500" b="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500" b="0" dirty="0">
                <a:latin typeface="Simplified Arabic" pitchFamily="18" charset="-78"/>
                <a:cs typeface="Simplified Arabic" pitchFamily="18" charset="-78"/>
              </a:rPr>
              <a:t>والأُسر في مكافحة التطرف العنيف</a:t>
            </a:r>
            <a:endParaRPr lang="en-US" sz="25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A52EEFD-EFF4-C242-B19C-BA510D529FD0}"/>
              </a:ext>
            </a:extLst>
          </p:cNvPr>
          <p:cNvGrpSpPr/>
          <p:nvPr/>
        </p:nvGrpSpPr>
        <p:grpSpPr>
          <a:xfrm>
            <a:off x="566856" y="3432175"/>
            <a:ext cx="2022926" cy="1007470"/>
            <a:chOff x="566856" y="3432175"/>
            <a:chExt cx="2022926" cy="1007470"/>
          </a:xfrm>
        </p:grpSpPr>
        <p:pic>
          <p:nvPicPr>
            <p:cNvPr id="13" name="Picture 3" descr="C:\Users\Hannah Kim\Desktop\your sister file\sfcg_newlogo2.png">
              <a:extLst>
                <a:ext uri="{FF2B5EF4-FFF2-40B4-BE49-F238E27FC236}">
                  <a16:creationId xmlns="" xmlns:a16="http://schemas.microsoft.com/office/drawing/2014/main" id="{0FC065E7-7E3A-9E41-A010-7BF5ADEDD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4242" y="3432175"/>
              <a:ext cx="1867306" cy="329112"/>
            </a:xfrm>
            <a:prstGeom prst="rect">
              <a:avLst/>
            </a:prstGeom>
            <a:noFill/>
          </p:spPr>
        </p:pic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4E5944B5-8100-D14D-91DB-2E6796031D92}"/>
                </a:ext>
              </a:extLst>
            </p:cNvPr>
            <p:cNvGrpSpPr/>
            <p:nvPr/>
          </p:nvGrpSpPr>
          <p:grpSpPr>
            <a:xfrm>
              <a:off x="566856" y="3914958"/>
              <a:ext cx="2022926" cy="524687"/>
              <a:chOff x="566856" y="3914958"/>
              <a:chExt cx="2022926" cy="52468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6238FB59-73EC-A84B-8F03-93E9BA0139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90" t="5926" r="61042" b="87277"/>
              <a:stretch/>
            </p:blipFill>
            <p:spPr>
              <a:xfrm>
                <a:off x="566856" y="3955866"/>
                <a:ext cx="601866" cy="40552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="" xmlns:a16="http://schemas.microsoft.com/office/drawing/2014/main" id="{E826B98C-95C3-F340-8E6D-BB68EE31B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2744" y="3914958"/>
                <a:ext cx="1237038" cy="52468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938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43B73A6-486A-074B-AEEF-0465D93906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1632525" y="505706"/>
            <a:ext cx="7314325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ar-SA" sz="1800" b="1" u="sng" dirty="0">
                <a:solidFill>
                  <a:srgbClr val="00475D"/>
                </a:solidFill>
                <a:latin typeface="Open Sans"/>
                <a:ea typeface="Open Sans"/>
                <a:cs typeface="Simplified Arabic"/>
              </a:rPr>
              <a:t>فيديو 5:</a:t>
            </a:r>
            <a:r>
              <a:rPr lang="ar-SA" sz="1800" b="1" dirty="0">
                <a:solidFill>
                  <a:srgbClr val="00475D"/>
                </a:solidFill>
                <a:latin typeface="Open Sans"/>
                <a:ea typeface="Open Sans"/>
                <a:cs typeface="Simplified Arabic"/>
              </a:rPr>
              <a:t> مدرسة الأمهات </a:t>
            </a:r>
            <a:endParaRPr lang="en-US" sz="1600" dirty="0">
              <a:solidFill>
                <a:srgbClr val="00475D"/>
              </a:solidFill>
              <a:latin typeface="Open Sans"/>
              <a:ea typeface="Open Sans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5416654" y="1269706"/>
            <a:ext cx="3506976" cy="312598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600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1600" u="sng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نساء بلا حدود</a:t>
            </a:r>
            <a:r>
              <a:rPr lang="en-US" sz="1600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endParaRPr lang="en-US" sz="1600" dirty="0" smtClean="0">
              <a:solidFill>
                <a:srgbClr val="133743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600" u="sng" cap="none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https://rebrand.ly/Video05</a:t>
            </a:r>
            <a:endParaRPr lang="en-US" sz="1600" dirty="0">
              <a:solidFill>
                <a:srgbClr val="133743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600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الأصلي:</a:t>
            </a:r>
            <a:endParaRPr lang="en-US" sz="1600" u="sng" cap="none" dirty="0" smtClean="0">
              <a:solidFill>
                <a:srgbClr val="133743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600" u="sng" cap="none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https://</a:t>
            </a:r>
            <a:r>
              <a:rPr lang="en-US" sz="1600" u="sng" cap="none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youtu.be/hi6M5UGS7gA</a:t>
            </a:r>
            <a:r>
              <a:rPr lang="en-US" sz="1600" u="sng" cap="none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600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ترجمة باللغة العربية: </a:t>
            </a:r>
            <a:endParaRPr lang="en-US" sz="1600" dirty="0" smtClean="0">
              <a:solidFill>
                <a:srgbClr val="133743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600" u="sng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6"/>
              </a:rPr>
              <a:t>متقدم</a:t>
            </a:r>
            <a:endParaRPr lang="en-US" sz="1600" dirty="0" smtClean="0">
              <a:solidFill>
                <a:srgbClr val="133743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600" u="sng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7"/>
              </a:rPr>
              <a:t>أساسي</a:t>
            </a:r>
            <a:r>
              <a:rPr lang="ar-SA" sz="1600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عبر موقع اليوتيوب)</a:t>
            </a:r>
            <a:endParaRPr lang="en-US" sz="1600" dirty="0" smtClean="0">
              <a:solidFill>
                <a:srgbClr val="133743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/>
            <a:r>
              <a:rPr lang="ar-SA" sz="1600" i="1" dirty="0" smtClean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تعليمات </a:t>
            </a:r>
            <a:r>
              <a:rPr lang="ar-SA" sz="1600" i="1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حول استخدام الترجمة متوفرة </a:t>
            </a:r>
            <a:r>
              <a:rPr lang="ar-SA" sz="1600" i="1" u="sng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8"/>
              </a:rPr>
              <a:t>هنا</a:t>
            </a:r>
            <a:r>
              <a:rPr lang="en-US" sz="1600" i="1" dirty="0">
                <a:solidFill>
                  <a:srgbClr val="133743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</a:t>
            </a:r>
            <a:endParaRPr lang="en-US" sz="1600" cap="none" dirty="0">
              <a:solidFill>
                <a:srgbClr val="133743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1FBEC4EE-FDAD-664D-AFE3-C83900B045AD}"/>
              </a:ext>
            </a:extLst>
          </p:cNvPr>
          <p:cNvSpPr txBox="1">
            <a:spLocks/>
          </p:cNvSpPr>
          <p:nvPr/>
        </p:nvSpPr>
        <p:spPr>
          <a:xfrm>
            <a:off x="504452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الثالثة: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إشراك قادة المجتمع </a:t>
            </a:r>
            <a:r>
              <a:rPr lang="ar-AE" sz="10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المحلي والأُسر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مكافحة التطرف العنيف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11" name="Google Shape;314;p51">
            <a:hlinkClick r:id="rId4"/>
            <a:extLst>
              <a:ext uri="{FF2B5EF4-FFF2-40B4-BE49-F238E27FC236}">
                <a16:creationId xmlns="" xmlns:a16="http://schemas.microsoft.com/office/drawing/2014/main" id="{6C2EA590-B126-8B4E-B287-239F0642B730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9" y="1269706"/>
            <a:ext cx="4580679" cy="3053785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3407A75-7803-5B4B-BB66-9400D9B82C28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="" xmlns:a16="http://schemas.microsoft.com/office/drawing/2014/main" id="{992E92A8-A3F8-C146-B651-8A7BC01AEC47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10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74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04861" y="1446971"/>
            <a:ext cx="8134279" cy="246221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>
              <a:spcAft>
                <a:spcPts val="1200"/>
              </a:spcAft>
            </a:pP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هي بعض المخاطر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المُحتملة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لإشراك قادة المجتمع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المحلي وأفراد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الأسرة في جهود مكافحة التطرف العنيف؟</a:t>
            </a:r>
            <a:b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كيف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يمكننا التغلب عليها؟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CF61EAF-E890-3443-89D7-EE8E97E63E4E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D5E681E0-8F85-2148-B318-8805B8536F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19D2E0F5-8946-FD46-AD75-1D301130CA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8709B94-8978-194D-ACB9-9E990CA51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="" xmlns:a16="http://schemas.microsoft.com/office/drawing/2014/main" id="{A3281E1A-AEFC-9440-AFCF-78315E14EDF6}"/>
              </a:ext>
            </a:extLst>
          </p:cNvPr>
          <p:cNvSpPr txBox="1">
            <a:spLocks/>
          </p:cNvSpPr>
          <p:nvPr/>
        </p:nvSpPr>
        <p:spPr>
          <a:xfrm>
            <a:off x="504452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الثالثة: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إشراك قادة </a:t>
            </a:r>
            <a:r>
              <a:rPr lang="ar-AE" sz="10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المجتمع المحلي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والأُسر في مكافحة التطرف العنيف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895615-8190-6C44-B0BD-D477FDE81229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="" xmlns:a16="http://schemas.microsoft.com/office/drawing/2014/main" id="{FC9DFEA1-E319-6B49-BE85-439756F79042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11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87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1031944" y="2064061"/>
            <a:ext cx="7351644" cy="247503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75000"/>
              <a:buFont typeface="Arial" charset="0"/>
              <a:buChar char="•"/>
            </a:pP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 يؤدي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عدم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وجود نهج "عدم الإضرار"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إلى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المزيد من ال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تهميش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تمييز ضد بعض المجتمعات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</a:p>
          <a:p>
            <a:pPr marL="182880" indent="-182880" algn="r" rtl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75000"/>
              <a:buFont typeface="Arial" charset="0"/>
              <a:buChar char="•"/>
            </a:pP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 يؤدي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عدم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بناء قدرات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منظمات الشعبية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إلى عدم توفُّر القدرة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تنفيذ المشاريع بشكل جيد أو رصد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التمويل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تأثير النشاطات التي يقدمونها.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75000"/>
              <a:buFont typeface="Arial" charset="0"/>
              <a:buChar char="•"/>
            </a:pP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 يطلب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حماة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المجتمع المعينين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ذاتي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ّ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أن يتم تنفيذ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البرامج عبرهم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حصريً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ّ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75000"/>
              <a:buFont typeface="Arial" charset="0"/>
              <a:buChar char="•"/>
            </a:pP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 يؤدي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عدم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إدراك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قيود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المفروضة على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الأُسر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قادة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الديني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ين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وقادة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المجتمع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المحلي الآخرين إلى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تهميش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تمييز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غير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عادل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ضدهم. 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914400" y="636563"/>
            <a:ext cx="7434467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مخاطر إشراك المجتمعات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المحلية والأُسر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برامج مكافحة التطرف العنيف: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0" y="1805212"/>
            <a:ext cx="838350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AB0D4672-B1A6-3644-9517-6BF9B3F0E40B}"/>
              </a:ext>
            </a:extLst>
          </p:cNvPr>
          <p:cNvSpPr txBox="1">
            <a:spLocks/>
          </p:cNvSpPr>
          <p:nvPr/>
        </p:nvSpPr>
        <p:spPr>
          <a:xfrm>
            <a:off x="-3301" y="136727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الثالثة: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إشراك قادة المجتمع </a:t>
            </a:r>
            <a:r>
              <a:rPr lang="ar-AE" sz="10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المحلي والأُسر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مكافحة التطرف العنيف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897198D-3D4B-1446-B959-87C65FD4A839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="" xmlns:a16="http://schemas.microsoft.com/office/drawing/2014/main" id="{72DB81F5-6865-394E-9244-82025B6B3077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12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98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E22D1BB-F594-2443-A382-8756BF587E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 flipH="1">
            <a:off x="-91620" y="0"/>
            <a:ext cx="3733800" cy="4043476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762000" y="1335330"/>
            <a:ext cx="7644661" cy="271869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لدى المجتمعات التي تتمتع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بال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قدرة على ال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صمود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العديد من العوامل الدفاعية التي تساعد في حمايتها من صعود وانتشار التطرف العنيف. </a:t>
            </a:r>
          </a:p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تصبح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 أكثر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فعالية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على المستوى المحلي. </a:t>
            </a:r>
          </a:p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يمكن إصلاح العلاقات المتضررة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عندما </a:t>
            </a:r>
            <a:r>
              <a:rPr lang="ar-EG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تعاون 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الجهات الفاعلة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الحكومي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ة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مع المجتمعات المحلية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وتلبية احتياجاته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ا.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endParaRPr lang="ar-AE" sz="28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="" xmlns:a16="http://schemas.microsoft.com/office/drawing/2014/main" id="{DAA6D9B1-1364-FB44-9337-97108D80A86E}"/>
              </a:ext>
            </a:extLst>
          </p:cNvPr>
          <p:cNvSpPr txBox="1">
            <a:spLocks/>
          </p:cNvSpPr>
          <p:nvPr/>
        </p:nvSpPr>
        <p:spPr>
          <a:xfrm>
            <a:off x="3429000" y="607705"/>
            <a:ext cx="4977661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SA" sz="400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النقاط المستفادة </a:t>
            </a:r>
            <a:r>
              <a:rPr lang="ar-SA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الرئيسية</a:t>
            </a:r>
            <a:r>
              <a:rPr lang="ar-EG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endParaRPr lang="en-US" sz="4000" b="0" cap="none" dirty="0">
              <a:solidFill>
                <a:srgbClr val="FCE122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DCD41543-B477-F844-B56F-7750FAE92127}"/>
              </a:ext>
            </a:extLst>
          </p:cNvPr>
          <p:cNvCxnSpPr>
            <a:cxnSpLocks/>
          </p:cNvCxnSpPr>
          <p:nvPr/>
        </p:nvCxnSpPr>
        <p:spPr>
          <a:xfrm flipH="1">
            <a:off x="0" y="1223258"/>
            <a:ext cx="8406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="" xmlns:a16="http://schemas.microsoft.com/office/drawing/2014/main" id="{E63A07BF-6D33-8249-84B6-2F52B86FFA2D}"/>
              </a:ext>
            </a:extLst>
          </p:cNvPr>
          <p:cNvSpPr txBox="1">
            <a:spLocks/>
          </p:cNvSpPr>
          <p:nvPr/>
        </p:nvSpPr>
        <p:spPr>
          <a:xfrm>
            <a:off x="504452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الثالثة: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إشراك قادة </a:t>
            </a:r>
            <a:r>
              <a:rPr lang="ar-AE" sz="10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المجتمع المحلي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والأُسر في مكافحة التطرف العنيف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B32C1C4-62BE-6941-904E-DF51CDF565E3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="" xmlns:a16="http://schemas.microsoft.com/office/drawing/2014/main" id="{56D3D167-F615-F742-91F9-49786523A353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13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92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3E80EC0-AC3E-FE4A-B692-DD3AFA80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 flipH="1">
            <a:off x="-91620" y="0"/>
            <a:ext cx="3733800" cy="4043476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762000" y="1556364"/>
            <a:ext cx="7644661" cy="35394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القادة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الدينيون من الذكور والإناث هم شركاء مهمون في مكافحة التطرف العنيف، لكن يجب أن يتم ضمهم إلى شبكة أوسع من قادة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المجتمع المحلي. </a:t>
            </a:r>
            <a:endParaRPr lang="ar-AE" sz="28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تُعَدّ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الأُسر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التي تتمتع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بال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قدرة على ال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صمود 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من ال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مكونات 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همة في نسيج المجتمعات المحلية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التي تتسم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بال</a:t>
            </a:r>
            <a:r>
              <a:rPr lang="ar-EG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قدرة على ال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صمود إزاء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العنيف.</a:t>
            </a:r>
          </a:p>
          <a:p>
            <a:pPr marL="274320" indent="-274320" algn="r" defTabSz="274320" rtl="1">
              <a:lnSpc>
                <a:spcPts val="3200"/>
              </a:lnSpc>
              <a:spcBef>
                <a:spcPts val="0"/>
              </a:spcBef>
              <a:spcAft>
                <a:spcPts val="1000"/>
              </a:spcAft>
              <a:buSzPct val="115000"/>
              <a:buBlip>
                <a:blip r:embed="rId2"/>
              </a:buBlip>
            </a:pP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تواجه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المؤسسات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المحلية </a:t>
            </a:r>
            <a:r>
              <a:rPr lang="ar-AE" sz="2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والمنظمات الشعبية </a:t>
            </a:r>
            <a:r>
              <a:rPr lang="ar-AE" sz="2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عوائق تَحُول دون المشاركة الكاملة في مجال مكافحة التطرف العنيف.</a:t>
            </a:r>
          </a:p>
        </p:txBody>
      </p:sp>
      <p:sp>
        <p:nvSpPr>
          <p:cNvPr id="17" name="Title 2">
            <a:extLst>
              <a:ext uri="{FF2B5EF4-FFF2-40B4-BE49-F238E27FC236}">
                <a16:creationId xmlns="" xmlns:a16="http://schemas.microsoft.com/office/drawing/2014/main" id="{B2589B93-7252-7D4D-B923-750D549FDECF}"/>
              </a:ext>
            </a:extLst>
          </p:cNvPr>
          <p:cNvSpPr txBox="1">
            <a:spLocks/>
          </p:cNvSpPr>
          <p:nvPr/>
        </p:nvSpPr>
        <p:spPr>
          <a:xfrm>
            <a:off x="3429000" y="771607"/>
            <a:ext cx="4977661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/>
            <a:r>
              <a:rPr lang="ar-SA" sz="400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النقاط المستفادة </a:t>
            </a:r>
            <a:r>
              <a:rPr lang="ar-SA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الرئيسية</a:t>
            </a:r>
            <a:r>
              <a:rPr lang="ar-EG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endParaRPr lang="en-US" sz="4000" b="0" cap="none" dirty="0">
              <a:solidFill>
                <a:srgbClr val="FCE122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B98F7B8-4001-5340-91DD-BF9102C894DE}"/>
              </a:ext>
            </a:extLst>
          </p:cNvPr>
          <p:cNvCxnSpPr>
            <a:cxnSpLocks/>
          </p:cNvCxnSpPr>
          <p:nvPr/>
        </p:nvCxnSpPr>
        <p:spPr>
          <a:xfrm flipH="1">
            <a:off x="0" y="1483434"/>
            <a:ext cx="8406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="" xmlns:a16="http://schemas.microsoft.com/office/drawing/2014/main" id="{AF4A1E83-7417-9449-9018-0311B7854DDD}"/>
              </a:ext>
            </a:extLst>
          </p:cNvPr>
          <p:cNvSpPr txBox="1">
            <a:spLocks/>
          </p:cNvSpPr>
          <p:nvPr/>
        </p:nvSpPr>
        <p:spPr>
          <a:xfrm>
            <a:off x="504452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الثالثة: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إشراك قادة </a:t>
            </a:r>
            <a:r>
              <a:rPr lang="ar-AE" sz="10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المجتمع المحلي والأُسر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مكافحة التطرف العنيف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AB2EB70-EB87-494F-93E8-8681977B631E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="" xmlns:a16="http://schemas.microsoft.com/office/drawing/2014/main" id="{312DFAD7-6CA7-C942-9E68-0742483ADB76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14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95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09637" y="2173129"/>
            <a:ext cx="7324725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في أي وقت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شعرت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َ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فيه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بأنك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عرضة للتأثر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DD5042B-1801-2040-BF56-B61039051DA7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5742BB24-1C5B-4E43-AF7D-224BDB7DB1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ABE32675-753C-1A42-98E8-5B89F0C3AE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B9191DC-49DB-834D-8758-976CB7FEE5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="" xmlns:a16="http://schemas.microsoft.com/office/drawing/2014/main" id="{37237106-FEA7-7F43-B4FE-85A26EF51082}"/>
              </a:ext>
            </a:extLst>
          </p:cNvPr>
          <p:cNvSpPr txBox="1">
            <a:spLocks/>
          </p:cNvSpPr>
          <p:nvPr/>
        </p:nvSpPr>
        <p:spPr>
          <a:xfrm>
            <a:off x="504452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الثالثة: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إشراك قادة </a:t>
            </a:r>
            <a:r>
              <a:rPr lang="ar-AE" sz="10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المجتمع المحلي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والأُسر في مكافحة التطرف العنيف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9BA9815-EA82-B844-8195-0B2DCD1A14FB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="" xmlns:a16="http://schemas.microsoft.com/office/drawing/2014/main" id="{14F26AEA-258E-C74F-904E-5D0FA099313B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02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53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131094" y="1282326"/>
            <a:ext cx="6881813" cy="18466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 rtl="1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الذي احتجت إليه أو كان بإمكانك استخدامه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حتى لا ت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ش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ر ب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أنك عرضة ل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تأثر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829B5DD-445C-594D-BD42-172A7120B808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DBB995F8-7F3E-0A43-84E1-5E4A5883E8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8A2C3AA-D728-6D41-A20C-F4B48C626F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23ECAE2-4702-6644-962E-601E55AA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="" xmlns:a16="http://schemas.microsoft.com/office/drawing/2014/main" id="{B9012D23-972B-D24F-97C6-35F0F217443D}"/>
              </a:ext>
            </a:extLst>
          </p:cNvPr>
          <p:cNvSpPr txBox="1">
            <a:spLocks/>
          </p:cNvSpPr>
          <p:nvPr/>
        </p:nvSpPr>
        <p:spPr>
          <a:xfrm>
            <a:off x="504452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الثالثة: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إشراك قادة </a:t>
            </a:r>
            <a:r>
              <a:rPr lang="ar-AE" sz="10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المجتمع المحلي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والأُسر في مكافحة التطرف العنيف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7DBAA02-4F18-3044-A0B3-780668998AAB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="" xmlns:a16="http://schemas.microsoft.com/office/drawing/2014/main" id="{16C51D35-23D4-F241-8D7F-C9F340F326AE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03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62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1" y="1962150"/>
            <a:ext cx="883919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1734457" y="756976"/>
            <a:ext cx="7104743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هي الاختلافات بين الصمود الفردي والصمود المجتمعي؟ كيف يرتبط الاثنان؟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332423" y="2236946"/>
            <a:ext cx="3928151" cy="169277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ts val="1100"/>
            </a:pPr>
            <a:r>
              <a:rPr lang="ar-AE" sz="22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الصمود المجتمعي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هو قدرة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لمجتمع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الإيجابية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رفض التطرف العنيف وامتلاكه آليات فعالة للتمكّن من منعه وتحديده والتدخل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ضده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والمساهمة في فك الارتباط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أولئك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الذين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دعم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ون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يشاركون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فيه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981919" y="2236946"/>
            <a:ext cx="3857281" cy="169277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ts val="1100"/>
            </a:pPr>
            <a:r>
              <a:rPr lang="ar-AE" sz="22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الصمود الفردي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هو قدرة الأشخاص على رفض فكرة العنف أو التطرف العنيف عندما يكون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مغريًا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خلال الاستفادة من عوامل الحماية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الشخصية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وعن طريق الحد من عوامل الخطر الشخصية أو إزالتها.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2236946"/>
            <a:ext cx="0" cy="2219325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="" xmlns:a16="http://schemas.microsoft.com/office/drawing/2014/main" id="{BA3DB554-9C7A-5340-83D2-8E35E15591F7}"/>
              </a:ext>
            </a:extLst>
          </p:cNvPr>
          <p:cNvSpPr txBox="1">
            <a:spLocks/>
          </p:cNvSpPr>
          <p:nvPr/>
        </p:nvSpPr>
        <p:spPr>
          <a:xfrm>
            <a:off x="504452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الثالثة: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إشراك قادة المجتمع </a:t>
            </a:r>
            <a:r>
              <a:rPr lang="ar-AE" sz="10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المحلي والأُسر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مكافحة التطرف العنيف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8692CCE-91A0-2742-A099-1B98D574D6C9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="" xmlns:a16="http://schemas.microsoft.com/office/drawing/2014/main" id="{5EB22E44-7F47-024B-91C7-FB7840EF83FA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04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71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71538" y="1733550"/>
            <a:ext cx="7400925" cy="18466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ما هي فوائد النهج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ستند إلى المجتمع المحلي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لمكافحة التطرف العنيف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مقارنة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بالنهج الوطني أو الدولي؟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414BEA6-0924-C94F-B0D1-C60783C7E77E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A35FA989-FFED-814E-806C-9203293210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14A629E6-E46E-0443-A6B6-AEE9C93BD2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385CDDC-34F4-6946-975C-9F9F663C0C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6028" r="21753"/>
          <a:stretch/>
        </p:blipFill>
        <p:spPr>
          <a:xfrm flipH="1">
            <a:off x="-4243" y="0"/>
            <a:ext cx="2661718" cy="3437110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="" xmlns:a16="http://schemas.microsoft.com/office/drawing/2014/main" id="{5BFFA866-DD32-E342-89D9-AF05498F961B}"/>
              </a:ext>
            </a:extLst>
          </p:cNvPr>
          <p:cNvSpPr txBox="1">
            <a:spLocks/>
          </p:cNvSpPr>
          <p:nvPr/>
        </p:nvSpPr>
        <p:spPr>
          <a:xfrm>
            <a:off x="504452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الثالثة: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إشراك قادة المجتمع </a:t>
            </a:r>
            <a:r>
              <a:rPr lang="ar-AE" sz="1000" dirty="0" smtClean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المحلي والأُسر </a:t>
            </a:r>
            <a:r>
              <a:rPr lang="ar-AE" sz="1000" dirty="0">
                <a:solidFill>
                  <a:schemeClr val="bg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مكافحة التطرف العنيف</a:t>
            </a:r>
            <a:endParaRPr lang="en-US" sz="10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479CF28-EF74-9A43-95A2-53ED28BA7063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="" xmlns:a16="http://schemas.microsoft.com/office/drawing/2014/main" id="{A71BC6A9-C55B-2B45-9841-BC9C233C70E6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05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573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>
            <a:extLst>
              <a:ext uri="{FF2B5EF4-FFF2-40B4-BE49-F238E27FC236}">
                <a16:creationId xmlns="" xmlns:a16="http://schemas.microsoft.com/office/drawing/2014/main" id="{97B58E02-53CA-264D-8944-B2E1E39070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0" t="-163" r="7661" b="163"/>
          <a:stretch/>
        </p:blipFill>
        <p:spPr>
          <a:xfrm>
            <a:off x="6087290" y="-18779"/>
            <a:ext cx="3056710" cy="5168142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823658" y="590550"/>
            <a:ext cx="4901378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نهج المجتمعي لمكافحة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0" y="1721010"/>
            <a:ext cx="572503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401107" y="1688686"/>
            <a:ext cx="5323929" cy="28469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يسمح بالتحديد المبكر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لمواطن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العُرضة للتأثر بالتطرف العنيف.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يبني التعاون والثقة بين عدد من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الجهات الفاعلة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المحلية.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مكّ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ِ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إيجاد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الحلول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المحلية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للمش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كلات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المحلية.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مكّ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َ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المؤسسات على المستوى المحلي والشعبي.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يقلّل من العوائق أمام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الجهات الفاعلة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المحلي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ة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ليكونوا قادة في أجندة مكافحة التطرف العنيف.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يركز الجهود على المستوى المحلي حيث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تحدث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عملية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الراديكالية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والتطرف العنيف.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="" xmlns:a16="http://schemas.microsoft.com/office/drawing/2014/main" id="{FFF397F3-29F4-BC4E-ABC6-8478656FCC53}"/>
              </a:ext>
            </a:extLst>
          </p:cNvPr>
          <p:cNvSpPr txBox="1">
            <a:spLocks/>
          </p:cNvSpPr>
          <p:nvPr/>
        </p:nvSpPr>
        <p:spPr>
          <a:xfrm>
            <a:off x="217239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الثالثة: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إشراك قادة المجتمع </a:t>
            </a:r>
            <a:r>
              <a:rPr lang="ar-AE" sz="10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المحلي والأُسر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مكافحة التطرف العنيف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BAB1F05-8C1D-934D-8036-E9BC31AF396C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="" xmlns:a16="http://schemas.microsoft.com/office/drawing/2014/main" id="{C8344A48-60A5-064E-AD7C-BDD26D6424DE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23450A-5326-6B43-A620-8C07BD4FAAE6}"/>
              </a:ext>
            </a:extLst>
          </p:cNvPr>
          <p:cNvSpPr/>
          <p:nvPr/>
        </p:nvSpPr>
        <p:spPr>
          <a:xfrm>
            <a:off x="7685148" y="-1"/>
            <a:ext cx="1458852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UN Photo/Mark Garten</a:t>
            </a:r>
          </a:p>
        </p:txBody>
      </p:sp>
    </p:spTree>
    <p:extLst>
      <p:ext uri="{BB962C8B-B14F-4D97-AF65-F5344CB8AC3E}">
        <p14:creationId xmlns:p14="http://schemas.microsoft.com/office/powerpoint/2010/main" val="21443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52159" y="468462"/>
            <a:ext cx="7653031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نشاط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الجهات الفاعلة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المحلية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المجتمع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والمؤسسات المجتمعية: </a:t>
            </a: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161888" y="2281857"/>
            <a:ext cx="3824411" cy="101566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ts val="1100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هل سيكون من الأفضل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عدم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إشراك هذ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الجهة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الفاعل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ة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المؤسسة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المحددة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التطرف العنيف؟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لماذا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؟ </a:t>
            </a:r>
            <a:endParaRPr lang="en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80779" y="2281857"/>
            <a:ext cx="3824411" cy="101566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ts val="1100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كيف يمكن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لجهة فاعلة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مؤسسة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محددة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الإسهام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الصمود المجتمعي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إزاء التطرف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العنيف؟ </a:t>
            </a:r>
            <a:endParaRPr lang="en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386147" y="2281857"/>
            <a:ext cx="0" cy="2219325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="" xmlns:a16="http://schemas.microsoft.com/office/drawing/2014/main" id="{52FD58EF-F863-8540-9D02-304AD6D2DCF6}"/>
              </a:ext>
            </a:extLst>
          </p:cNvPr>
          <p:cNvSpPr txBox="1">
            <a:spLocks/>
          </p:cNvSpPr>
          <p:nvPr/>
        </p:nvSpPr>
        <p:spPr>
          <a:xfrm>
            <a:off x="504452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الثالثة: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إشراك قادة </a:t>
            </a:r>
            <a:r>
              <a:rPr lang="ar-AE" sz="10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المجتمع المحلي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والأُسر في مكافحة التطرف العنيف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3D16226-6153-394B-BAFA-3D8ADA3F2990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="" xmlns:a16="http://schemas.microsoft.com/office/drawing/2014/main" id="{4A567D99-4ACE-E544-9B2D-7DB6C5F4F151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07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66DAB2B2-756D-494E-BF1C-DAD4B05D5A8A}"/>
              </a:ext>
            </a:extLst>
          </p:cNvPr>
          <p:cNvCxnSpPr/>
          <p:nvPr/>
        </p:nvCxnSpPr>
        <p:spPr>
          <a:xfrm flipH="1">
            <a:off x="0" y="1717784"/>
            <a:ext cx="840519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09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581799" y="1837093"/>
            <a:ext cx="7823391" cy="261610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20040" indent="-320040" algn="r" rtl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75000"/>
              <a:buFont typeface="+mj-lt"/>
              <a:buAutoNum type="arabicPeriod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الذي يمكن فعله بصورة أفضل لضمان وجود نهج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قائم على المجتمعات المحلية ويشمل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المجتمع بأكمله؟ </a:t>
            </a:r>
          </a:p>
          <a:p>
            <a:pPr marL="320040" indent="-320040" algn="r" rtl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75000"/>
              <a:buFont typeface="+mj-lt"/>
              <a:buAutoNum type="arabicPeriod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هم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أكثر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الجهات الفاعلة المحلية في المجتمع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أهمية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تي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لا نقوم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بإشراكه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بصورة كافية؟ </a:t>
            </a:r>
          </a:p>
          <a:p>
            <a:pPr marL="320040" indent="-320040" algn="r" rtl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75000"/>
              <a:buFont typeface="+mj-lt"/>
              <a:buAutoNum type="arabicPeriod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باعتقادك، ما مدى أهمية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القادة الدينيين في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هذه الجهود؟ </a:t>
            </a:r>
          </a:p>
          <a:p>
            <a:pPr marL="320040" indent="-320040" algn="r" rtl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75000"/>
              <a:buFont typeface="+mj-lt"/>
              <a:buAutoNum type="arabicPeriod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هي الطرق الفريدة التي يمكن للأُسر المساعدة من خلالها في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تعزيز قدرة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أفراد أُسرهم أكثر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الصمود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إزاء الانجذاب التطرف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العنيف؟ 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586946" y="1022460"/>
            <a:ext cx="681824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كيف يمكن أن نبني نهج المجتمع بأكمله؟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1717784"/>
            <a:ext cx="840519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712CE291-54A4-B146-83C6-A90250D33E67}"/>
              </a:ext>
            </a:extLst>
          </p:cNvPr>
          <p:cNvSpPr txBox="1">
            <a:spLocks/>
          </p:cNvSpPr>
          <p:nvPr/>
        </p:nvSpPr>
        <p:spPr>
          <a:xfrm>
            <a:off x="504452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الثالثة: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إشراك قادة </a:t>
            </a:r>
            <a:r>
              <a:rPr lang="ar-AE" sz="10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المجتمع المحلي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والأُسر في مكافحة التطرف العنيف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6479993-D5A9-4D44-A41E-B9261F2A80EC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="" xmlns:a16="http://schemas.microsoft.com/office/drawing/2014/main" id="{2CD01A09-3FCC-AF44-923F-7FF2B6120AF7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08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55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ED39AA1-B254-6A43-B962-53B5AFBD9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 flipH="1">
            <a:off x="5919514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1632525" y="505706"/>
            <a:ext cx="7314325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EG" sz="1800" b="1" dirty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فيديو 4: إمام شاب في المغرب: قصة بناء </a:t>
            </a:r>
            <a:r>
              <a:rPr lang="ar-EG" sz="1800" b="1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الجس</a:t>
            </a:r>
            <a:r>
              <a:rPr lang="ar-AE" sz="1800" b="1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EG" sz="1800" b="1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ر</a:t>
            </a:r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/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/>
            <a:endParaRPr lang="en-US" sz="1800" b="1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4659605" y="1264493"/>
            <a:ext cx="4264025" cy="340913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6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بواسطة: </a:t>
            </a:r>
            <a:r>
              <a:rPr lang="ar-SA" sz="16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3"/>
              </a:rPr>
              <a:t>منظمة "البحث عن أرضية مشتركة"</a:t>
            </a:r>
            <a:endParaRPr lang="en-US" sz="16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600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الرابط الأصلي:</a:t>
            </a:r>
            <a:endParaRPr lang="en-US" sz="16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6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https</a:t>
            </a:r>
            <a:r>
              <a:rPr lang="en-US" sz="16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://</a:t>
            </a:r>
            <a:r>
              <a:rPr lang="en-US" sz="16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4"/>
              </a:rPr>
              <a:t>youtu.be/StMWYkepds4</a:t>
            </a:r>
            <a:r>
              <a:rPr lang="en-US" sz="1600" u="sng" cap="none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r>
              <a:rPr lang="en-US" sz="16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5"/>
              </a:rPr>
              <a:t>https://vimeo.com/105565369</a:t>
            </a:r>
            <a:r>
              <a:rPr lang="en-US" sz="1600" u="sng" cap="none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endParaRPr lang="en-US" sz="1600" cap="none" dirty="0" smtClean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6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يمكن </a:t>
            </a:r>
            <a:r>
              <a:rPr lang="ar-AE" sz="16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تحميل</a:t>
            </a:r>
            <a:r>
              <a:rPr lang="ar-SA" sz="16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</a:t>
            </a:r>
            <a:r>
              <a:rPr lang="ar-SA" sz="16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الفيديو من </a:t>
            </a:r>
            <a:r>
              <a:rPr lang="ar-SA" sz="16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6"/>
              </a:rPr>
              <a:t>هنا</a:t>
            </a:r>
            <a:r>
              <a:rPr lang="ar-SA" sz="16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. </a:t>
            </a:r>
            <a:endParaRPr lang="en-US" sz="16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6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ترجمة باللغة العربية: </a:t>
            </a:r>
            <a:endParaRPr lang="en-US" sz="16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6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7"/>
              </a:rPr>
              <a:t>متقدم</a:t>
            </a:r>
            <a:r>
              <a:rPr lang="ar-SA" sz="16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مع وجود نسخ </a:t>
            </a:r>
            <a:r>
              <a:rPr lang="ar-SA" sz="1600" dirty="0" err="1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لل</a:t>
            </a:r>
            <a:r>
              <a:rPr lang="ar-AE" sz="16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تحميل</a:t>
            </a:r>
            <a:r>
              <a:rPr lang="ar-SA" sz="1600" dirty="0" smtClean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)</a:t>
            </a:r>
            <a:endParaRPr lang="en-US" sz="16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600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8"/>
              </a:rPr>
              <a:t>أساسي</a:t>
            </a:r>
            <a:r>
              <a:rPr lang="ar-SA" sz="1600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 (موصى باستخدامه عبر موقع اليوتيوب)</a:t>
            </a:r>
            <a:endParaRPr lang="en-US" sz="1600" dirty="0">
              <a:solidFill>
                <a:srgbClr val="00475D"/>
              </a:solidFill>
              <a:latin typeface="Simplified Arabic" pitchFamily="18" charset="-78"/>
              <a:ea typeface="Open Sans"/>
              <a:cs typeface="Simplified Arabic" pitchFamily="18" charset="-78"/>
            </a:endParaRPr>
          </a:p>
          <a:p>
            <a:pPr algn="r" rtl="1"/>
            <a:r>
              <a:rPr lang="ar-SA" sz="1600" i="1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</a:rPr>
              <a:t>تعليمات حول استخدام الترجمة متوفرة </a:t>
            </a:r>
            <a:r>
              <a:rPr lang="ar-SA" sz="1600" i="1" u="sng" dirty="0">
                <a:solidFill>
                  <a:srgbClr val="00475D"/>
                </a:solidFill>
                <a:latin typeface="Simplified Arabic" pitchFamily="18" charset="-78"/>
                <a:ea typeface="Open Sans"/>
                <a:cs typeface="Simplified Arabic" pitchFamily="18" charset="-78"/>
                <a:hlinkClick r:id="rId9"/>
              </a:rPr>
              <a:t>هنا</a:t>
            </a:r>
            <a:r>
              <a:rPr lang="en-US" sz="1600" cap="none" dirty="0" smtClean="0">
                <a:solidFill>
                  <a:srgbClr val="00475D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en-US" sz="1600" cap="none" dirty="0">
              <a:solidFill>
                <a:srgbClr val="00475D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69F2BC02-0235-0949-BD36-8C34CC0B8C1F}"/>
              </a:ext>
            </a:extLst>
          </p:cNvPr>
          <p:cNvSpPr txBox="1">
            <a:spLocks/>
          </p:cNvSpPr>
          <p:nvPr/>
        </p:nvSpPr>
        <p:spPr>
          <a:xfrm>
            <a:off x="5044525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000" b="1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الوحدة الثالثة: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إشراك قادة المجتمع </a:t>
            </a:r>
            <a:r>
              <a:rPr lang="ar-AE" sz="1000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المحلي والأُسر </a:t>
            </a:r>
            <a:r>
              <a:rPr lang="ar-AE" sz="1000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في مكافحة التطرف العنيف</a:t>
            </a:r>
            <a:endParaRPr lang="en-US" sz="10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3407A75-7803-5B4B-BB66-9400D9B82C28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992E92A8-A3F8-C146-B651-8A7BC01AEC47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09</a:t>
            </a:r>
          </a:p>
        </p:txBody>
      </p:sp>
      <p:pic>
        <p:nvPicPr>
          <p:cNvPr id="10" name="Google Shape;307;p50">
            <a:hlinkClick r:id="rId4"/>
            <a:extLst>
              <a:ext uri="{FF2B5EF4-FFF2-40B4-BE49-F238E27FC236}">
                <a16:creationId xmlns="" xmlns:a16="http://schemas.microsoft.com/office/drawing/2014/main" id="{7D0E2464-5AC3-424F-A645-19CDC56C35ED}"/>
              </a:ext>
            </a:extLst>
          </p:cNvPr>
          <p:cNvPicPr preferRelativeResize="0"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8" y="1266512"/>
            <a:ext cx="4587520" cy="3056979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202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6935</TotalTime>
  <Words>865</Words>
  <Application>Microsoft Office PowerPoint</Application>
  <PresentationFormat>On-screen Show (16:9)</PresentationFormat>
  <Paragraphs>82</Paragraphs>
  <Slides>14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0429_SFCG_Powerpoint</vt:lpstr>
      <vt:lpstr>الوحدة الثالثة: إشراك قادة المجتمع المحلي والأُسر في مكافحة التطرف العنيف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2019-05-19T21:43:18Z</dcterms:modified>
</cp:coreProperties>
</file>