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95" r:id="rId3"/>
    <p:sldId id="296" r:id="rId4"/>
    <p:sldId id="297" r:id="rId5"/>
    <p:sldId id="446" r:id="rId6"/>
    <p:sldId id="299" r:id="rId7"/>
    <p:sldId id="301" r:id="rId8"/>
    <p:sldId id="447" r:id="rId9"/>
    <p:sldId id="470" r:id="rId10"/>
    <p:sldId id="302" r:id="rId11"/>
    <p:sldId id="438" r:id="rId12"/>
    <p:sldId id="471" r:id="rId13"/>
    <p:sldId id="29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743"/>
    <a:srgbClr val="FCE122"/>
    <a:srgbClr val="0072B1"/>
    <a:srgbClr val="00475D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86757"/>
  </p:normalViewPr>
  <p:slideViewPr>
    <p:cSldViewPr snapToGrid="0">
      <p:cViewPr>
        <p:scale>
          <a:sx n="120" d="100"/>
          <a:sy n="120" d="100"/>
        </p:scale>
        <p:origin x="-798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JitTmd9bk03bK1JQStsUBZErqEguyrrQ&amp;export=download" TargetMode="External"/><Relationship Id="rId3" Type="http://schemas.openxmlformats.org/officeDocument/2006/relationships/hyperlink" Target="http://www.unesco.org/" TargetMode="External"/><Relationship Id="rId7" Type="http://schemas.openxmlformats.org/officeDocument/2006/relationships/hyperlink" Target="https://drive.google.com/a/sfcg.org/uc?id=16Po85TRHg0CjsuZk6S1mrWq-WNDHyKAQ&amp;export=downloa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EzifdICfmLHK9j2aP8j0siB5inBQI79M&amp;export=download" TargetMode="External"/><Relationship Id="rId5" Type="http://schemas.openxmlformats.org/officeDocument/2006/relationships/hyperlink" Target="https://youtu.be/79MTkVumCcQ" TargetMode="External"/><Relationship Id="rId10" Type="http://schemas.openxmlformats.org/officeDocument/2006/relationships/image" Target="../media/image11.jpg"/><Relationship Id="rId4" Type="http://schemas.openxmlformats.org/officeDocument/2006/relationships/hyperlink" Target="https://rebrand.ly/CVE_Video02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ve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s://youtu.be/qZknfoA-O2k" TargetMode="External"/><Relationship Id="rId4" Type="http://schemas.openxmlformats.org/officeDocument/2006/relationships/hyperlink" Target="https://youtu.be/CdJ4KfT2fo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25595"/>
          <a:stretch/>
        </p:blipFill>
        <p:spPr>
          <a:xfrm>
            <a:off x="763" y="-1"/>
            <a:ext cx="9134183" cy="418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1A4D4-6601-084A-B46B-FACC14BFE664}"/>
              </a:ext>
            </a:extLst>
          </p:cNvPr>
          <p:cNvSpPr/>
          <p:nvPr/>
        </p:nvSpPr>
        <p:spPr>
          <a:xfrm>
            <a:off x="7469109" y="-1"/>
            <a:ext cx="1674891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Amine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Ghrabi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 2.0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035301" y="3297031"/>
            <a:ext cx="5367020" cy="1261884"/>
          </a:xfrm>
        </p:spPr>
        <p:txBody>
          <a:bodyPr/>
          <a:lstStyle/>
          <a:p>
            <a:pPr algn="r" rtl="1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</a:t>
            </a:r>
            <a:r>
              <a:rPr lang="ar-SA" sz="5400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الثانية:</a:t>
            </a:r>
            <a: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800" b="0" dirty="0">
                <a:latin typeface="Simplified Arabic" pitchFamily="18" charset="-78"/>
                <a:cs typeface="Simplified Arabic" pitchFamily="18" charset="-78"/>
              </a:rPr>
              <a:t>فهم دوافع التطرف العنيف في </a:t>
            </a:r>
            <a:r>
              <a:rPr lang="ar-EG" sz="2800" b="0" dirty="0" smtClean="0">
                <a:latin typeface="Simplified Arabic" pitchFamily="18" charset="-78"/>
                <a:cs typeface="Simplified Arabic" pitchFamily="18" charset="-78"/>
              </a:rPr>
              <a:t>إطار </a:t>
            </a:r>
            <a:r>
              <a:rPr lang="ar-AE" sz="2800" b="0" dirty="0" smtClean="0">
                <a:latin typeface="Simplified Arabic" pitchFamily="18" charset="-78"/>
                <a:cs typeface="Simplified Arabic" pitchFamily="18" charset="-78"/>
              </a:rPr>
              <a:t>سياق محدد</a:t>
            </a: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22" name="Picture 3" descr="C:\Users\Hannah Kim\Desktop\your sister file\sfcg_new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43" y="3432175"/>
            <a:ext cx="1867306" cy="329112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90D94D9-9A18-A04E-921E-4E3B48F9B0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570894" y="3906742"/>
            <a:ext cx="601866" cy="405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390A4AC-EF34-364E-937A-48D50CA99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8" y="3865834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4475" y="1831971"/>
            <a:ext cx="6115050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مخاطر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إجراء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البحوث حول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C685A21-E1E1-0846-86CE-486D56093FD8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9C4A2DD-DB69-234E-83CB-B58DC4F2B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FAB5921-88BA-1A41-929B-1C65714E9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8E7C92-E451-5748-8B61-7445D3449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FF0ADC58-C5D6-AF4F-9A69-DF1BE51465D6}"/>
              </a:ext>
            </a:extLst>
          </p:cNvPr>
          <p:cNvSpPr txBox="1">
            <a:spLocks/>
          </p:cNvSpPr>
          <p:nvPr/>
        </p:nvSpPr>
        <p:spPr>
          <a:xfrm>
            <a:off x="5057404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B888941-5105-6E4B-B246-E740733A707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xmlns="" id="{78F7027F-1C99-3F47-9A3F-E2BF8723B78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10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99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xmlns="" id="{4D2B12A7-AC1A-B84F-9FE7-C8EF6818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7" r="30261"/>
          <a:stretch/>
        </p:blipFill>
        <p:spPr>
          <a:xfrm>
            <a:off x="6108698" y="0"/>
            <a:ext cx="3035302" cy="5153890"/>
          </a:xfrm>
          <a:prstGeom prst="rect">
            <a:avLst/>
          </a:prstGeom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1123952" y="1825087"/>
            <a:ext cx="4582477" cy="309315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كن</a:t>
            </a:r>
            <a:r>
              <a:rPr lang="en-US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واعيًا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بالكيفية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يرى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بها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المشاركون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فريقك البحثي وتأكد من أمنهم.  </a:t>
            </a:r>
          </a:p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يجب أن يشعر المشاركون بالارتياح الكافي للمشاركة لإعطاء إجابات أكثر دقة. </a:t>
            </a:r>
          </a:p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حذرًا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بشكل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خاص عند إشراك الأطفال في البحث. </a:t>
            </a:r>
          </a:p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ِّ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لديك تعريفات واضحة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متسقة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 استخدامها.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3B192D98-1142-714B-8202-77E4CC1ED1EC}"/>
              </a:ext>
            </a:extLst>
          </p:cNvPr>
          <p:cNvSpPr txBox="1">
            <a:spLocks/>
          </p:cNvSpPr>
          <p:nvPr/>
        </p:nvSpPr>
        <p:spPr>
          <a:xfrm>
            <a:off x="-533400" y="478265"/>
            <a:ext cx="6248400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تجنّب </a:t>
            </a:r>
            <a:r>
              <a:rPr lang="ar-EG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مخاطر </a:t>
            </a:r>
            <a:r>
              <a:rPr lang="ar-EG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والأخطاء الشائعة عند إجراء </a:t>
            </a:r>
            <a:r>
              <a:rPr lang="ar-AE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البحوث</a:t>
            </a:r>
            <a:endParaRPr lang="en-US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C752A3-220F-174C-AA65-5E946DEF711B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9B9229C1-58E5-EE4F-AC48-C29D31721D3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11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049EFF64-33A0-9846-B8DB-786D865C6E5B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58CFE82-FA0C-A043-A703-997A1CD2A740}"/>
              </a:ext>
            </a:extLst>
          </p:cNvPr>
          <p:cNvSpPr/>
          <p:nvPr/>
        </p:nvSpPr>
        <p:spPr>
          <a:xfrm>
            <a:off x="7506394" y="-1"/>
            <a:ext cx="1637606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UN Photo/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Iason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Foounten</a:t>
            </a:r>
            <a:endParaRPr lang="en-US" sz="1000" dirty="0">
              <a:solidFill>
                <a:schemeClr val="tx1">
                  <a:lumMod val="90000"/>
                  <a:lumOff val="10000"/>
                  <a:alpha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93B97E6-BD63-8D47-ADC7-4D3A7F7441CB}"/>
              </a:ext>
            </a:extLst>
          </p:cNvPr>
          <p:cNvCxnSpPr>
            <a:cxnSpLocks/>
          </p:cNvCxnSpPr>
          <p:nvPr/>
        </p:nvCxnSpPr>
        <p:spPr>
          <a:xfrm flipH="1">
            <a:off x="781648" y="1709738"/>
            <a:ext cx="83918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8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 txBox="1">
            <a:spLocks/>
          </p:cNvSpPr>
          <p:nvPr/>
        </p:nvSpPr>
        <p:spPr>
          <a:xfrm>
            <a:off x="789623" y="1825087"/>
            <a:ext cx="4925377" cy="194925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كُنْ متشككًا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بشكل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مناسب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يقوله لك المستجيبون. </a:t>
            </a:r>
          </a:p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ْ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واقعي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بشأن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تخبرك به نتائجك ومدى قدرتك على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تحليلها واستخلاص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النتائج منها.  </a:t>
            </a:r>
          </a:p>
          <a:p>
            <a:pPr marL="228600" indent="-228600"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التزم بالشفافية بشأن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منهجية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وقيود بحثك عند مشاركتها.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3B192D98-1142-714B-8202-77E4CC1ED1EC}"/>
              </a:ext>
            </a:extLst>
          </p:cNvPr>
          <p:cNvSpPr txBox="1">
            <a:spLocks/>
          </p:cNvSpPr>
          <p:nvPr/>
        </p:nvSpPr>
        <p:spPr>
          <a:xfrm>
            <a:off x="-533400" y="478265"/>
            <a:ext cx="6248400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تجنّب المخاطر والأخطاء الشائعة عند إجراء </a:t>
            </a:r>
            <a:r>
              <a:rPr lang="ar-AE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البحوث </a:t>
            </a:r>
            <a:endParaRPr lang="ar-AE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CFDA18-6F0F-AB42-AC8C-053E0D2E13AD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D00B1394-5F5B-534E-9FFF-492C7474A3C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12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7D7A677-00ED-B44B-8955-657631BFDEFA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xmlns="" id="{93DDF158-44B0-B043-A69A-0F65E5179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2" r="12283"/>
          <a:stretch/>
        </p:blipFill>
        <p:spPr>
          <a:xfrm>
            <a:off x="6108699" y="-1"/>
            <a:ext cx="3035301" cy="51496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9C092A2-E5CB-7C4D-8A5D-AFC068E1753A}"/>
              </a:ext>
            </a:extLst>
          </p:cNvPr>
          <p:cNvCxnSpPr>
            <a:cxnSpLocks/>
          </p:cNvCxnSpPr>
          <p:nvPr/>
        </p:nvCxnSpPr>
        <p:spPr>
          <a:xfrm flipH="1">
            <a:off x="781648" y="1709738"/>
            <a:ext cx="839184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4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E3AC4C-71CF-BE43-8F62-3E0D33A2B2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88504" y="1552368"/>
            <a:ext cx="7607783" cy="34240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إن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الراديكالية والتطرف العنيف متعلقان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بالسياق إلى حد كبير. </a:t>
            </a:r>
          </a:p>
          <a:p>
            <a:pPr marL="274320" indent="-274320" algn="r" defTabSz="274320" rtl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إن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الراديكالية والتطرف العنيف ه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ما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قضي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معقد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تان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لكننا تعلمنا الكثير عنهما بما يفيد في توجيه برامج وسياسات مكافحة التطرف العنيف.</a:t>
            </a:r>
          </a:p>
          <a:p>
            <a:pPr marL="274320" indent="-274320" algn="r" defTabSz="274320" rtl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تصبح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سياسات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وبرامج منع ومكافحة التطرف العنيف هي أكثر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فعالية</a:t>
            </a:r>
            <a:r>
              <a:rPr lang="ar-SA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عندما يتم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إعدادها استنادًا إلى الأبحاث ال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قائم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على الأدلة.</a:t>
            </a:r>
          </a:p>
          <a:p>
            <a:pPr marL="274320" indent="-274320" algn="r" defTabSz="274320" rtl="1">
              <a:lnSpc>
                <a:spcPts val="3000"/>
              </a:lnSpc>
              <a:spcBef>
                <a:spcPts val="0"/>
              </a:spcBef>
              <a:spcAft>
                <a:spcPts val="9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السلامة والأمن أمران مهمان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 إجراء الدراسات والبحوث المعنية بالتطرف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العنيف. 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15744F25-5CB1-D348-BB15-B49EB46D74D5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71A9BC-E89E-7A40-BBB4-01A8D9E74043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83AC80EB-7998-5B4E-BDF6-08B3330D7782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9D5663-31E8-D748-933E-FE6B8523BC0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3BFB680C-BAD4-9D45-8B1F-718A7DBBDB7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13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6676222" y="1200150"/>
            <a:ext cx="246777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6186534" y="602768"/>
            <a:ext cx="220975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cap="none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لعبة الأسئلة </a:t>
            </a:r>
            <a:endParaRPr lang="en-US" cap="none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pic>
        <p:nvPicPr>
          <p:cNvPr id="9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8307" y="1274911"/>
            <a:ext cx="5296073" cy="1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3857417" y="3390770"/>
            <a:ext cx="4538871" cy="151515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AE" sz="2800" cap="none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قواعد اللعبة: </a:t>
            </a:r>
          </a:p>
          <a:p>
            <a:pPr marL="228600" indent="-228600" algn="r" rtl="1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يمكنك التحدث عن طريق طرح الأسئلة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فقط</a:t>
            </a:r>
            <a:r>
              <a:rPr lang="en-US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28600" indent="-228600" algn="r" rtl="1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يمكنك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تكرار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الأسئلة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28600" indent="-228600" algn="r" rtl="1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يجب أن 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يكون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سؤال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 رد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ًّ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 على سؤال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 طرحه عليك.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52412BC-D70A-9145-A088-709FAAA460A5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</a:t>
            </a:r>
            <a:r>
              <a:rPr lang="ar-AE" sz="1000" b="1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C99C08-6A26-B54C-B7C3-4CA93A01866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E1DC2A4B-7527-984C-9F45-152022E51CC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65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0AC6B9-1ECC-C448-A10A-519AFBB6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-1"/>
            <a:ext cx="9150626" cy="514350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867077" y="2371394"/>
            <a:ext cx="7409846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سياسة أو برنامج مكافحة الإرهاب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الذي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ثبت نجاحه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 سياق معين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نجح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 سياق آخر. </a:t>
            </a:r>
            <a:endParaRPr lang="en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35819" y="1472684"/>
            <a:ext cx="7472362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2800" cap="none" spc="5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 تتفق مع العبارة التالية؟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3B7F054-D916-D74A-9A72-3641B55F2F53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967A9CE-69A6-4B40-B7CF-816D7C22D3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E0D0C83-FA98-4544-84A0-67EB12757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58FDDC3-612A-2940-B547-BDB45CB26D8A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190857C-5162-AF42-AE19-D815A7BC79E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xmlns="" id="{750047D7-D8ED-A548-8EB0-C45744DFB46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6067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77FBAF-921A-C447-B54A-415AE5DFFA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70" y="1709738"/>
            <a:ext cx="7788030" cy="1485900"/>
          </a:xfrm>
        </p:spPr>
        <p:txBody>
          <a:bodyPr>
            <a:normAutofit/>
          </a:bodyPr>
          <a:lstStyle/>
          <a:p>
            <a:pPr algn="r" rtl="1"/>
            <a:r>
              <a:rPr lang="ar-AE" sz="3200" b="1" dirty="0">
                <a:solidFill>
                  <a:srgbClr val="FCE122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دوافع التطرف العنيف </a:t>
            </a:r>
            <a:r>
              <a:rPr lang="ar-AE" sz="32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هي</a:t>
            </a:r>
            <a:r>
              <a:rPr lang="ar-AE" sz="3200" b="1" dirty="0">
                <a:solidFill>
                  <a:srgbClr val="FCE122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AE" sz="32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أسباب أو مسببات </a:t>
            </a:r>
            <a:r>
              <a:rPr lang="ar-AE" sz="32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انجذاب </a:t>
            </a:r>
            <a:r>
              <a:rPr lang="ar-AE" sz="32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الجماعات أو الأفراد لدعم التطرف العنيف أو المشاركة فيه.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0" y="842342"/>
            <a:ext cx="838199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C24090C0-DB78-6B41-B91D-2B8F23D7BECE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D08CF93-13B5-8741-B09C-495391B5E0D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22DF1973-FB72-2547-A9EC-EA3504BC61F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04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92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F06CE8D-E50D-0547-B5C0-1CE8875C9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632525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ar-SA" sz="1800" b="1" u="sng" dirty="0">
                <a:solidFill>
                  <a:srgbClr val="0072B1"/>
                </a:solidFill>
                <a:latin typeface="Open Sans"/>
                <a:ea typeface="Open Sans"/>
                <a:cs typeface="Simplified Arabic"/>
              </a:rPr>
              <a:t>فيديو 2:</a:t>
            </a:r>
            <a:r>
              <a:rPr lang="ar-SA" sz="1800" b="1" dirty="0">
                <a:solidFill>
                  <a:srgbClr val="0072B1"/>
                </a:solidFill>
                <a:latin typeface="Open Sans"/>
                <a:ea typeface="Open Sans"/>
                <a:cs typeface="Simplified Arabic"/>
              </a:rPr>
              <a:t> منع التطرف العنيف من خلال التعليم </a:t>
            </a:r>
            <a:endParaRPr lang="en-US" sz="1600" dirty="0">
              <a:latin typeface="Open Sans"/>
              <a:ea typeface="Open Sans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95300" y="1257736"/>
            <a:ext cx="3603311" cy="353840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بواسطة: </a:t>
            </a:r>
            <a:r>
              <a:rPr lang="ar-SA" sz="1400" u="sng" dirty="0" smtClean="0">
                <a:solidFill>
                  <a:srgbClr val="133743"/>
                </a:solidFill>
                <a:latin typeface="Open Sans"/>
                <a:ea typeface="Open Sans"/>
                <a:cs typeface="Simplified Arabic"/>
                <a:hlinkClick r:id="rId3"/>
              </a:rPr>
              <a:t>اليونيسكو</a:t>
            </a:r>
            <a:endParaRPr lang="en-US" sz="1400" dirty="0">
              <a:solidFill>
                <a:srgbClr val="133743"/>
              </a:solidFill>
              <a:latin typeface="Open Sans"/>
              <a:ea typeface="Open Sans"/>
            </a:endParaRPr>
          </a:p>
          <a:p>
            <a:pPr algn="r">
              <a:spcAft>
                <a:spcPts val="800"/>
              </a:spcAft>
            </a:pPr>
            <a:r>
              <a:rPr lang="en-US" sz="1400" cap="none" dirty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400" cap="none" dirty="0" smtClean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rebrand.ly/CVE_Video02</a:t>
            </a:r>
            <a:endParaRPr lang="en-US" sz="1400" cap="none" dirty="0">
              <a:solidFill>
                <a:srgbClr val="133743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>
              <a:spcAft>
                <a:spcPts val="800"/>
              </a:spcAft>
            </a:pPr>
            <a:r>
              <a:rPr lang="ar-EG" sz="1400" cap="none" dirty="0" smtClean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</a:rPr>
              <a:t>الرابط الأصلي</a:t>
            </a:r>
            <a:r>
              <a:rPr lang="en-US" sz="1400" cap="none" dirty="0" smtClean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1400" b="0" cap="none" dirty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0" cap="none" dirty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cap="none" dirty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https://youtu.be/79MTkVumCcQ</a:t>
            </a:r>
            <a:endParaRPr lang="en-US" sz="1400" cap="none" dirty="0">
              <a:solidFill>
                <a:srgbClr val="133743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EG" sz="1400" cap="none" dirty="0" smtClean="0">
                <a:solidFill>
                  <a:srgbClr val="133743"/>
                </a:solidFill>
                <a:latin typeface="Arial" charset="0"/>
                <a:ea typeface="Arial" charset="0"/>
                <a:cs typeface="Arial" charset="0"/>
              </a:rPr>
              <a:t>رابط التنزيل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 </a:t>
            </a:r>
            <a:r>
              <a:rPr lang="ar-SA" sz="1400" dirty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يمكن تنزيل الفيديو من </a:t>
            </a:r>
            <a:r>
              <a:rPr lang="ar-SA" sz="1400" u="sng" dirty="0">
                <a:solidFill>
                  <a:srgbClr val="133743"/>
                </a:solidFill>
                <a:latin typeface="Open Sans"/>
                <a:ea typeface="Open Sans"/>
                <a:cs typeface="Simplified Arabic"/>
                <a:hlinkClick r:id="rId6"/>
              </a:rPr>
              <a:t>هنا</a:t>
            </a:r>
            <a:r>
              <a:rPr lang="ar-SA" sz="1400" dirty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. </a:t>
            </a:r>
            <a:endParaRPr lang="en-US" sz="1400" dirty="0">
              <a:solidFill>
                <a:srgbClr val="133743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ترجمة باللغة العربية: </a:t>
            </a:r>
            <a:endParaRPr lang="en-US" sz="1400" dirty="0">
              <a:solidFill>
                <a:srgbClr val="133743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133743"/>
                </a:solidFill>
                <a:latin typeface="Open Sans"/>
                <a:ea typeface="Open Sans"/>
                <a:cs typeface="Simplified Arabic"/>
                <a:hlinkClick r:id="rId7"/>
              </a:rPr>
              <a:t>متقدم</a:t>
            </a:r>
            <a:r>
              <a:rPr lang="ar-SA" sz="1400" dirty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 (موصى باستخدامه مع وجود نسخ للتنزيل)</a:t>
            </a:r>
            <a:endParaRPr lang="en-US" sz="1400" dirty="0">
              <a:solidFill>
                <a:srgbClr val="133743"/>
              </a:solidFill>
              <a:latin typeface="Open Sans"/>
              <a:ea typeface="Open Sans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133743"/>
                </a:solidFill>
                <a:latin typeface="Open Sans"/>
                <a:ea typeface="Open Sans"/>
                <a:cs typeface="Simplified Arabic"/>
                <a:hlinkClick r:id="rId8"/>
              </a:rPr>
              <a:t>أساسي</a:t>
            </a:r>
            <a:r>
              <a:rPr lang="ar-SA" sz="1400" dirty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 (موصى باستخدامه عبر موقع اليوتيوب)</a:t>
            </a:r>
            <a:endParaRPr lang="en-US" sz="1400" dirty="0">
              <a:solidFill>
                <a:srgbClr val="133743"/>
              </a:solidFill>
              <a:latin typeface="Open Sans"/>
              <a:ea typeface="Open Sans"/>
            </a:endParaRPr>
          </a:p>
          <a:p>
            <a:pPr algn="r" rtl="1"/>
            <a:r>
              <a:rPr lang="ar-SA" sz="1400" i="1" dirty="0">
                <a:solidFill>
                  <a:srgbClr val="133743"/>
                </a:solidFill>
                <a:ea typeface="Open Sans"/>
                <a:cs typeface="Simplified Arabic"/>
              </a:rPr>
              <a:t>تعليمات حول استخدام الترجمة متوفرة </a:t>
            </a:r>
            <a:r>
              <a:rPr lang="ar-SA" sz="1400" i="1" u="sng" dirty="0" smtClean="0">
                <a:solidFill>
                  <a:srgbClr val="133743"/>
                </a:solidFill>
                <a:latin typeface="Open Sans"/>
                <a:ea typeface="Open Sans"/>
                <a:cs typeface="Simplified Arabic"/>
                <a:hlinkClick r:id="rId9"/>
              </a:rPr>
              <a:t>هنا</a:t>
            </a:r>
            <a:r>
              <a:rPr lang="ar-SA" sz="1400" dirty="0" smtClean="0">
                <a:solidFill>
                  <a:srgbClr val="133743"/>
                </a:solidFill>
                <a:latin typeface="Open Sans"/>
                <a:ea typeface="Open Sans"/>
                <a:cs typeface="Simplified Arabic"/>
              </a:rPr>
              <a:t>.</a:t>
            </a:r>
            <a:r>
              <a:rPr lang="en-US" sz="1400" dirty="0" smtClean="0">
                <a:solidFill>
                  <a:srgbClr val="133743"/>
                </a:solidFill>
                <a:latin typeface="Simplified Arabic"/>
                <a:ea typeface="Open Sans"/>
              </a:rPr>
              <a:t> </a:t>
            </a:r>
            <a:endParaRPr lang="ar-EG" sz="1400" cap="none" dirty="0" smtClean="0">
              <a:solidFill>
                <a:srgbClr val="133743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>
              <a:spcAft>
                <a:spcPts val="800"/>
              </a:spcAft>
            </a:pPr>
            <a:endParaRPr lang="en-US" sz="1400" cap="none" dirty="0">
              <a:solidFill>
                <a:srgbClr val="13374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FBEDC81-9009-0443-81AF-4A8605C6DC56}"/>
              </a:ext>
            </a:extLst>
          </p:cNvPr>
          <p:cNvSpPr txBox="1">
            <a:spLocks/>
          </p:cNvSpPr>
          <p:nvPr/>
        </p:nvSpPr>
        <p:spPr>
          <a:xfrm>
            <a:off x="5057404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8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pic>
        <p:nvPicPr>
          <p:cNvPr id="10" name="Google Shape;188;p33">
            <a:hlinkClick r:id="rId4"/>
            <a:extLst>
              <a:ext uri="{FF2B5EF4-FFF2-40B4-BE49-F238E27FC236}">
                <a16:creationId xmlns:a16="http://schemas.microsoft.com/office/drawing/2014/main" xmlns="" id="{A91C6C38-84FB-BE49-A82F-07EC5A5684A1}"/>
              </a:ext>
            </a:extLst>
          </p:cNvPr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2" y="1257245"/>
            <a:ext cx="4590938" cy="305889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08CF93-13B5-8741-B09C-495391B5E0D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22DF1973-FB72-2547-A9EC-EA3504BC61F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05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67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2184789" y="793021"/>
            <a:ext cx="6211500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الدوافع المؤدية للتطرف العنيف </a:t>
            </a:r>
            <a:endParaRPr lang="en-US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0" y="1428750"/>
            <a:ext cx="838862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77748" y="1719585"/>
            <a:ext cx="7598662" cy="27699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عوامل الدفع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(يشار إليها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غالبًا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بـ </a:t>
            </a:r>
            <a:r>
              <a:rPr lang="en-US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push factors </a:t>
            </a:r>
            <a:r>
              <a:rPr lang="ar-SA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أي حالة أو ظلم يخلق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إحساسًا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بالإحباط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والتهميش وعدم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التمكين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؛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مما يشجع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الأفراد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البحث عن سبل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العلاج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بما في ذلك، على سبيل المثال لا الحصر، الانضمام إلى الجماعات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المتطرفة العنيفة.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ديناميات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وعلاقات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المجموعات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عوامل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شك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ِّ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القضايا والبيئة والمجتمع بطرق تجعل الأفراد أو المجتمعات أكثر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عرضة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للت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أثر بال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طرف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العنيف.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عوامل الجذب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(يشار إليها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غالبًا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بـ </a:t>
            </a:r>
            <a:r>
              <a:rPr lang="en-US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pull factors </a:t>
            </a:r>
            <a:r>
              <a:rPr lang="ar-SA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قوى يمكن أن تكون جاذبة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جن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َّ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دين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المحتملين وتجذبهم بشكل خاص إلى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تنظيمات راديكالية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مثل الشعور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بالقرابة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البطولة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المغامرة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الحصول على المكسب الاقتصادي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تحقيق الذات.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0179072-1D0C-BA4B-B2E4-7BC57B8256EF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C72E9D-F206-774D-BA39-4BB7815CD317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89B6836F-CE29-DD40-8F04-38D76F0AB9F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06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795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711"/>
          <a:stretch/>
        </p:blipFill>
        <p:spPr>
          <a:xfrm>
            <a:off x="7384" y="-1"/>
            <a:ext cx="9136616" cy="5143501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862651" y="1201216"/>
            <a:ext cx="7533683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أسئلة إرشادية حول دوافع التطرف العنيف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0" y="1923841"/>
            <a:ext cx="84035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95BA43F8-7DE1-864C-8861-8CF510D80E87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E89DB3-BB9E-4540-B2CE-11D1F2028A4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A344320-4345-AA44-983F-261B1323D36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07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8E64FD64-A8C6-0847-A981-802CEF8DECFA}"/>
              </a:ext>
            </a:extLst>
          </p:cNvPr>
          <p:cNvSpPr txBox="1">
            <a:spLocks/>
          </p:cNvSpPr>
          <p:nvPr/>
        </p:nvSpPr>
        <p:spPr>
          <a:xfrm>
            <a:off x="1324378" y="2183365"/>
            <a:ext cx="7076483" cy="24622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هو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خطر التطرف العنيف في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سياقك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وما</a:t>
            </a:r>
            <a:r>
              <a:rPr lang="ar-SA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أشكاله؟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لماذا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ينجذب 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الأفراد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ينجذب إلى التطرف العنيف؟ 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أين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يتم استقطاب الأفراد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 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يصبح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أشخاص راديكاليين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ومتطرفين عنيفين؟ </a:t>
            </a:r>
            <a:endParaRPr lang="ar-AE" sz="26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27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B09712-23F5-0148-9027-C11A06D45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62309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ar-SA" sz="1800" b="1" u="sng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فيديو 3:</a:t>
            </a:r>
            <a:r>
              <a:rPr lang="ar-SA" sz="1800" b="1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وعود</a:t>
            </a:r>
            <a:r>
              <a:rPr lang="ar-SA" sz="1800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800" b="1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داعش</a:t>
            </a:r>
            <a:r>
              <a:rPr lang="ar-SA" sz="1800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800" b="1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للنساء</a:t>
            </a:r>
            <a:r>
              <a:rPr lang="ar-SA" sz="1800" dirty="0">
                <a:solidFill>
                  <a:srgbClr val="0072B1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endParaRPr lang="en-US" sz="1800" dirty="0"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38769" y="1264062"/>
            <a:ext cx="3716373" cy="19241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8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800" u="sng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المركز الدولي لدراسة التطرف العنيف</a:t>
            </a:r>
            <a:r>
              <a:rPr lang="en-US" sz="18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</a:p>
          <a:p>
            <a:pPr algn="r" rtl="1"/>
            <a:r>
              <a:rPr lang="ar-SA" sz="16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الروابط الأصلية:</a:t>
            </a:r>
            <a:r>
              <a:rPr lang="en-US" sz="1600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/>
            </a:r>
            <a:br>
              <a:rPr lang="en-US" sz="1600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</a:br>
            <a:r>
              <a:rPr lang="en-US" sz="1600" u="sng" cap="none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600" u="sng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youtu.be/CdJ4KfT2fow</a:t>
            </a:r>
            <a:r>
              <a:rPr lang="ar-SA" sz="16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EG" sz="16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[العربية</a:t>
            </a:r>
            <a:r>
              <a:rPr lang="ar-EG" sz="16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]</a:t>
            </a:r>
            <a:endParaRPr lang="en-US" sz="1600" u="sng" cap="none" dirty="0" smtClean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endParaRPr lang="en-US" sz="1600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lvl="0" algn="r" rtl="1">
              <a:spcBef>
                <a:spcPts val="0"/>
              </a:spcBef>
            </a:pPr>
            <a:r>
              <a:rPr lang="en-US" sz="1600" u="sng" cap="none" dirty="0">
                <a:solidFill>
                  <a:srgbClr val="1155CC"/>
                </a:solidFill>
                <a:latin typeface="Simplified Arabic"/>
                <a:ea typeface="Open Sans"/>
                <a:hlinkClick r:id="rId5"/>
              </a:rPr>
              <a:t>https://</a:t>
            </a:r>
            <a:r>
              <a:rPr lang="en-US" sz="1600" u="sng" cap="none" dirty="0" smtClean="0">
                <a:solidFill>
                  <a:srgbClr val="1155CC"/>
                </a:solidFill>
                <a:latin typeface="Simplified Arabic"/>
                <a:ea typeface="Open Sans"/>
                <a:hlinkClick r:id="rId5"/>
              </a:rPr>
              <a:t>youtu.be/qZknfoA-O2k</a:t>
            </a:r>
            <a:r>
              <a:rPr lang="ar-EG" sz="1600" b="0" kern="1200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[</a:t>
            </a:r>
            <a:r>
              <a:rPr lang="ar-EG" sz="1600" kern="1200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الإنجليزية</a:t>
            </a:r>
            <a:r>
              <a:rPr lang="ar-EG" sz="1600" b="0" kern="1200" cap="none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]</a:t>
            </a:r>
          </a:p>
          <a:p>
            <a:pPr algn="r" rtl="1">
              <a:spcBef>
                <a:spcPts val="0"/>
              </a:spcBef>
            </a:pPr>
            <a:endParaRPr lang="en-US" sz="1600" u="sng" cap="none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lvl="0" algn="r" rtl="1">
              <a:spcBef>
                <a:spcPts val="0"/>
              </a:spcBef>
            </a:pPr>
            <a:endParaRPr lang="en-US" sz="1600" b="0" kern="1200" cap="none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9491520C-1F36-B642-ADFA-7DAD4FBCD5AE}"/>
              </a:ext>
            </a:extLst>
          </p:cNvPr>
          <p:cNvSpPr txBox="1">
            <a:spLocks/>
          </p:cNvSpPr>
          <p:nvPr/>
        </p:nvSpPr>
        <p:spPr>
          <a:xfrm>
            <a:off x="5057404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pic>
        <p:nvPicPr>
          <p:cNvPr id="10" name="Google Shape;209;p36">
            <a:hlinkClick r:id="rId4"/>
            <a:extLst>
              <a:ext uri="{FF2B5EF4-FFF2-40B4-BE49-F238E27FC236}">
                <a16:creationId xmlns:a16="http://schemas.microsoft.com/office/drawing/2014/main" xmlns="" id="{744A0C35-D7A0-5340-9CA5-325C0C166B90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" y="1264062"/>
            <a:ext cx="4577593" cy="305172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08CF93-13B5-8741-B09C-495391B5E0D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22DF1973-FB72-2547-A9EC-EA3504BC61F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08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95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711"/>
          <a:stretch/>
        </p:blipFill>
        <p:spPr>
          <a:xfrm>
            <a:off x="7384" y="-1"/>
            <a:ext cx="9136616" cy="5143501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862651" y="1201216"/>
            <a:ext cx="7533683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أسئلة إرشادية حول دوافع التطرف العنيف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0" y="1923841"/>
            <a:ext cx="8403515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1324378" y="2183365"/>
            <a:ext cx="7076483" cy="24622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هو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خطر التطرف العنيف في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سياقك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وما</a:t>
            </a:r>
            <a:r>
              <a:rPr lang="ar-SA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أشكاله؟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لماذا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ينجذب 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الأفراد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ينجذب إلى التطرف العنيف؟ 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أين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يتم استقطاب الأفراد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 </a:t>
            </a:r>
          </a:p>
          <a:p>
            <a:pPr marL="342900" indent="-342900" algn="r" rtl="1">
              <a:spcAft>
                <a:spcPts val="900"/>
              </a:spcAft>
              <a:buSzPct val="75000"/>
              <a:buFont typeface="+mj-lt"/>
              <a:buAutoNum type="arabicPeriod"/>
            </a:pPr>
            <a:r>
              <a:rPr lang="ar-AE" sz="2600" b="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</a:t>
            </a:r>
            <a:r>
              <a:rPr lang="ar-AE" sz="26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يصبح 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</a:t>
            </a:r>
            <a:r>
              <a:rPr lang="ar-EG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شخاص راديكاليين</a:t>
            </a:r>
            <a:r>
              <a:rPr lang="ar-AE" sz="26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ومتطرفين عنيفين؟ </a:t>
            </a:r>
            <a:endParaRPr lang="ar-AE" sz="26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0A4A42B1-81EF-A44A-9CF4-092277724BB9}"/>
              </a:ext>
            </a:extLst>
          </p:cNvPr>
          <p:cNvSpPr txBox="1">
            <a:spLocks/>
          </p:cNvSpPr>
          <p:nvPr/>
        </p:nvSpPr>
        <p:spPr>
          <a:xfrm>
            <a:off x="227307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الثانية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: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SA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فهم دوافع التطرف العنيف في </a:t>
            </a:r>
            <a:r>
              <a:rPr lang="ar-EG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إطار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سياق محدد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 Black" charset="0"/>
              <a:cs typeface="Simplified Arabic" pitchFamily="18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08CF93-13B5-8741-B09C-495391B5E0D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22DF1973-FB72-2547-A9EC-EA3504BC61F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en-US" sz="1125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09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516749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6936</TotalTime>
  <Words>674</Words>
  <Application>Microsoft Office PowerPoint</Application>
  <PresentationFormat>On-screen Show (16:9)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0429_SFCG_Powerpoint</vt:lpstr>
      <vt:lpstr>الوحدة الثانية: فهم دوافع التطرف العنيف في إطار سياق محدد</vt:lpstr>
      <vt:lpstr>PowerPoint Presentation</vt:lpstr>
      <vt:lpstr>PowerPoint Presentation</vt:lpstr>
      <vt:lpstr>دوافع التطرف العنيف هي أسباب أو مسببات انجذاب الجماعات أو الأفراد لدعم التطرف العنيف أو المشاركة فيه.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2019-05-17T12:18:14Z</dcterms:modified>
</cp:coreProperties>
</file>