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84" r:id="rId4"/>
    <p:sldId id="285" r:id="rId5"/>
    <p:sldId id="286" r:id="rId6"/>
    <p:sldId id="283" r:id="rId7"/>
    <p:sldId id="287" r:id="rId8"/>
    <p:sldId id="289" r:id="rId9"/>
    <p:sldId id="445" r:id="rId10"/>
    <p:sldId id="291" r:id="rId11"/>
    <p:sldId id="292" r:id="rId12"/>
    <p:sldId id="436" r:id="rId13"/>
    <p:sldId id="43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743"/>
    <a:srgbClr val="0072B1"/>
    <a:srgbClr val="FCE122"/>
    <a:srgbClr val="00475D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0" autoAdjust="0"/>
    <p:restoredTop sz="86757"/>
  </p:normalViewPr>
  <p:slideViewPr>
    <p:cSldViewPr snapToGrid="0">
      <p:cViewPr>
        <p:scale>
          <a:sx n="110" d="100"/>
          <a:sy n="110" d="100"/>
        </p:scale>
        <p:origin x="-978" y="-29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bxQKWWmBPWX5mwzmKAjHbt7tRyXMQrGn&amp;export=download" TargetMode="External"/><Relationship Id="rId3" Type="http://schemas.openxmlformats.org/officeDocument/2006/relationships/hyperlink" Target="https://rebrand.ly/CVE_Video01" TargetMode="External"/><Relationship Id="rId7" Type="http://schemas.openxmlformats.org/officeDocument/2006/relationships/hyperlink" Target="https://drive.google.com/a/sfcg.org/uc?id=1dW71cAaMJRynDTO3VSA7CSqnv8Wvv4UI&amp;export=downloa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Zjz2M5Ty8Wt3LBJEpVQoTi033dkDKnox&amp;export=download" TargetMode="External"/><Relationship Id="rId5" Type="http://schemas.openxmlformats.org/officeDocument/2006/relationships/hyperlink" Target="https://drive.google.com/a/sfcg.org/uc?id=1uvIrs_nS-R-Kq44cjJuwagahIzIYs_de&amp;export=download" TargetMode="External"/><Relationship Id="rId4" Type="http://schemas.openxmlformats.org/officeDocument/2006/relationships/hyperlink" Target="https://www.youtube.com/watch?v=YPM3M5qee7M&amp;feature=youtu.be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 b="16288"/>
          <a:stretch/>
        </p:blipFill>
        <p:spPr>
          <a:xfrm>
            <a:off x="-6212" y="0"/>
            <a:ext cx="9152697" cy="4280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5301" y="3297031"/>
            <a:ext cx="5367020" cy="1261884"/>
          </a:xfrm>
        </p:spPr>
        <p:txBody>
          <a:bodyPr/>
          <a:lstStyle/>
          <a:p>
            <a:pPr algn="r" rtl="1"/>
            <a:r>
              <a:rPr lang="ar-SA" sz="5400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الأولى:</a:t>
            </a:r>
            <a: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800" b="0" dirty="0">
                <a:latin typeface="Simplified Arabic" pitchFamily="18" charset="-78"/>
                <a:cs typeface="Simplified Arabic" pitchFamily="18" charset="-78"/>
              </a:rPr>
              <a:t>التأسيس المفاهيمي في مكافحة التطرف العنيف</a:t>
            </a:r>
            <a:endParaRPr lang="en-US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F893D1-AB65-6647-B445-30AF86D6F6BF}"/>
              </a:ext>
            </a:extLst>
          </p:cNvPr>
          <p:cNvGrpSpPr/>
          <p:nvPr/>
        </p:nvGrpSpPr>
        <p:grpSpPr>
          <a:xfrm>
            <a:off x="566856" y="3432175"/>
            <a:ext cx="2022926" cy="1007470"/>
            <a:chOff x="566856" y="3432175"/>
            <a:chExt cx="2022926" cy="1007470"/>
          </a:xfrm>
        </p:grpSpPr>
        <p:pic>
          <p:nvPicPr>
            <p:cNvPr id="11" name="Picture 3" descr="C:\Users\Hannah Kim\Desktop\your sister file\sfcg_newlogo2.png">
              <a:extLst>
                <a:ext uri="{FF2B5EF4-FFF2-40B4-BE49-F238E27FC236}">
                  <a16:creationId xmlns:a16="http://schemas.microsoft.com/office/drawing/2014/main" xmlns="" id="{2DBFA1FF-8879-6E4B-8CDD-2968F410C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242" y="3432175"/>
              <a:ext cx="1867306" cy="329112"/>
            </a:xfrm>
            <a:prstGeom prst="rect">
              <a:avLst/>
            </a:prstGeom>
            <a:noFill/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69211A8-D147-B141-BBD1-061B7EFAB248}"/>
                </a:ext>
              </a:extLst>
            </p:cNvPr>
            <p:cNvGrpSpPr/>
            <p:nvPr/>
          </p:nvGrpSpPr>
          <p:grpSpPr>
            <a:xfrm>
              <a:off x="566856" y="3914958"/>
              <a:ext cx="2022926" cy="524687"/>
              <a:chOff x="566856" y="3914958"/>
              <a:chExt cx="2022926" cy="52468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B521C90A-C419-DA44-BB07-B653519DE7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5926" r="61042" b="87277"/>
              <a:stretch/>
            </p:blipFill>
            <p:spPr>
              <a:xfrm>
                <a:off x="566856" y="3955866"/>
                <a:ext cx="601866" cy="40552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680C7C35-4A5F-F544-A8E2-F66C839DE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744" y="3914958"/>
                <a:ext cx="1237038" cy="524687"/>
              </a:xfrm>
              <a:prstGeom prst="rect">
                <a:avLst/>
              </a:prstGeom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421FCE-72B6-9A4F-8832-0D70EB8F9DC3}"/>
              </a:ext>
            </a:extLst>
          </p:cNvPr>
          <p:cNvSpPr/>
          <p:nvPr/>
        </p:nvSpPr>
        <p:spPr>
          <a:xfrm>
            <a:off x="7857811" y="0"/>
            <a:ext cx="1286189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Russell Watkins/DFID</a:t>
            </a:r>
          </a:p>
        </p:txBody>
      </p:sp>
    </p:spTree>
    <p:extLst>
      <p:ext uri="{BB962C8B-B14F-4D97-AF65-F5344CB8AC3E}">
        <p14:creationId xmlns:p14="http://schemas.microsoft.com/office/powerpoint/2010/main" val="1077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1138237" y="1994669"/>
            <a:ext cx="6867525" cy="11541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>
              <a:lnSpc>
                <a:spcPts val="4500"/>
              </a:lnSpc>
            </a:pP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كيف تتشابه تجربة لوس أنجلوس أو تختلف عن السياق المحلي الخاص بك؟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B2C57B4-7D91-4E4F-939D-CC00492F7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F1D3388-148E-D24A-B6ED-EA81CB2B6E1D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96D7F91-BCFE-DB4E-9DA9-06FCCA2031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077A711-6A7C-0740-9D37-458C0030B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4D12D3C2-424F-6349-A796-0F66793A0B29}"/>
              </a:ext>
            </a:extLst>
          </p:cNvPr>
          <p:cNvSpPr txBox="1">
            <a:spLocks/>
          </p:cNvSpPr>
          <p:nvPr/>
        </p:nvSpPr>
        <p:spPr>
          <a:xfrm>
            <a:off x="505185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C92AD66-5FDA-B14F-BFB9-3D98AE56C971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8C3DABEF-4710-6D4A-B9BD-EAD9FE86D158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10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98EC02-D82F-EE4F-8B22-AF53C9CD3DF3}"/>
              </a:ext>
            </a:extLst>
          </p:cNvPr>
          <p:cNvSpPr/>
          <p:nvPr/>
        </p:nvSpPr>
        <p:spPr>
          <a:xfrm>
            <a:off x="0" y="4841748"/>
            <a:ext cx="9144000" cy="301752"/>
          </a:xfrm>
          <a:prstGeom prst="rect">
            <a:avLst/>
          </a:prstGeom>
          <a:solidFill>
            <a:srgbClr val="00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321E903-3FB3-BE4D-A2DB-7631440F9322}"/>
              </a:ext>
            </a:extLst>
          </p:cNvPr>
          <p:cNvSpPr/>
          <p:nvPr/>
        </p:nvSpPr>
        <p:spPr>
          <a:xfrm>
            <a:off x="-3301" y="0"/>
            <a:ext cx="9147301" cy="676656"/>
          </a:xfrm>
          <a:prstGeom prst="rect">
            <a:avLst/>
          </a:prstGeom>
          <a:solidFill>
            <a:srgbClr val="00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92AD66-5FDA-B14F-BFB9-3D98AE56C971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8C3DABEF-4710-6D4A-B9BD-EAD9FE86D158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11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5" y="0"/>
            <a:ext cx="72734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751434" y="1740934"/>
            <a:ext cx="7634287" cy="27699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هو مشكلة معقدة، لكنه ليس "ظاهرة" يستحيل فهمها أو معالجتها.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يتطلب منع ومكافحة التطرف العنيف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اتباع 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نهج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مُو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َّ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 </a:t>
            </a: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باستخدام أدوات متعددة.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مُحدد ال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سياق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لغاية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ولا يمكن ربطه بأي 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دين، </a:t>
            </a: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SA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جنسية، أو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مجموعة عرقية.</a:t>
            </a:r>
            <a:endParaRPr lang="ar-SA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AB4DA17-FA2F-A341-8B15-603C1CECDDBA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F74EA09-3F19-9E4E-866F-CB676F99E592}"/>
              </a:ext>
            </a:extLst>
          </p:cNvPr>
          <p:cNvSpPr txBox="1">
            <a:spLocks/>
          </p:cNvSpPr>
          <p:nvPr/>
        </p:nvSpPr>
        <p:spPr>
          <a:xfrm>
            <a:off x="505185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8645F65-ADE1-BF43-8A65-DC653F6B4FA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6DD07124-E6EC-4749-AAE4-AF3688084DD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0114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2B3217-BF50-3141-A0D0-71511600C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xmlns="" id="{7005D1FD-7042-A345-A761-0F800FA6BA29}"/>
              </a:ext>
            </a:extLst>
          </p:cNvPr>
          <p:cNvSpPr txBox="1">
            <a:spLocks/>
          </p:cNvSpPr>
          <p:nvPr/>
        </p:nvSpPr>
        <p:spPr>
          <a:xfrm>
            <a:off x="777938" y="1735337"/>
            <a:ext cx="7607783" cy="23083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إن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َّ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كيفية تعريفنا للتطرف العنيف ومصطلحات أخرى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أمر مهم.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تتطلب مواجهة التطرف العنيف إشراك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بأسره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قد تكون هناك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تكلف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للإخفاق في حال عدم نجاح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برامج مكافحة التطرف العنيف.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426042C3-5EEF-854C-A3B8-1F7FA6387D3B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92D8401-0900-ED45-9698-625483242F71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36337ECE-F7E0-E042-AD07-BFA64C737111}"/>
              </a:ext>
            </a:extLst>
          </p:cNvPr>
          <p:cNvSpPr txBox="1">
            <a:spLocks/>
          </p:cNvSpPr>
          <p:nvPr/>
        </p:nvSpPr>
        <p:spPr>
          <a:xfrm>
            <a:off x="505185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B85581-F0FE-B54A-9C09-0808AD158C60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xmlns="" id="{CA73C8D5-408A-8A48-834C-5D23EF58AEC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421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44358"/>
          <a:stretch/>
        </p:blipFill>
        <p:spPr>
          <a:xfrm>
            <a:off x="0" y="10201"/>
            <a:ext cx="3124200" cy="514580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745651" y="842486"/>
            <a:ext cx="6286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en-US" sz="3000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01</a:t>
            </a:r>
            <a:endParaRPr lang="en-US" sz="3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" y="1352550"/>
            <a:ext cx="83743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4437775" y="1391831"/>
            <a:ext cx="3936526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</a:t>
            </a:r>
            <a:r>
              <a:rPr lang="ar-SA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SA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عرّ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SA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 </a:t>
            </a:r>
            <a:r>
              <a:rPr lang="ar-SA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الإرهاب؟ </a:t>
            </a:r>
            <a:endParaRPr lang="en-US" sz="28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7745651" y="1958799"/>
            <a:ext cx="6286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en-US" sz="3000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02</a:t>
            </a:r>
            <a:endParaRPr lang="en-US" sz="3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0" y="2495287"/>
            <a:ext cx="837430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3690844" y="2604406"/>
            <a:ext cx="4683457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ar-SA" sz="28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كيف </a:t>
            </a:r>
            <a:r>
              <a:rPr lang="ar-SA" sz="28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ت</a:t>
            </a:r>
            <a:r>
              <a:rPr lang="ar-EG" sz="28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ُ</a:t>
            </a:r>
            <a:r>
              <a:rPr lang="ar-SA" sz="28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عرّ</a:t>
            </a:r>
            <a:r>
              <a:rPr lang="ar-EG" sz="28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ِ</a:t>
            </a:r>
            <a:r>
              <a:rPr lang="ar-SA" sz="28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ف </a:t>
            </a:r>
            <a:r>
              <a:rPr lang="ar-SA" sz="28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التطرف العنيف؟ 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7745651" y="3135461"/>
            <a:ext cx="6286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en-US" sz="3000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03</a:t>
            </a:r>
            <a:endParaRPr lang="en-US" sz="3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0" y="3645110"/>
            <a:ext cx="837430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"/>
          <p:cNvSpPr txBox="1">
            <a:spLocks/>
          </p:cNvSpPr>
          <p:nvPr/>
        </p:nvSpPr>
        <p:spPr>
          <a:xfrm>
            <a:off x="3195484" y="3836488"/>
            <a:ext cx="5178817" cy="86177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</a:pPr>
            <a:r>
              <a:rPr lang="ar-SA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برأيك كيف تؤثر التعريفات المختلفة 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SA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العمل </a:t>
            </a:r>
            <a:r>
              <a:rPr lang="ar-SA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هذه </a:t>
            </a:r>
            <a:r>
              <a:rPr lang="ar-SA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المش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كلات</a:t>
            </a:r>
            <a:r>
              <a:rPr lang="ar-SA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سياقك 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</a:t>
            </a:r>
            <a:r>
              <a:rPr lang="ar-SA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</a:t>
            </a:r>
            <a:endParaRPr lang="ar-SA" sz="28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505185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F446EC2-616F-9749-8395-1CAF999CB673}"/>
              </a:ext>
            </a:extLst>
          </p:cNvPr>
          <p:cNvSpPr/>
          <p:nvPr/>
        </p:nvSpPr>
        <p:spPr>
          <a:xfrm>
            <a:off x="0" y="0"/>
            <a:ext cx="3124200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8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Partnership for Education - GPE/CC BY-NC-ND 2.0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460956F-5BBA-7C43-8784-23A2A87A8BAC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0A72822-5881-1B4B-AB4C-8B50F2E9C5DE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9" name="Title 2">
              <a:extLst>
                <a:ext uri="{FF2B5EF4-FFF2-40B4-BE49-F238E27FC236}">
                  <a16:creationId xmlns:a16="http://schemas.microsoft.com/office/drawing/2014/main" xmlns="" id="{B593133F-5DD7-D540-AB94-79362EFDD73A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02</a:t>
              </a:r>
              <a:endPara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4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xmlns="" id="{D02D911D-A465-E24B-859A-FDB530197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r="51919"/>
          <a:stretch/>
        </p:blipFill>
        <p:spPr>
          <a:xfrm>
            <a:off x="6111875" y="0"/>
            <a:ext cx="3032125" cy="51435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1250824" y="1167992"/>
            <a:ext cx="4495799" cy="9464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3600"/>
              </a:lnSpc>
            </a:pPr>
            <a:r>
              <a:rPr lang="ar-SA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هو التطرف </a:t>
            </a:r>
            <a:r>
              <a:rPr lang="ar-SA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SA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وما هي علاقته بمكافحة الإرهاب؟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81648" y="2244876"/>
            <a:ext cx="83918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1157415" y="2479921"/>
            <a:ext cx="4589207" cy="169277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ar-SA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العنيف: 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شير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البرامج والسياسات التي تهدف إلى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إثناء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الأفراد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الجماعات عن الراديكالية والتجنيد للتطرف العنيف واللجوء إلى العنف بدوافع أيديولوجية من أجل تحقيق أهداف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اجتماعية،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اقتصادية،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دينية،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سياسية.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6114B409-2D0B-1845-B6C1-D5B675826E54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63EAEBA-8F94-EE4B-9170-94AF44FAD0A2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FB9307-29EF-8741-8F00-161035DE81E9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CB09BC85-0886-0A46-AF78-6284F5C5B4E5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03</a:t>
              </a:r>
              <a:endPara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xmlns="" id="{D48D2F6C-86B4-7445-92D7-E78E2920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0" r="32780"/>
          <a:stretch/>
        </p:blipFill>
        <p:spPr>
          <a:xfrm>
            <a:off x="6104237" y="-1"/>
            <a:ext cx="3039763" cy="5153891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234348" y="1117602"/>
            <a:ext cx="4495799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3600"/>
              </a:lnSpc>
            </a:pPr>
            <a:r>
              <a:rPr lang="ar-SA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SA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SA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الإرهاب؟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781648" y="1709738"/>
            <a:ext cx="83918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/>
          <p:cNvSpPr txBox="1">
            <a:spLocks/>
          </p:cNvSpPr>
          <p:nvPr/>
        </p:nvSpPr>
        <p:spPr>
          <a:xfrm>
            <a:off x="686915" y="2022604"/>
            <a:ext cx="5043231" cy="23698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ar-SA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الإرهاب: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مجال من البرامج والسياسات القسرية وغير القسرية لمنع وحرمان فرص النشاط المتطرف العنيف أو تعطيل أو اعتقال أو محاكمة أو قتل الجماعات والأفراد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ذو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التوجهات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تطرف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العنيف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وعادةً ما تقتصر تدابير مكافحة الإرهاب التقليدية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والقسرية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ذات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الطابع الأمني على الجهات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الحكومية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مثل قوات الأمن أو الجيش، إلا أنها قد تشمل مؤسسات أخرى.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57A78BA8-5287-E546-B4A8-C7FBF61AC4A3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F9BEAA-8773-1B48-AA91-052230E1B2E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D3DAC549-E031-074A-A5C0-B8EB4B77F3EA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04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0DDE97-EE8C-F34C-A686-629D17F82669}"/>
              </a:ext>
            </a:extLst>
          </p:cNvPr>
          <p:cNvSpPr/>
          <p:nvPr/>
        </p:nvSpPr>
        <p:spPr>
          <a:xfrm>
            <a:off x="7722524" y="-1"/>
            <a:ext cx="1421476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Russell Watkins/DFID</a:t>
            </a:r>
          </a:p>
        </p:txBody>
      </p:sp>
    </p:spTree>
    <p:extLst>
      <p:ext uri="{BB962C8B-B14F-4D97-AF65-F5344CB8AC3E}">
        <p14:creationId xmlns:p14="http://schemas.microsoft.com/office/powerpoint/2010/main" val="2003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138238" y="1503313"/>
            <a:ext cx="6867525" cy="23083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>
              <a:lnSpc>
                <a:spcPts val="4500"/>
              </a:lnSpc>
            </a:pP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مدى ثقتك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أنه 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بعد خمس سنوات من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ستراتيجيتنا 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الحالية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سي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كون قد تم القضاء على خطر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75EEDF-E3B4-4147-A9FB-7A93B50A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657E083-576B-CA42-9C9F-A3E6EDEE58B5}"/>
              </a:ext>
            </a:extLst>
          </p:cNvPr>
          <p:cNvSpPr txBox="1">
            <a:spLocks/>
          </p:cNvSpPr>
          <p:nvPr/>
        </p:nvSpPr>
        <p:spPr>
          <a:xfrm>
            <a:off x="505185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27474E-C28C-F542-BEE4-C8294C91211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4F004D21-5E24-8143-B526-EAC370A7FDF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05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EA93448-2F82-5E4B-A13F-70D68403A07A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96FD68D6-6077-084F-97AA-075E740020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BD110DD-E7F1-D14A-AC08-0018DB32B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8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1138237" y="1994669"/>
            <a:ext cx="6867525" cy="11541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>
              <a:lnSpc>
                <a:spcPts val="4500"/>
              </a:lnSpc>
            </a:pP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بعض الانتقادات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الموجهة 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لمكافحة 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في 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سياقك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BF506EA-4A94-1649-914B-7411D38DC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035E87A-2A55-884B-9B25-8DC91C7EFA63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D19CEFB-F44D-5E46-9F0D-8F75E58D6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97A0AEC-CF44-3F4D-81AE-83894E6FE6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A0B82592-4FCD-8B4E-A10A-693B20E031EA}"/>
              </a:ext>
            </a:extLst>
          </p:cNvPr>
          <p:cNvSpPr txBox="1">
            <a:spLocks/>
          </p:cNvSpPr>
          <p:nvPr/>
        </p:nvSpPr>
        <p:spPr>
          <a:xfrm>
            <a:off x="505185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262053-618D-1645-9B02-9B1214496A5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8464B98C-0ECB-DF4E-B0C0-007670AAE54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06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93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xmlns="" id="{6706346E-2584-B14E-BA9A-365E522BD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47280"/>
          <a:stretch/>
        </p:blipFill>
        <p:spPr>
          <a:xfrm>
            <a:off x="6019801" y="0"/>
            <a:ext cx="3124200" cy="5158215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81648" y="511656"/>
            <a:ext cx="4943649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SA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انتقاد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ات الموجهة ل</a:t>
            </a:r>
            <a:r>
              <a:rPr lang="ar-SA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</a:t>
            </a:r>
            <a:r>
              <a:rPr lang="ar-SA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هي: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848497" y="1926016"/>
            <a:ext cx="4876801" cy="24622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lvl="0" indent="-182880" algn="r" rtl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تهميش المجتمعات المستهدفة. </a:t>
            </a:r>
          </a:p>
          <a:p>
            <a:pPr marL="182880" lvl="0" indent="-182880" algn="r" rtl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استخدام 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المجتمعات 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كأداة 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بدل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ًا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 </a:t>
            </a:r>
            <a:r>
              <a:rPr lang="ar-EG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م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ن تمكينها. </a:t>
            </a:r>
            <a:endParaRPr lang="ar-SA" sz="2200" b="0" kern="0" cap="none" dirty="0">
              <a:solidFill>
                <a:srgbClr val="0072B1"/>
              </a:solidFill>
              <a:latin typeface="Simplified Arabic" pitchFamily="18" charset="-78"/>
              <a:ea typeface="Arial"/>
              <a:cs typeface="Simplified Arabic" pitchFamily="18" charset="-78"/>
              <a:sym typeface="Arial"/>
            </a:endParaRPr>
          </a:p>
          <a:p>
            <a:pPr marL="182880" lvl="0" indent="-182880" algn="r" rtl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إضفاء الطابع الأمني على 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جهود 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مهمة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 الأخرى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. </a:t>
            </a:r>
            <a:endParaRPr lang="ar-SA" sz="2200" b="0" kern="0" cap="none" dirty="0">
              <a:solidFill>
                <a:srgbClr val="0072B1"/>
              </a:solidFill>
              <a:latin typeface="Simplified Arabic" pitchFamily="18" charset="-78"/>
              <a:ea typeface="Arial"/>
              <a:cs typeface="Simplified Arabic" pitchFamily="18" charset="-78"/>
              <a:sym typeface="Arial"/>
            </a:endParaRPr>
          </a:p>
          <a:p>
            <a:pPr marL="182880" lvl="0" indent="-182880" algn="r" rtl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عدم 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القدرة </a:t>
            </a: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على قياس النجاح 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أو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 تحديد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 </a:t>
            </a: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الأمور الفعالة. </a:t>
            </a:r>
          </a:p>
          <a:p>
            <a:pPr marL="182880" lvl="0" indent="-182880" algn="r" rtl="1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أو ببساطة 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تمويه 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مجالات </a:t>
            </a: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أو أنواع أخرى من البرامج 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باعتبارها برامج 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"مكافحة </a:t>
            </a:r>
            <a:r>
              <a:rPr lang="ar-SA" sz="2200" b="0" kern="0" cap="none" dirty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التطرف </a:t>
            </a:r>
            <a:r>
              <a:rPr lang="ar-SA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العنيف"</a:t>
            </a:r>
            <a:r>
              <a:rPr lang="ar-EG" sz="2200" b="0" kern="0" cap="none" dirty="0" smtClean="0">
                <a:solidFill>
                  <a:srgbClr val="0072B1"/>
                </a:solidFill>
                <a:latin typeface="Simplified Arabic" pitchFamily="18" charset="-78"/>
                <a:ea typeface="Arial"/>
                <a:cs typeface="Simplified Arabic" pitchFamily="18" charset="-78"/>
                <a:sym typeface="Arial"/>
              </a:rPr>
              <a:t>.</a:t>
            </a:r>
            <a:endParaRPr lang="ar-SA" sz="2200" b="0" kern="0" cap="none" dirty="0">
              <a:solidFill>
                <a:srgbClr val="0072B1"/>
              </a:solidFill>
              <a:latin typeface="Simplified Arabic" pitchFamily="18" charset="-78"/>
              <a:ea typeface="Arial"/>
              <a:cs typeface="Simplified Arabic" pitchFamily="18" charset="-78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4E832DF-CD4E-6543-9323-8DC62DFE395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CF369FF5-D510-D745-935B-5946BFDDED1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541FD01-E602-014F-991B-882CDBAAA1E0}"/>
              </a:ext>
            </a:extLst>
          </p:cNvPr>
          <p:cNvCxnSpPr>
            <a:cxnSpLocks/>
          </p:cNvCxnSpPr>
          <p:nvPr/>
        </p:nvCxnSpPr>
        <p:spPr>
          <a:xfrm flipH="1">
            <a:off x="781648" y="1709738"/>
            <a:ext cx="83918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57A78BA8-5287-E546-B4A8-C7FBF61AC4A3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00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712737-EDD9-5E4A-B741-B46B7C71E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87731"/>
            <a:ext cx="4293703" cy="225576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0" y="842342"/>
            <a:ext cx="838635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15;p22"/>
          <p:cNvSpPr txBox="1">
            <a:spLocks/>
          </p:cNvSpPr>
          <p:nvPr/>
        </p:nvSpPr>
        <p:spPr>
          <a:xfrm>
            <a:off x="865239" y="1113384"/>
            <a:ext cx="7531050" cy="3227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000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buClr>
                <a:srgbClr val="000000"/>
              </a:buClr>
              <a:buSzPts val="1100"/>
            </a:pPr>
            <a:r>
              <a:rPr lang="ar-SA" sz="2800" b="1" dirty="0">
                <a:solidFill>
                  <a:srgbClr val="FCE122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عدم الإضرار (</a:t>
            </a:r>
            <a:r>
              <a:rPr lang="en-US" sz="2800" b="1" dirty="0">
                <a:solidFill>
                  <a:srgbClr val="FCE122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Do No Harm</a:t>
            </a:r>
            <a:r>
              <a:rPr lang="ar-SA" sz="2800" b="1" dirty="0">
                <a:solidFill>
                  <a:srgbClr val="FCE122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) </a:t>
            </a: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هو ممارسة فهم كيفية تفاعل جهود مكافحة التطرف العنيف مع 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الديناميات </a:t>
            </a:r>
            <a:r>
              <a:rPr lang="ar-SA" sz="2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المحلية </a:t>
            </a: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والعلاقات للسماح للممارسين بتخفيف أو تجنب النتائج السلبية غير المقصودة التي قد تنجم عن هذه </a:t>
            </a:r>
            <a:r>
              <a:rPr lang="ar-SA" sz="2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الجهود، </a:t>
            </a: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والتركيز على التأثير الإيجابي 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ل</a:t>
            </a:r>
            <a:r>
              <a:rPr lang="ar-SA" sz="2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هذه الديناميات </a:t>
            </a: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والعلاقات. </a:t>
            </a:r>
            <a:endParaRPr lang="ar-SA" i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181AC25D-C970-544C-8AB0-8DD94F195CDF}"/>
              </a:ext>
            </a:extLst>
          </p:cNvPr>
          <p:cNvSpPr txBox="1">
            <a:spLocks/>
          </p:cNvSpPr>
          <p:nvPr/>
        </p:nvSpPr>
        <p:spPr>
          <a:xfrm>
            <a:off x="5051856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088B7C-EA6E-CC49-B36D-B48FA5EB375C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A88BD3DB-4E49-884B-9769-678BC52EA11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7726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632525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1: مكافحة التطرف العنيف في لوس أنجلوس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283338" y="1263361"/>
            <a:ext cx="3647622" cy="29695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Aft>
                <a:spcPts val="800"/>
              </a:spcAft>
            </a:pPr>
            <a:r>
              <a:rPr lang="ar-EG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بواسطة: مجموعة التنسيق عبر الوكالات في لوس أنجلوس </a:t>
            </a:r>
            <a:endParaRPr lang="en-US" sz="1300" cap="none" dirty="0" smtClean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  <a:hlinkClick r:id="rId3"/>
              </a:rPr>
              <a:t>https://</a:t>
            </a:r>
            <a:r>
              <a:rPr lang="en-US" sz="13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  <a:hlinkClick r:id="rId3"/>
              </a:rPr>
              <a:t>rebrand.ly/CVE_Video01</a:t>
            </a:r>
            <a:endParaRPr lang="en-US" sz="1300" cap="none" dirty="0" smtClean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spcAft>
                <a:spcPts val="800"/>
              </a:spcAft>
            </a:pPr>
            <a:r>
              <a:rPr lang="ar-EG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الرابط الأصلي: </a:t>
            </a:r>
            <a:r>
              <a:rPr lang="en-US" sz="13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-US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US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/YPM3M5qee7M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spcAft>
                <a:spcPts val="800"/>
              </a:spcAft>
            </a:pPr>
            <a:r>
              <a:rPr lang="ar-EG" sz="13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رابط التنزيل</a:t>
            </a:r>
            <a:r>
              <a:rPr lang="en-US" sz="13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r>
              <a:rPr lang="en-US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EG" sz="13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يمكن تنزيل الفيديو من </a:t>
            </a:r>
            <a:r>
              <a:rPr lang="ar-SA" sz="1400" u="sng" dirty="0" smtClean="0">
                <a:solidFill>
                  <a:srgbClr val="0000FF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هنا</a:t>
            </a:r>
            <a:r>
              <a:rPr lang="en-US" sz="1400" cap="none" dirty="0">
                <a:solidFill>
                  <a:srgbClr val="13374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.</a:t>
            </a:r>
            <a:r>
              <a:rPr lang="ar-SA" sz="1400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endParaRPr lang="en-US" sz="1300" cap="none" dirty="0">
              <a:solidFill>
                <a:srgbClr val="13374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الترجمة باللغة العربية: </a:t>
            </a:r>
            <a:endParaRPr lang="en-US" sz="1400" dirty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متقدم</a:t>
            </a:r>
            <a:r>
              <a:rPr lang="ar-SA" sz="14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للتنزيل)</a:t>
            </a:r>
            <a:endParaRPr lang="en-US" sz="1400" dirty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أساسي</a:t>
            </a:r>
            <a:r>
              <a:rPr lang="ar-SA" sz="14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هنا</a:t>
            </a:r>
            <a:r>
              <a:rPr lang="en-US" sz="1300" cap="none" dirty="0" smtClean="0">
                <a:solidFill>
                  <a:srgbClr val="13374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13374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F040AFF2-9E86-604A-9435-0C3A196A30DC}"/>
              </a:ext>
            </a:extLst>
          </p:cNvPr>
          <p:cNvSpPr txBox="1">
            <a:spLocks/>
          </p:cNvSpPr>
          <p:nvPr/>
        </p:nvSpPr>
        <p:spPr>
          <a:xfrm>
            <a:off x="505185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الأولى: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التأسيس المفاهيمي 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C595F0-DFC6-5444-8808-8BDEF8C14826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BEA37788-AEA1-CD48-906D-FB4971DCA77C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09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0" name="Google Shape;121;p23">
            <a:hlinkClick r:id="rId3"/>
            <a:extLst>
              <a:ext uri="{FF2B5EF4-FFF2-40B4-BE49-F238E27FC236}">
                <a16:creationId xmlns:a16="http://schemas.microsoft.com/office/drawing/2014/main" xmlns="" id="{AFCD920F-A076-204C-9DB6-E000646FBE1B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1" y="1263361"/>
            <a:ext cx="4576800" cy="3052554"/>
          </a:xfrm>
          <a:prstGeom prst="rect">
            <a:avLst/>
          </a:prstGeom>
          <a:noFill/>
          <a:ln w="95250">
            <a:solidFill>
              <a:srgbClr val="133743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1865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6977</TotalTime>
  <Words>564</Words>
  <Application>Microsoft Office PowerPoint</Application>
  <PresentationFormat>On-screen Show (16:9)</PresentationFormat>
  <Paragraphs>65</Paragraphs>
  <Slides>13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0429_SFCG_Powerpoint</vt:lpstr>
      <vt:lpstr>الوحدة الأولى: التأسيس المفاهيمي في مكافحة التطرف العنيف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2019-05-19T21:15:20Z</dcterms:modified>
</cp:coreProperties>
</file>