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80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" pos="1920" userDrawn="1">
          <p15:clr>
            <a:srgbClr val="A4A3A4"/>
          </p15:clr>
        </p15:guide>
        <p15:guide id="7" pos="5568" userDrawn="1">
          <p15:clr>
            <a:srgbClr val="A4A3A4"/>
          </p15:clr>
        </p15:guide>
        <p15:guide id="8" pos="3850" userDrawn="1">
          <p15:clr>
            <a:srgbClr val="A4A3A4"/>
          </p15:clr>
        </p15:guide>
        <p15:guide id="9" orient="horz" pos="1092" userDrawn="1">
          <p15:clr>
            <a:srgbClr val="A4A3A4"/>
          </p15:clr>
        </p15:guide>
        <p15:guide id="10" orient="horz" pos="2162" userDrawn="1">
          <p15:clr>
            <a:srgbClr val="A4A3A4"/>
          </p15:clr>
        </p15:guide>
        <p15:guide id="11" pos="2880" userDrawn="1">
          <p15:clr>
            <a:srgbClr val="A4A3A4"/>
          </p15:clr>
        </p15:guide>
        <p15:guide id="12" orient="horz" pos="108" userDrawn="1">
          <p15:clr>
            <a:srgbClr val="A4A3A4"/>
          </p15:clr>
        </p15:guide>
        <p15:guide id="13" orient="horz" pos="3127" userDrawn="1">
          <p15:clr>
            <a:srgbClr val="A4A3A4"/>
          </p15:clr>
        </p15:guide>
        <p15:guide id="14" orient="horz" pos="2964" userDrawn="1">
          <p15:clr>
            <a:srgbClr val="A4A3A4"/>
          </p15:clr>
        </p15:guide>
        <p15:guide id="15" orient="horz" pos="372" userDrawn="1">
          <p15:clr>
            <a:srgbClr val="A4A3A4"/>
          </p15:clr>
        </p15:guide>
        <p15:guide id="16" pos="480" userDrawn="1">
          <p15:clr>
            <a:srgbClr val="A4A3A4"/>
          </p15:clr>
        </p15:guide>
        <p15:guide id="17" pos="5281" userDrawn="1">
          <p15:clr>
            <a:srgbClr val="A4A3A4"/>
          </p15:clr>
        </p15:guide>
        <p15:guide id="18" userDrawn="1">
          <p15:clr>
            <a:srgbClr val="A4A3A4"/>
          </p15:clr>
        </p15:guide>
        <p15:guide id="19" pos="5760" userDrawn="1">
          <p15:clr>
            <a:srgbClr val="A4A3A4"/>
          </p15:clr>
        </p15:guide>
        <p15:guide id="20" pos="192" userDrawn="1">
          <p15:clr>
            <a:srgbClr val="A4A3A4"/>
          </p15:clr>
        </p15:guide>
        <p15:guide id="21" pos="2160" userDrawn="1">
          <p15:clr>
            <a:srgbClr val="A4A3A4"/>
          </p15:clr>
        </p15:guide>
        <p15:guide id="22" orient="horz" pos="12" userDrawn="1">
          <p15:clr>
            <a:srgbClr val="A4A3A4"/>
          </p15:clr>
        </p15:guide>
        <p15:guide id="23" orient="horz" pos="3238" userDrawn="1">
          <p15:clr>
            <a:srgbClr val="A4A3A4"/>
          </p15:clr>
        </p15:guide>
        <p15:guide id="24" orient="horz" pos="732" userDrawn="1">
          <p15:clr>
            <a:srgbClr val="A4A3A4"/>
          </p15:clr>
        </p15:guide>
        <p15:guide id="25" pos="2688" userDrawn="1">
          <p15:clr>
            <a:srgbClr val="A4A3A4"/>
          </p15:clr>
        </p15:guide>
        <p15:guide id="26" pos="3264" userDrawn="1">
          <p15:clr>
            <a:srgbClr val="A4A3A4"/>
          </p15:clr>
        </p15:guide>
        <p15:guide id="27" pos="3600" userDrawn="1">
          <p15:clr>
            <a:srgbClr val="A4A3A4"/>
          </p15:clr>
        </p15:guide>
        <p15:guide id="28" orient="horz" pos="1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mberly Brody Hart" initials="KB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122"/>
    <a:srgbClr val="0072B1"/>
    <a:srgbClr val="00475D"/>
    <a:srgbClr val="133743"/>
    <a:srgbClr val="0095C3"/>
    <a:srgbClr val="000000"/>
    <a:srgbClr val="3DABCE"/>
    <a:srgbClr val="0AD092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85" autoAdjust="0"/>
    <p:restoredTop sz="86757"/>
  </p:normalViewPr>
  <p:slideViewPr>
    <p:cSldViewPr snapToGrid="0">
      <p:cViewPr varScale="1">
        <p:scale>
          <a:sx n="99" d="100"/>
          <a:sy n="99" d="100"/>
        </p:scale>
        <p:origin x="-360" y="-84"/>
      </p:cViewPr>
      <p:guideLst>
        <p:guide orient="horz" pos="1092"/>
        <p:guide orient="horz" pos="2162"/>
        <p:guide orient="horz" pos="108"/>
        <p:guide orient="horz" pos="3127"/>
        <p:guide orient="horz" pos="2964"/>
        <p:guide orient="horz" pos="372"/>
        <p:guide orient="horz" pos="12"/>
        <p:guide orient="horz" pos="3238"/>
        <p:guide orient="horz" pos="732"/>
        <p:guide orient="horz" pos="1260"/>
        <p:guide pos="1920"/>
        <p:guide pos="5568"/>
        <p:guide pos="3850"/>
        <p:guide pos="2880"/>
        <p:guide pos="480"/>
        <p:guide pos="5281"/>
        <p:guide/>
        <p:guide pos="5760"/>
        <p:guide pos="192"/>
        <p:guide pos="2160"/>
        <p:guide pos="2688"/>
        <p:guide pos="3264"/>
        <p:guide pos="3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49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65DB4-0533-4FC3-8E0C-E00573BD4EE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075DC-FC17-422D-900C-07167E9FCD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075DC-FC17-422D-900C-07167E9FCD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9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1471"/>
            <a:ext cx="7772400" cy="415498"/>
          </a:xfrm>
        </p:spPr>
        <p:txBody>
          <a:bodyPr anchor="b">
            <a:spAutoFit/>
          </a:bodyPr>
          <a:lstStyle>
            <a:lvl1pPr algn="ctr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0350"/>
            <a:ext cx="6400800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038600" y="2543175"/>
            <a:ext cx="1066800" cy="57150"/>
          </a:xfrm>
          <a:prstGeom prst="rect">
            <a:avLst/>
          </a:prstGeom>
          <a:solidFill>
            <a:srgbClr val="0072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72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49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2592956" cy="6852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350" b="1">
                <a:solidFill>
                  <a:srgbClr val="0072B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00450"/>
            <a:ext cx="2592956" cy="12573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j-lt"/>
              </a:defRPr>
            </a:lvl1pPr>
            <a:lvl2pPr>
              <a:defRPr sz="12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6601" y="2971800"/>
            <a:ext cx="2593975" cy="6852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350" b="1">
                <a:solidFill>
                  <a:srgbClr val="0072B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76601" y="3600450"/>
            <a:ext cx="2593975" cy="12573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j-lt"/>
              </a:defRPr>
            </a:lvl1pPr>
            <a:lvl2pPr>
              <a:defRPr sz="12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latin typeface="+mj-lt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1" y="2971800"/>
            <a:ext cx="2593975" cy="6852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350" b="1">
                <a:solidFill>
                  <a:srgbClr val="0072B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5"/>
          </p:nvPr>
        </p:nvSpPr>
        <p:spPr>
          <a:xfrm>
            <a:off x="6096001" y="3600450"/>
            <a:ext cx="2593975" cy="12573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j-lt"/>
              </a:defRPr>
            </a:lvl1pPr>
            <a:lvl2pPr>
              <a:defRPr sz="12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457200" y="1371600"/>
            <a:ext cx="2590800" cy="1543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50"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3276600" y="1371600"/>
            <a:ext cx="2590800" cy="1543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50"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8"/>
          </p:nvPr>
        </p:nvSpPr>
        <p:spPr>
          <a:xfrm>
            <a:off x="6096000" y="1371600"/>
            <a:ext cx="2590800" cy="1543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50"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9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15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1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500">
                <a:latin typeface="+mj-lt"/>
              </a:defRPr>
            </a:lvl4pPr>
            <a:lvl5pPr>
              <a:defRPr sz="1500">
                <a:latin typeface="+mj-lt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+mj-lt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2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+mj-lt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36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7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1471"/>
            <a:ext cx="7772400" cy="415498"/>
          </a:xfrm>
        </p:spPr>
        <p:txBody>
          <a:bodyPr anchor="b">
            <a:sp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0350"/>
            <a:ext cx="6400800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038600" y="2543175"/>
            <a:ext cx="1066800" cy="57150"/>
          </a:xfrm>
          <a:prstGeom prst="rect">
            <a:avLst/>
          </a:prstGeom>
          <a:solidFill>
            <a:srgbClr val="FCE1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72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99399"/>
            <a:ext cx="7772400" cy="415498"/>
          </a:xfrm>
        </p:spPr>
        <p:txBody>
          <a:bodyPr anchor="b">
            <a:spAutoFit/>
          </a:bodyPr>
          <a:lstStyle>
            <a:lvl1pPr algn="l">
              <a:defRPr sz="27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14896"/>
            <a:ext cx="7772400" cy="21053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lnSpc>
                <a:spcPct val="114000"/>
              </a:lnSpc>
              <a:buNone/>
              <a:defRPr sz="1200" b="1">
                <a:solidFill>
                  <a:schemeClr val="bg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697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223022"/>
          </a:xfrm>
          <a:prstGeom prst="rect">
            <a:avLst/>
          </a:prstGeom>
        </p:spPr>
        <p:txBody>
          <a:bodyPr/>
          <a:lstStyle>
            <a:lvl1pPr>
              <a:defRPr sz="1650">
                <a:latin typeface="+mj-lt"/>
              </a:defRPr>
            </a:lvl1pPr>
            <a:lvl2pPr>
              <a:defRPr sz="1650">
                <a:latin typeface="+mj-lt"/>
              </a:defRPr>
            </a:lvl2pPr>
            <a:lvl3pPr>
              <a:defRPr sz="1500"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+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057400" y="1314450"/>
            <a:ext cx="6629400" cy="16573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1" i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533400" y="3200400"/>
            <a:ext cx="8153400" cy="1600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50">
                <a:latin typeface="+mj-lt"/>
              </a:defRPr>
            </a:lvl1pPr>
            <a:lvl2pPr>
              <a:lnSpc>
                <a:spcPct val="100000"/>
              </a:lnSpc>
              <a:defRPr sz="1650">
                <a:latin typeface="+mj-lt"/>
              </a:defRPr>
            </a:lvl2pPr>
            <a:lvl3pPr>
              <a:lnSpc>
                <a:spcPct val="100000"/>
              </a:lnSpc>
              <a:defRPr sz="1500">
                <a:latin typeface="+mj-lt"/>
              </a:defRPr>
            </a:lvl3pPr>
            <a:lvl4pPr>
              <a:lnSpc>
                <a:spcPct val="100000"/>
              </a:lnSpc>
              <a:defRPr>
                <a:latin typeface="+mj-lt"/>
              </a:defRPr>
            </a:lvl4pPr>
            <a:lvl5pPr>
              <a:lnSpc>
                <a:spcPct val="100000"/>
              </a:lnSpc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+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71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57200" y="1371600"/>
            <a:ext cx="8229600" cy="18859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50"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71850"/>
            <a:ext cx="8229600" cy="1428750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+mj-lt"/>
              </a:defRPr>
            </a:lvl1pPr>
            <a:lvl2pPr>
              <a:defRPr sz="1500">
                <a:latin typeface="+mj-lt"/>
              </a:defRPr>
            </a:lvl2pPr>
            <a:lvl3pPr>
              <a:defRPr sz="135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2400300"/>
            <a:ext cx="7772400" cy="74295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1" baseline="0">
                <a:solidFill>
                  <a:schemeClr val="bg1"/>
                </a:solidFill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 in this area</a:t>
            </a:r>
          </a:p>
        </p:txBody>
      </p:sp>
    </p:spTree>
    <p:extLst>
      <p:ext uri="{BB962C8B-B14F-4D97-AF65-F5344CB8AC3E}">
        <p14:creationId xmlns:p14="http://schemas.microsoft.com/office/powerpoint/2010/main" val="38119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3371850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+mj-lt"/>
              </a:defRPr>
            </a:lvl1pPr>
            <a:lvl2pPr>
              <a:defRPr sz="1500">
                <a:latin typeface="+mj-lt"/>
              </a:defRPr>
            </a:lvl2pPr>
            <a:lvl3pPr>
              <a:defRPr sz="1350">
                <a:latin typeface="+mj-lt"/>
              </a:defRPr>
            </a:lvl3pPr>
            <a:lvl4pPr>
              <a:defRPr sz="1350">
                <a:latin typeface="+mj-lt"/>
              </a:defRPr>
            </a:lvl4pPr>
            <a:lvl5pPr>
              <a:defRPr sz="1350">
                <a:latin typeface="+mj-lt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 baseline="0"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0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57200" y="1371600"/>
            <a:ext cx="4038600" cy="337185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4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47982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None/>
              <a:defRPr sz="165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8571"/>
            <a:ext cx="4040188" cy="2720579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+mj-lt"/>
              </a:defRPr>
            </a:lvl1pPr>
            <a:lvl2pPr>
              <a:defRPr sz="1500">
                <a:latin typeface="+mj-lt"/>
              </a:defRPr>
            </a:lvl2pPr>
            <a:lvl3pPr>
              <a:defRPr sz="135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71600"/>
            <a:ext cx="4041775" cy="47982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None/>
              <a:defRPr sz="165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08571"/>
            <a:ext cx="4041775" cy="2720579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+mj-lt"/>
              </a:defRPr>
            </a:lvl1pPr>
            <a:lvl2pPr>
              <a:defRPr sz="1500">
                <a:latin typeface="+mj-lt"/>
              </a:defRPr>
            </a:lvl2pPr>
            <a:lvl3pPr>
              <a:defRPr sz="135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DC10273-68C7-4538-8229-3F0A39744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28650"/>
            <a:ext cx="8229600" cy="28575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 baseline="0">
                <a:latin typeface="+mj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3472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2672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 userDrawn="1">
            <p:ph type="sldNum" sz="quarter" idx="4"/>
          </p:nvPr>
        </p:nvSpPr>
        <p:spPr>
          <a:xfrm>
            <a:off x="8382000" y="4686338"/>
            <a:ext cx="609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D58B8A1-52F0-6149-BC12-C49132ADD2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50" r:id="rId4"/>
    <p:sldLayoutId id="2147483663" r:id="rId5"/>
    <p:sldLayoutId id="2147483666" r:id="rId6"/>
    <p:sldLayoutId id="2147483661" r:id="rId7"/>
    <p:sldLayoutId id="2147483652" r:id="rId8"/>
    <p:sldLayoutId id="2147483653" r:id="rId9"/>
    <p:sldLayoutId id="2147483660" r:id="rId10"/>
    <p:sldLayoutId id="2147483654" r:id="rId11"/>
    <p:sldLayoutId id="2147483662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700" kern="1000" baseline="0">
          <a:solidFill>
            <a:schemeClr val="tx1">
              <a:lumMod val="90000"/>
              <a:lumOff val="10000"/>
            </a:schemeClr>
          </a:solidFill>
          <a:latin typeface="Arial Black" panose="020B0A04020102020204" pitchFamily="34" charset="0"/>
          <a:ea typeface="Open Sans Extrabold" panose="020B0906030804020204" pitchFamily="34" charset="0"/>
          <a:cs typeface="Open Sans Extrabold" panose="020B090603080402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ct val="20000"/>
        </a:spcBef>
        <a:buFontTx/>
        <a:buNone/>
        <a:defRPr sz="2400" kern="1200">
          <a:solidFill>
            <a:schemeClr val="tx1">
              <a:lumMod val="90000"/>
              <a:lumOff val="10000"/>
            </a:schemeClr>
          </a:solidFill>
          <a:latin typeface="+mj-lt"/>
          <a:ea typeface="Open Sans" panose="020B0606030504020204" pitchFamily="34" charset="0"/>
          <a:cs typeface="Arial" panose="020B0604020202020204" pitchFamily="34" charset="0"/>
        </a:defRPr>
      </a:lvl1pPr>
      <a:lvl2pPr marL="557213" indent="-214313" algn="l" defTabSz="685800" rtl="0" eaLnBrk="1" latinLnBrk="0" hangingPunct="1">
        <a:lnSpc>
          <a:spcPct val="100000"/>
        </a:lnSpc>
        <a:spcBef>
          <a:spcPct val="20000"/>
        </a:spcBef>
        <a:buFont typeface="Wingdings" panose="05000000000000000000" pitchFamily="2" charset="2"/>
        <a:buChar char="§"/>
        <a:defRPr sz="2100" kern="1200">
          <a:solidFill>
            <a:schemeClr val="tx1">
              <a:lumMod val="90000"/>
              <a:lumOff val="10000"/>
            </a:schemeClr>
          </a:solidFill>
          <a:latin typeface="+mj-lt"/>
          <a:ea typeface="Open Sans" panose="020B0606030504020204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0000"/>
              <a:lumOff val="10000"/>
            </a:schemeClr>
          </a:solidFill>
          <a:latin typeface="+mj-lt"/>
          <a:ea typeface="Open Sans" panose="020B0606030504020204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>
              <a:lumMod val="90000"/>
              <a:lumOff val="10000"/>
            </a:schemeClr>
          </a:solidFill>
          <a:latin typeface="+mj-lt"/>
          <a:ea typeface="Open Sans" panose="020B0606030504020204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>
              <a:lumMod val="90000"/>
              <a:lumOff val="10000"/>
            </a:schemeClr>
          </a:solidFill>
          <a:latin typeface="+mj-lt"/>
          <a:ea typeface="Open Sans" panose="020B0606030504020204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504" b="39423"/>
          <a:stretch/>
        </p:blipFill>
        <p:spPr>
          <a:xfrm flipH="1">
            <a:off x="5550" y="636104"/>
            <a:ext cx="9138450" cy="450739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2114550"/>
          </a:xfrm>
          <a:prstGeom prst="rect">
            <a:avLst/>
          </a:prstGeom>
          <a:gradFill>
            <a:gsLst>
              <a:gs pos="0">
                <a:srgbClr val="006B96"/>
              </a:gs>
              <a:gs pos="100000">
                <a:srgbClr val="008B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9567" y="268022"/>
            <a:ext cx="5784021" cy="1077218"/>
          </a:xfrm>
        </p:spPr>
        <p:txBody>
          <a:bodyPr/>
          <a:lstStyle/>
          <a:p>
            <a:pPr algn="r" rtl="1">
              <a:spcAft>
                <a:spcPts val="1200"/>
              </a:spcAft>
            </a:pPr>
            <a:r>
              <a:rPr lang="ar-SA" sz="5000" b="0" dirty="0">
                <a:latin typeface="Simplified Arabic" pitchFamily="18" charset="-78"/>
                <a:ea typeface="Arial" charset="0"/>
                <a:cs typeface="Simplified Arabic" pitchFamily="18" charset="-78"/>
              </a:rPr>
              <a:t>مكافحة التطرف العنيف: </a:t>
            </a:r>
            <a:r>
              <a:rPr lang="en-US" sz="2400" b="0" dirty="0">
                <a:latin typeface="Simplified Arabic" pitchFamily="18" charset="-78"/>
                <a:ea typeface="Arial" charset="0"/>
                <a:cs typeface="Simplified Arabic" pitchFamily="18" charset="-78"/>
              </a:rPr>
              <a:t/>
            </a:r>
            <a:br>
              <a:rPr lang="en-US" sz="2400" b="0" dirty="0">
                <a:latin typeface="Simplified Arabic" pitchFamily="18" charset="-78"/>
                <a:ea typeface="Arial" charset="0"/>
                <a:cs typeface="Simplified Arabic" pitchFamily="18" charset="-78"/>
              </a:rPr>
            </a:br>
            <a:r>
              <a:rPr lang="ar-SA" sz="2000" b="0" cap="none" dirty="0">
                <a:latin typeface="Simplified Arabic" pitchFamily="18" charset="-78"/>
                <a:ea typeface="Arial" charset="0"/>
                <a:cs typeface="Simplified Arabic" pitchFamily="18" charset="-78"/>
              </a:rPr>
              <a:t>دليل تمهيدي للمفاهيم والبرامج وأفضل الممارسات </a:t>
            </a:r>
            <a:endParaRPr lang="en-US" sz="2000" b="0" cap="none" dirty="0">
              <a:latin typeface="Simplified Arabic" pitchFamily="18" charset="-78"/>
              <a:ea typeface="Arial" charset="0"/>
              <a:cs typeface="Simplified Arabic" pitchFamily="18" charset="-7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811838" y="1520055"/>
            <a:ext cx="2571750" cy="443198"/>
          </a:xfrm>
        </p:spPr>
        <p:txBody>
          <a:bodyPr/>
          <a:lstStyle/>
          <a:p>
            <a:pPr lvl="0" algn="r" rtl="1">
              <a:tabLst>
                <a:tab pos="1711325" algn="l"/>
              </a:tabLst>
            </a:pPr>
            <a:r>
              <a:rPr lang="ar-SA" sz="2000" b="0" spc="50" dirty="0">
                <a:latin typeface="Simplified Arabic" pitchFamily="18" charset="-78"/>
                <a:cs typeface="Simplified Arabic" pitchFamily="18" charset="-78"/>
              </a:rPr>
              <a:t>جلسة تمهيدية</a:t>
            </a:r>
          </a:p>
        </p:txBody>
      </p:sp>
      <p:pic>
        <p:nvPicPr>
          <p:cNvPr id="11" name="Picture 3" descr="C:\Users\Hannah Kim\Desktop\your sister file\sfcg_new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323" y="458906"/>
            <a:ext cx="1867306" cy="329112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0D94D9-9A18-A04E-921E-4E3B48F9B00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0" t="5926" r="61042" b="87277"/>
          <a:stretch/>
        </p:blipFill>
        <p:spPr>
          <a:xfrm>
            <a:off x="774174" y="933473"/>
            <a:ext cx="601866" cy="405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390A4AC-EF34-364E-937A-48D50CA998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348" y="892565"/>
            <a:ext cx="1237038" cy="52468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B01A4D4-6601-084A-B46B-FACC14BFE664}"/>
              </a:ext>
            </a:extLst>
          </p:cNvPr>
          <p:cNvSpPr/>
          <p:nvPr/>
        </p:nvSpPr>
        <p:spPr>
          <a:xfrm>
            <a:off x="7857811" y="4926011"/>
            <a:ext cx="1286189" cy="21748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>
                    <a:lumMod val="90000"/>
                    <a:lumOff val="10000"/>
                    <a:alpha val="75000"/>
                  </a:schemeClr>
                </a:solidFill>
              </a:rPr>
              <a:t>Russell Watkins/DFID</a:t>
            </a:r>
          </a:p>
        </p:txBody>
      </p:sp>
    </p:spTree>
    <p:extLst>
      <p:ext uri="{BB962C8B-B14F-4D97-AF65-F5344CB8AC3E}">
        <p14:creationId xmlns:p14="http://schemas.microsoft.com/office/powerpoint/2010/main" val="282787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95C3"/>
            </a:gs>
            <a:gs pos="0">
              <a:srgbClr val="00475D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924" y="310518"/>
            <a:ext cx="2209800" cy="422672"/>
          </a:xfrm>
        </p:spPr>
        <p:txBody>
          <a:bodyPr>
            <a:noAutofit/>
          </a:bodyPr>
          <a:lstStyle/>
          <a:p>
            <a:pPr algn="r"/>
            <a:r>
              <a:rPr lang="ar-AE" sz="3200" dirty="0">
                <a:solidFill>
                  <a:schemeClr val="accent3"/>
                </a:solidFill>
                <a:latin typeface="Simplified Arabic" pitchFamily="18" charset="-78"/>
                <a:cs typeface="Simplified Arabic" pitchFamily="18" charset="-78"/>
              </a:rPr>
              <a:t>الأجندة</a:t>
            </a:r>
            <a:endParaRPr lang="en-US" sz="3200" dirty="0">
              <a:solidFill>
                <a:schemeClr val="accent3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 flipH="1">
            <a:off x="0" y="842342"/>
            <a:ext cx="8839200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B74F83-520E-B149-8253-49C721296086}"/>
              </a:ext>
            </a:extLst>
          </p:cNvPr>
          <p:cNvSpPr txBox="1"/>
          <p:nvPr/>
        </p:nvSpPr>
        <p:spPr>
          <a:xfrm>
            <a:off x="762000" y="1127234"/>
            <a:ext cx="7634288" cy="35876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>
              <a:solidFill>
                <a:schemeClr val="bg1"/>
              </a:solidFill>
              <a:latin typeface="Arial Black" panose="020B0A040201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31536"/>
      </p:ext>
    </p:extLst>
  </p:cSld>
  <p:clrMapOvr>
    <a:masterClrMapping/>
  </p:clrMapOvr>
</p:sld>
</file>

<file path=ppt/theme/theme1.xml><?xml version="1.0" encoding="utf-8"?>
<a:theme xmlns:a="http://schemas.openxmlformats.org/drawingml/2006/main" name="0429_SFCG_Powerpoint">
  <a:themeElements>
    <a:clrScheme name="Custom 8">
      <a:dk1>
        <a:srgbClr val="2C2C2D"/>
      </a:dk1>
      <a:lt1>
        <a:srgbClr val="FFFFFF"/>
      </a:lt1>
      <a:dk2>
        <a:srgbClr val="193875"/>
      </a:dk2>
      <a:lt2>
        <a:srgbClr val="EEECE1"/>
      </a:lt2>
      <a:accent1>
        <a:srgbClr val="008FBE"/>
      </a:accent1>
      <a:accent2>
        <a:srgbClr val="0069A6"/>
      </a:accent2>
      <a:accent3>
        <a:srgbClr val="FFE01E"/>
      </a:accent3>
      <a:accent4>
        <a:srgbClr val="58595B"/>
      </a:accent4>
      <a:accent5>
        <a:srgbClr val="133743"/>
      </a:accent5>
      <a:accent6>
        <a:srgbClr val="0AD092"/>
      </a:accent6>
      <a:hlink>
        <a:srgbClr val="00465C"/>
      </a:hlink>
      <a:folHlink>
        <a:srgbClr val="00465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sz="9000" dirty="0" smtClean="0">
            <a:solidFill>
              <a:srgbClr val="0095C3"/>
            </a:solidFill>
            <a:latin typeface="Arial Black" panose="020B0A04020102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6704</TotalTime>
  <Words>10</Words>
  <Application>Microsoft Office PowerPoint</Application>
  <PresentationFormat>On-screen Show (16:9)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0429_SFCG_Powerpoint</vt:lpstr>
      <vt:lpstr>مكافحة التطرف العنيف:  دليل تمهيدي للمفاهيم والبرامج وأفضل الممارسات </vt:lpstr>
      <vt:lpstr>الأجندة</vt:lpstr>
    </vt:vector>
  </TitlesOfParts>
  <Company>Search for Common Ground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2014-05-01T14:47:26Z</dcterms:created>
  <dcterms:modified xsi:type="dcterms:W3CDTF">2019-03-20T06:55:31Z</dcterms:modified>
</cp:coreProperties>
</file>