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8" r:id="rId2"/>
    <p:sldId id="389" r:id="rId3"/>
    <p:sldId id="390" r:id="rId4"/>
    <p:sldId id="391" r:id="rId5"/>
    <p:sldId id="392" r:id="rId6"/>
    <p:sldId id="467" r:id="rId7"/>
    <p:sldId id="468" r:id="rId8"/>
    <p:sldId id="395" r:id="rId9"/>
    <p:sldId id="396" r:id="rId10"/>
    <p:sldId id="397" r:id="rId11"/>
    <p:sldId id="398" r:id="rId12"/>
    <p:sldId id="399" r:id="rId13"/>
    <p:sldId id="400" r:id="rId14"/>
    <p:sldId id="40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pos="1912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792" userDrawn="1">
          <p15:clr>
            <a:srgbClr val="A4A3A4"/>
          </p15:clr>
        </p15:guide>
        <p15:guide id="9" orient="horz" pos="1092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32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70" userDrawn="1">
          <p15:clr>
            <a:srgbClr val="A4A3A4"/>
          </p15:clr>
        </p15:guide>
        <p15:guide id="15" orient="horz" pos="372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9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4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23" userDrawn="1">
          <p15:clr>
            <a:srgbClr val="A4A3A4"/>
          </p15:clr>
        </p15:guide>
        <p15:guide id="25" pos="26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1"/>
    <a:srgbClr val="00475D"/>
    <a:srgbClr val="133743"/>
    <a:srgbClr val="0095C3"/>
    <a:srgbClr val="000000"/>
    <a:srgbClr val="3DABCE"/>
    <a:srgbClr val="0AD092"/>
    <a:srgbClr val="FCE12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84" autoAdjust="0"/>
    <p:restoredTop sz="87083"/>
  </p:normalViewPr>
  <p:slideViewPr>
    <p:cSldViewPr snapToGrid="0">
      <p:cViewPr>
        <p:scale>
          <a:sx n="110" d="100"/>
          <a:sy n="110" d="100"/>
        </p:scale>
        <p:origin x="-672" y="-294"/>
      </p:cViewPr>
      <p:guideLst>
        <p:guide orient="horz" pos="1092"/>
        <p:guide orient="horz" pos="2162"/>
        <p:guide orient="horz" pos="132"/>
        <p:guide orient="horz" pos="3127"/>
        <p:guide orient="horz" pos="2970"/>
        <p:guide orient="horz" pos="372"/>
        <p:guide orient="horz"/>
        <p:guide orient="horz" pos="3238"/>
        <p:guide orient="horz" pos="723"/>
        <p:guide pos="1912"/>
        <p:guide pos="5568"/>
        <p:guide pos="3792"/>
        <p:guide pos="2880"/>
        <p:guide pos="480"/>
        <p:guide pos="5289"/>
        <p:guide/>
        <p:guide pos="5760"/>
        <p:guide pos="194"/>
        <p:guide pos="2160"/>
        <p:guide pos="26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s://europa.eu/youth/erasmusvirtual" TargetMode="External"/><Relationship Id="rId7" Type="http://schemas.openxmlformats.org/officeDocument/2006/relationships/hyperlink" Target="https://drive.google.com/a/sfcg.org/uc?id=1h9KTaHOQwb-SQ5IIRmyc4b_mGs1xBBo9&amp;export=downloa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tV2nNsY6RSdDkR78SHgZe1nbiNqv483o&amp;export=download" TargetMode="External"/><Relationship Id="rId5" Type="http://schemas.openxmlformats.org/officeDocument/2006/relationships/hyperlink" Target="https://drive.google.com/a/sfcg.org/uc?id=1zi4ZFsTJrtI8z9Np6aFSOzAeuwVLpCOU&amp;export=download" TargetMode="External"/><Relationship Id="rId4" Type="http://schemas.openxmlformats.org/officeDocument/2006/relationships/hyperlink" Target="https://youtu.be/DSW7kleimF0" TargetMode="Externa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s://eca.state.gov/" TargetMode="External"/><Relationship Id="rId7" Type="http://schemas.openxmlformats.org/officeDocument/2006/relationships/hyperlink" Target="https://drive.google.com/a/sfcg.org/uc?id=1UMdJwFfc_63e3f2-sjUyB_2zmSdNQDDD&amp;export=downloa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3MVtEVzvXVOYWmtdD91OTj_Qts534uz5&amp;export=download" TargetMode="External"/><Relationship Id="rId5" Type="http://schemas.openxmlformats.org/officeDocument/2006/relationships/hyperlink" Target="https://drive.google.com/a/sfcg.org/uc?id=1QUm8A1Hlnm7YTV3MfoMHH6Z6mOzDbB4M&amp;export=download" TargetMode="External"/><Relationship Id="rId4" Type="http://schemas.openxmlformats.org/officeDocument/2006/relationships/hyperlink" Target="https://youtu.be/cCrDOSsDbt8" TargetMode="Externa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 b="11834"/>
          <a:stretch/>
        </p:blipFill>
        <p:spPr>
          <a:xfrm>
            <a:off x="-4525" y="0"/>
            <a:ext cx="9143999" cy="4805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8015" y="3331649"/>
            <a:ext cx="5362575" cy="1107996"/>
          </a:xfrm>
        </p:spPr>
        <p:txBody>
          <a:bodyPr/>
          <a:lstStyle/>
          <a:p>
            <a:r>
              <a:rPr lang="en-US" sz="3600" b="0" dirty="0">
                <a:latin typeface="Arial" charset="0"/>
                <a:ea typeface="Arial" charset="0"/>
                <a:cs typeface="Arial" charset="0"/>
              </a:rPr>
              <a:t>MODULE</a:t>
            </a:r>
            <a:r>
              <a:rPr lang="en-US" sz="3600" dirty="0"/>
              <a:t>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09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3" descr="C:\Users\Hannah Kim\Desktop\your sister file\sfcg_newlogo2.png">
            <a:extLst>
              <a:ext uri="{FF2B5EF4-FFF2-40B4-BE49-F238E27FC236}">
                <a16:creationId xmlns:a16="http://schemas.microsoft.com/office/drawing/2014/main" xmlns="" id="{F63BEEED-6884-1E42-9E17-30C684F6B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162" y="3432175"/>
            <a:ext cx="1867306" cy="329112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521C90A-C419-DA44-BB07-B653519DE7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5926" r="61042" b="87277"/>
          <a:stretch/>
        </p:blipFill>
        <p:spPr>
          <a:xfrm>
            <a:off x="8053403" y="3955866"/>
            <a:ext cx="601866" cy="405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0C7C35-4A5F-F544-A8E2-F66C839DE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91" y="3914958"/>
            <a:ext cx="1237038" cy="524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48E77F-0FAD-714C-B3F5-4BEEC70078C3}"/>
              </a:ext>
            </a:extLst>
          </p:cNvPr>
          <p:cNvSpPr/>
          <p:nvPr/>
        </p:nvSpPr>
        <p:spPr>
          <a:xfrm>
            <a:off x="6532881" y="-1"/>
            <a:ext cx="2611120" cy="2095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Deutsche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Welle</a:t>
            </a:r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Unternehmen</a:t>
            </a:r>
            <a:r>
              <a:rPr lang="en-US" sz="1000" dirty="0">
                <a:solidFill>
                  <a:schemeClr val="tx1">
                    <a:lumMod val="90000"/>
                    <a:lumOff val="10000"/>
                    <a:alpha val="75000"/>
                  </a:schemeClr>
                </a:solidFill>
              </a:rPr>
              <a:t>/CC BY-NC 2.0</a:t>
            </a:r>
          </a:p>
        </p:txBody>
      </p:sp>
    </p:spTree>
    <p:extLst>
      <p:ext uri="{BB962C8B-B14F-4D97-AF65-F5344CB8AC3E}">
        <p14:creationId xmlns:p14="http://schemas.microsoft.com/office/powerpoint/2010/main" val="43219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8219" y="1531181"/>
            <a:ext cx="7167562" cy="196207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are some considerations practitioners should have when designing their own initiatives that use technology or when creating their own tech tools for countering violent extremism programming?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063E1AF-020E-AD44-8543-EC3F4001CC03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81B2D79-D542-5447-B719-934EA7A24820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42EA0BC-17DF-DB4F-8C0D-F4854E46A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6F16A0-803E-6F47-BD99-5B5ADEDD5CD4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F59C51E-C4A7-D447-91DC-F152858B9B86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4B99AF34-2469-C244-BFE8-43488DDE8E31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86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62000" y="802408"/>
            <a:ext cx="7269162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International good practices and lessons learned on technology in countering violent extremism: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70755" y="1962832"/>
            <a:ext cx="7589908" cy="20159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Nothing beats reality: </a:t>
            </a:r>
            <a:b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Counter-narratives and tech tools alone are not the only solution to 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  preventing radicalization and recruitment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Communication is only one part of the solution: </a:t>
            </a:r>
            <a:b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Integrate countering violent extremism communications approaches 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  (such as positive narratives) into the broader counter-terrorism strategies 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  and policies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1F3CC93-0C1A-AF43-81CF-AB6464DD482C}"/>
              </a:ext>
            </a:extLst>
          </p:cNvPr>
          <p:cNvCxnSpPr>
            <a:cxnSpLocks/>
          </p:cNvCxnSpPr>
          <p:nvPr/>
        </p:nvCxnSpPr>
        <p:spPr>
          <a:xfrm flipH="1">
            <a:off x="770756" y="1709738"/>
            <a:ext cx="83906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AFAC581-E5D5-9E4D-850A-224D47A90D07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2D7A1DE-5335-4B44-9F4B-ACB320F9F43F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94C33912-CF51-494B-A85F-5B551DAB5DBB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0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808038" y="725817"/>
            <a:ext cx="7269162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(continued):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770756" y="1283018"/>
            <a:ext cx="838195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762000" y="1470888"/>
            <a:ext cx="7587136" cy="29238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Engage in a multi-faceted approach: </a:t>
            </a:r>
            <a:b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Such as removing violent extremist content, countering misinformation, 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  communicating your own message, and making youth more resilient 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  through activities and education</a:t>
            </a:r>
            <a:endParaRPr lang="en" sz="180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Engage in a whole of society approach:</a:t>
            </a:r>
            <a:b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– 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Including government institutions, civil society, and the private sector as 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   well as local actors (and do not forget youth!)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Ensure consistency and coordination:</a:t>
            </a:r>
            <a:b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– 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Coordinate efforts to ensure that messages are not contradicting and 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   build on existing efforts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0EA1B7F-1A38-5F48-A847-4EB9E11AE3B4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567AEE7-8C70-2F42-AFB5-3537B92CC359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410601B7-B137-0E46-8DB1-E131451DD4CE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360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45073" y="716058"/>
            <a:ext cx="8076884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 are the risks or challenges to using new </a:t>
            </a:r>
            <a:b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media and technology?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754637" y="1581150"/>
            <a:ext cx="839598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762000" y="1649140"/>
            <a:ext cx="7909034" cy="34753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lnSpc>
                <a:spcPts val="2100"/>
              </a:lnSpc>
              <a:spcBef>
                <a:spcPts val="0"/>
              </a:spcBef>
              <a:spcAft>
                <a:spcPts val="700"/>
              </a:spcAft>
              <a:buClr>
                <a:srgbClr val="0072B1"/>
              </a:buClr>
              <a:buSzPct val="100000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The development and use of technology tools can be expensive and difficult.</a:t>
            </a:r>
            <a:endParaRPr lang="en-US" sz="18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700"/>
              </a:spcAft>
              <a:buClr>
                <a:srgbClr val="0072B1"/>
              </a:buClr>
              <a:buSzPct val="100000"/>
            </a:pP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They may require specific aspects such as an engaging and user-friendly development, specialized moderators to manage the platforms, and/or longer-term commitments to keep the platforms active. Ask yourself whether there are enough resources:</a:t>
            </a:r>
          </a:p>
          <a:p>
            <a:pPr marL="285750" indent="-285750">
              <a:lnSpc>
                <a:spcPts val="2100"/>
              </a:lnSpc>
              <a:spcBef>
                <a:spcPts val="0"/>
              </a:spcBef>
              <a:spcAft>
                <a:spcPts val="700"/>
              </a:spcAft>
              <a:buClr>
                <a:srgbClr val="0072B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1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to see the development through to completion? </a:t>
            </a:r>
          </a:p>
          <a:p>
            <a:pPr marL="285750" indent="-285750">
              <a:lnSpc>
                <a:spcPts val="2100"/>
              </a:lnSpc>
              <a:spcBef>
                <a:spcPts val="0"/>
              </a:spcBef>
              <a:spcAft>
                <a:spcPts val="700"/>
              </a:spcAft>
              <a:buClr>
                <a:srgbClr val="0072B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1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to ensure that it is marketed and that the tool or platform is managed and sustained after the development phase?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700"/>
              </a:spcAft>
              <a:buClr>
                <a:srgbClr val="0072B1"/>
              </a:buClr>
              <a:buSzPct val="100000"/>
            </a:pP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Technology and social media tools can also run the risk of not reaching the right audience if their design was not informed by adequate research.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700"/>
              </a:spcAft>
              <a:buClr>
                <a:srgbClr val="0072B1"/>
              </a:buClr>
              <a:buSzPct val="100000"/>
            </a:pPr>
            <a:endParaRPr lang="en" sz="18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6303347-1A4F-5E43-9440-2B8C25BB3858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53974F5-E0F7-C24D-81CC-BD79F095FD4B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itle 2">
              <a:extLst>
                <a:ext uri="{FF2B5EF4-FFF2-40B4-BE49-F238E27FC236}">
                  <a16:creationId xmlns:a16="http://schemas.microsoft.com/office/drawing/2014/main" xmlns="" id="{D9B142B4-B06E-0A48-84E9-D092558118BA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54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88504" y="1895417"/>
            <a:ext cx="7669695" cy="248786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New media and technology are more likely to facilitate radicalization and violent extremism than to drive it.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Using new media and technology in countering violent extremism programming can expand reach and inspire change.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New media and technology cannot replace reality when countering violent extremism.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Creating new platforms (versus using or creating spaces on established platforms) can be difficult and costly but can also be effective.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BF1C9A-C7F3-884D-B5A8-5919CAD365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>
            <a:off x="5410200" y="0"/>
            <a:ext cx="3733800" cy="404347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CD73B1E-3327-D54F-B555-847FE5DE6B70}"/>
              </a:ext>
            </a:extLst>
          </p:cNvPr>
          <p:cNvCxnSpPr>
            <a:cxnSpLocks/>
          </p:cNvCxnSpPr>
          <p:nvPr/>
        </p:nvCxnSpPr>
        <p:spPr>
          <a:xfrm flipH="1">
            <a:off x="764756" y="1483434"/>
            <a:ext cx="837924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2A662793-EBCF-384F-BFDF-0322C9974360}"/>
              </a:ext>
            </a:extLst>
          </p:cNvPr>
          <p:cNvSpPr txBox="1">
            <a:spLocks/>
          </p:cNvSpPr>
          <p:nvPr/>
        </p:nvSpPr>
        <p:spPr>
          <a:xfrm>
            <a:off x="788505" y="925495"/>
            <a:ext cx="37147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00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KEY TAKEWAYS</a:t>
            </a:r>
            <a:endParaRPr lang="en-US" sz="3000" b="0" cap="none" dirty="0">
              <a:solidFill>
                <a:srgbClr val="FCE1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B446DB6-AACA-A945-969D-B26649B9F5A5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5051240E-9F2E-104D-A5D3-CD4E088DD157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xmlns="" id="{A68E8D72-DDB2-1D40-8B0A-98663A09B1B2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8219" y="2088054"/>
            <a:ext cx="7167562" cy="78483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>
                <a:latin typeface="Arial" charset="0"/>
                <a:ea typeface="Arial" charset="0"/>
                <a:cs typeface="Arial" charset="0"/>
              </a:rPr>
              <a:t>Share a time when technology powerfully helped you to connect with someone or something.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DEB2225-3762-AB43-932F-E35E54DC3173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D483223-E6E6-414E-8C68-633033973201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itle 2">
              <a:extLst>
                <a:ext uri="{FF2B5EF4-FFF2-40B4-BE49-F238E27FC236}">
                  <a16:creationId xmlns:a16="http://schemas.microsoft.com/office/drawing/2014/main" xmlns="" id="{B11CCCD0-6B27-BC4D-BE08-7647C72E9180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02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4A2980E-2FCC-364F-9273-E7CB2982355D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44A011E-1511-B240-B998-5062850007AE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8219" y="2088054"/>
            <a:ext cx="7167562" cy="78483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How have violent extremist groups utilized technology in your context?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A4F5827-8C3F-BF4B-B98A-4290F64CDDC6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2BDC761-D386-7D44-84B5-ACE46875D4FD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EE1466F-4266-9D48-B062-5CD070497F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D9AA67B-DA40-7848-8F30-09E33CDF90BD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23B949B-46D8-3E43-AEF7-EE31B6087565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E41578D1-83EF-CA45-BB9E-5F3333458705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6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8219" y="1857585"/>
            <a:ext cx="7167562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>
                <a:latin typeface="Arial" charset="0"/>
                <a:ea typeface="Arial" charset="0"/>
                <a:cs typeface="Arial" charset="0"/>
              </a:rPr>
              <a:t>How can technology (including new media) be used to build resilience to the appeal of violent extremism or counter violent extremism?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19F1CE1-41ED-E840-97C0-3563F144911A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7E54617-5B3D-B546-BDA0-E7173E3A2882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8B97D80-BFB6-D44D-A620-1B8EC50AD1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DA70769-D909-594D-8927-5FB41C203DE0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69CF7F9-7114-D147-8413-3A2163FEE2A5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2C979C08-DC8C-7B43-9DAC-80D981F07C97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770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808039" y="857870"/>
            <a:ext cx="6830354" cy="6924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lnSpc>
                <a:spcPts val="2700"/>
              </a:lnSpc>
            </a:pPr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Common goals of using technology in countering violent extremism programs: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770756" y="1709738"/>
            <a:ext cx="8381127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762000" y="1962149"/>
            <a:ext cx="7589907" cy="260071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Connecting marginalized or vulnerable people to services and opportunities.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Connecting people across dividing lines. 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Building the skills of vulnerable people.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Raising awareness about radicalization and violent extremism.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Creating and sharing positive narratives.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Empowering organizations or individuals to better engage in countering violent extremism through building knowledge and skills.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60AD899-C583-4144-923A-12E65BFD4701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09399D7-E931-AD44-94AB-40F405E07143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xmlns="" id="{8A7517C9-2C25-D64D-9E41-B88C0CDC1FAC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23 | Erasmus+ Virtual Exchange Trailer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9AEA917C-E19C-0A43-8D5B-77973D292A2E}"/>
              </a:ext>
            </a:extLst>
          </p:cNvPr>
          <p:cNvSpPr txBox="1">
            <a:spLocks/>
          </p:cNvSpPr>
          <p:nvPr/>
        </p:nvSpPr>
        <p:spPr>
          <a:xfrm>
            <a:off x="336774" y="1128801"/>
            <a:ext cx="4264025" cy="30162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Erasmus+ Virtual Exchange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/DSW7kleimF0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Arabic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93E52AE-317B-1942-8DCA-29B8F5F2B203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32532BE-936C-5348-A494-1E3D685C6C7E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59D49122-D7B5-B946-B67F-6A524C430457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06</a:t>
              </a:r>
            </a:p>
          </p:txBody>
        </p:sp>
      </p:grpSp>
      <p:pic>
        <p:nvPicPr>
          <p:cNvPr id="19" name="Google Shape;967;p146">
            <a:hlinkClick r:id="rId4"/>
            <a:extLst>
              <a:ext uri="{FF2B5EF4-FFF2-40B4-BE49-F238E27FC236}">
                <a16:creationId xmlns:a16="http://schemas.microsoft.com/office/drawing/2014/main" xmlns="" id="{C4BC984C-274A-8245-A2B8-790748693D63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51" y="1222470"/>
            <a:ext cx="4613302" cy="3075534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18602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24 | Peer-to-Peer: Challenging Extremism 2015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9AEA917C-E19C-0A43-8D5B-77973D292A2E}"/>
              </a:ext>
            </a:extLst>
          </p:cNvPr>
          <p:cNvSpPr txBox="1">
            <a:spLocks/>
          </p:cNvSpPr>
          <p:nvPr/>
        </p:nvSpPr>
        <p:spPr>
          <a:xfrm>
            <a:off x="336774" y="1128136"/>
            <a:ext cx="3631219" cy="361637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United States of America’s Bureau of Educational and Cultural Affairs (Department of State)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/cCrDOSsDbt8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Arabic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6919" y="-100940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D52A2AA-ABE2-7842-A3FE-12BAFB981E54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6DA8E3C-39DA-8D4C-9899-F94F7336F7A0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6A3476F5-C5FC-4D49-82DB-66F0147C9F35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07</a:t>
              </a:r>
            </a:p>
          </p:txBody>
        </p:sp>
      </p:grpSp>
      <p:pic>
        <p:nvPicPr>
          <p:cNvPr id="20" name="Google Shape;974;p147">
            <a:hlinkClick r:id="rId4"/>
            <a:extLst>
              <a:ext uri="{FF2B5EF4-FFF2-40B4-BE49-F238E27FC236}">
                <a16:creationId xmlns:a16="http://schemas.microsoft.com/office/drawing/2014/main" xmlns="" id="{F129465B-E307-914B-A818-5FF5ACF766A3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35" y="1224746"/>
            <a:ext cx="4613302" cy="3075534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</p:spTree>
    <p:extLst>
      <p:ext uri="{BB962C8B-B14F-4D97-AF65-F5344CB8AC3E}">
        <p14:creationId xmlns:p14="http://schemas.microsoft.com/office/powerpoint/2010/main" val="37654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3569516" y="863589"/>
            <a:ext cx="5268694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Special considerations when using social media and online platforms: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3569516" y="2003296"/>
            <a:ext cx="5209982" cy="232371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Targeting your message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Use photographs or videos to grab interest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Limit yourself to only one short message per post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Use hashtags to build a broader campaign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Call your audience to action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Engage with those that interact with your posts when appropriate</a:t>
            </a:r>
          </a:p>
        </p:txBody>
      </p:sp>
      <p:pic>
        <p:nvPicPr>
          <p:cNvPr id="9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-165" r="49062" b="1588"/>
          <a:stretch/>
        </p:blipFill>
        <p:spPr>
          <a:xfrm>
            <a:off x="-1" y="-8633"/>
            <a:ext cx="3035301" cy="5160767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3569516" y="1724608"/>
            <a:ext cx="557448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5847124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84B82D5-D5D4-D64D-A8C1-65E03ED27A66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A6B0385-9ECA-F840-ABD5-C8B0376ECA9E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9B826ECC-40FE-3445-B9D1-1B4763B1B10D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54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8219" y="1857585"/>
            <a:ext cx="7167562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are some of the strengths and challenges</a:t>
            </a:r>
            <a:r>
              <a:rPr lang="en-US" sz="2550" b="0" cap="none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550" b="0" cap="none" dirty="0">
                <a:latin typeface="Arial" charset="0"/>
                <a:ea typeface="Arial" charset="0"/>
                <a:cs typeface="Arial" charset="0"/>
              </a:rPr>
            </a:br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to creating your own tech platforms to counter violent extremism?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298225F-F299-294C-9BD9-F83C54A33EEC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176C49B-A219-224F-A972-33B8BD59FACA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C74C337-3061-2743-9A2B-036A10CB9D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CF66D25-879D-D649-BBFB-88D8ADF02008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2AACA71-C924-124B-83AE-A5CD6EE90C6E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4DD6986A-065F-EC4A-AF36-34A84E2677A8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0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5655</TotalTime>
  <Words>649</Words>
  <Application>Microsoft Office PowerPoint</Application>
  <PresentationFormat>On-screen Show (16:9)</PresentationFormat>
  <Paragraphs>84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0429_SFCG_Powerpoint</vt:lpstr>
      <vt:lpstr>MODULE 09 Utilizing an Innovative Toolbox: Leveraging New Media and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2019-03-19T13:50:26Z</dcterms:modified>
</cp:coreProperties>
</file>