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8" r:id="rId2"/>
    <p:sldId id="389" r:id="rId3"/>
    <p:sldId id="390" r:id="rId4"/>
    <p:sldId id="391" r:id="rId5"/>
    <p:sldId id="392" r:id="rId6"/>
    <p:sldId id="467" r:id="rId7"/>
    <p:sldId id="468" r:id="rId8"/>
    <p:sldId id="395" r:id="rId9"/>
    <p:sldId id="396" r:id="rId10"/>
    <p:sldId id="397" r:id="rId11"/>
    <p:sldId id="398" r:id="rId12"/>
    <p:sldId id="399" r:id="rId13"/>
    <p:sldId id="400" r:id="rId14"/>
    <p:sldId id="40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pos="1912" userDrawn="1">
          <p15:clr>
            <a:srgbClr val="A4A3A4"/>
          </p15:clr>
        </p15:guide>
        <p15:guide id="7" pos="5568" userDrawn="1">
          <p15:clr>
            <a:srgbClr val="A4A3A4"/>
          </p15:clr>
        </p15:guide>
        <p15:guide id="8" pos="3792" userDrawn="1">
          <p15:clr>
            <a:srgbClr val="A4A3A4"/>
          </p15:clr>
        </p15:guide>
        <p15:guide id="9" orient="horz" pos="1077" userDrawn="1">
          <p15:clr>
            <a:srgbClr val="A4A3A4"/>
          </p15:clr>
        </p15:guide>
        <p15:guide id="10" orient="horz" pos="2162" userDrawn="1">
          <p15:clr>
            <a:srgbClr val="A4A3A4"/>
          </p15:clr>
        </p15:guide>
        <p15:guide id="11" pos="2880" userDrawn="1">
          <p15:clr>
            <a:srgbClr val="A4A3A4"/>
          </p15:clr>
        </p15:guide>
        <p15:guide id="12" orient="horz" pos="132" userDrawn="1">
          <p15:clr>
            <a:srgbClr val="A4A3A4"/>
          </p15:clr>
        </p15:guide>
        <p15:guide id="13" orient="horz" pos="3127" userDrawn="1">
          <p15:clr>
            <a:srgbClr val="A4A3A4"/>
          </p15:clr>
        </p15:guide>
        <p15:guide id="14" orient="horz" pos="2970" userDrawn="1">
          <p15:clr>
            <a:srgbClr val="A4A3A4"/>
          </p15:clr>
        </p15:guide>
        <p15:guide id="15" orient="horz" pos="348" userDrawn="1">
          <p15:clr>
            <a:srgbClr val="A4A3A4"/>
          </p15:clr>
        </p15:guide>
        <p15:guide id="16" pos="480" userDrawn="1">
          <p15:clr>
            <a:srgbClr val="A4A3A4"/>
          </p15:clr>
        </p15:guide>
        <p15:guide id="17" pos="5289" userDrawn="1">
          <p15:clr>
            <a:srgbClr val="A4A3A4"/>
          </p15:clr>
        </p15:guide>
        <p15:guide id="18" userDrawn="1">
          <p15:clr>
            <a:srgbClr val="A4A3A4"/>
          </p15:clr>
        </p15:guide>
        <p15:guide id="19" pos="5760" userDrawn="1">
          <p15:clr>
            <a:srgbClr val="A4A3A4"/>
          </p15:clr>
        </p15:guide>
        <p15:guide id="20" pos="194" userDrawn="1">
          <p15:clr>
            <a:srgbClr val="A4A3A4"/>
          </p15:clr>
        </p15:guide>
        <p15:guide id="21" pos="2160" userDrawn="1">
          <p15:clr>
            <a:srgbClr val="A4A3A4"/>
          </p15:clr>
        </p15:guide>
        <p15:guide id="22" orient="horz" userDrawn="1">
          <p15:clr>
            <a:srgbClr val="A4A3A4"/>
          </p15:clr>
        </p15:guide>
        <p15:guide id="23" orient="horz" pos="3238" userDrawn="1">
          <p15:clr>
            <a:srgbClr val="A4A3A4"/>
          </p15:clr>
        </p15:guide>
        <p15:guide id="24" orient="horz" pos="7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Brody Hart" initials="K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5D"/>
    <a:srgbClr val="133743"/>
    <a:srgbClr val="0072B1"/>
    <a:srgbClr val="0095C3"/>
    <a:srgbClr val="000000"/>
    <a:srgbClr val="3DABCE"/>
    <a:srgbClr val="0AD092"/>
    <a:srgbClr val="FCE122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6" autoAdjust="0"/>
    <p:restoredTop sz="86735"/>
  </p:normalViewPr>
  <p:slideViewPr>
    <p:cSldViewPr snapToGrid="0">
      <p:cViewPr>
        <p:scale>
          <a:sx n="120" d="100"/>
          <a:sy n="120" d="100"/>
        </p:scale>
        <p:origin x="-402" y="-144"/>
      </p:cViewPr>
      <p:guideLst>
        <p:guide orient="horz" pos="1077"/>
        <p:guide orient="horz" pos="2162"/>
        <p:guide orient="horz" pos="132"/>
        <p:guide orient="horz" pos="3127"/>
        <p:guide orient="horz" pos="2970"/>
        <p:guide orient="horz" pos="348"/>
        <p:guide orient="horz"/>
        <p:guide orient="horz" pos="3238"/>
        <p:guide orient="horz" pos="708"/>
        <p:guide pos="1912"/>
        <p:guide pos="5568"/>
        <p:guide pos="3792"/>
        <p:guide pos="2880"/>
        <p:guide pos="480"/>
        <p:guide pos="5289"/>
        <p:guide/>
        <p:guide pos="5760"/>
        <p:guide pos="19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4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65DB4-0533-4FC3-8E0C-E00573BD4EE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75DC-FC17-422D-900C-07167E9FC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007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9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2592956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00450"/>
            <a:ext cx="2592956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76601" y="3600450"/>
            <a:ext cx="2593975" cy="12573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1" y="2971800"/>
            <a:ext cx="2593975" cy="6852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350" b="1">
                <a:solidFill>
                  <a:srgbClr val="0072B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5"/>
          </p:nvPr>
        </p:nvSpPr>
        <p:spPr>
          <a:xfrm>
            <a:off x="6096001" y="3600450"/>
            <a:ext cx="2593975" cy="12573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2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4572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32766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6096000" y="1371600"/>
            <a:ext cx="2590800" cy="1543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5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1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+mj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5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1471"/>
            <a:ext cx="7772400" cy="415498"/>
          </a:xfrm>
        </p:spPr>
        <p:txBody>
          <a:bodyPr anchor="b">
            <a:sp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0350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0" y="2543175"/>
            <a:ext cx="1066800" cy="57150"/>
          </a:xfrm>
          <a:prstGeom prst="rect">
            <a:avLst/>
          </a:prstGeom>
          <a:solidFill>
            <a:srgbClr val="FCE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72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99399"/>
            <a:ext cx="7772400" cy="415498"/>
          </a:xfrm>
        </p:spPr>
        <p:txBody>
          <a:bodyPr anchor="b">
            <a:spAutoFit/>
          </a:bodyPr>
          <a:lstStyle>
            <a:lvl1pPr algn="l">
              <a:defRPr sz="27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14896"/>
            <a:ext cx="7772400" cy="21053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14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97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223022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+mj-lt"/>
              </a:defRPr>
            </a:lvl1pPr>
            <a:lvl2pPr>
              <a:defRPr sz="165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6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+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057400" y="1314450"/>
            <a:ext cx="6629400" cy="1657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 i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33400" y="3200400"/>
            <a:ext cx="8153400" cy="1600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50">
                <a:latin typeface="+mj-lt"/>
              </a:defRPr>
            </a:lvl1pPr>
            <a:lvl2pPr>
              <a:lnSpc>
                <a:spcPct val="100000"/>
              </a:lnSpc>
              <a:defRPr sz="1650">
                <a:latin typeface="+mj-lt"/>
              </a:defRPr>
            </a:lvl2pPr>
            <a:lvl3pPr>
              <a:lnSpc>
                <a:spcPct val="100000"/>
              </a:lnSpc>
              <a:defRPr sz="1500"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+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8229600" cy="1885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50"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1850"/>
            <a:ext cx="8229600" cy="14287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2400300"/>
            <a:ext cx="7772400" cy="7429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1" baseline="0">
                <a:solidFill>
                  <a:schemeClr val="bg1"/>
                </a:solidFill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 in this area</a:t>
            </a:r>
          </a:p>
        </p:txBody>
      </p:sp>
    </p:spTree>
    <p:extLst>
      <p:ext uri="{BB962C8B-B14F-4D97-AF65-F5344CB8AC3E}">
        <p14:creationId xmlns:p14="http://schemas.microsoft.com/office/powerpoint/2010/main" val="381193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350">
                <a:latin typeface="+mj-lt"/>
              </a:defRPr>
            </a:lvl4pPr>
            <a:lvl5pPr>
              <a:defRPr sz="1350">
                <a:latin typeface="+mj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4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8571"/>
            <a:ext cx="4040188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71600"/>
            <a:ext cx="4041775" cy="4798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5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08571"/>
            <a:ext cx="4041775" cy="2720579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</a:defRPr>
            </a:lvl1pPr>
            <a:lvl2pPr>
              <a:defRPr sz="1500">
                <a:latin typeface="+mj-lt"/>
              </a:defRPr>
            </a:lvl2pPr>
            <a:lvl3pPr>
              <a:defRPr sz="1350">
                <a:latin typeface="+mj-lt"/>
              </a:defRPr>
            </a:lvl3pPr>
            <a:lvl4pPr>
              <a:defRPr sz="12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C10273-68C7-4538-8229-3F0A39744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8650"/>
            <a:ext cx="8229600" cy="2857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 baseline="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3472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 userDrawn="1">
            <p:ph type="sldNum" sz="quarter" idx="4"/>
          </p:nvPr>
        </p:nvSpPr>
        <p:spPr>
          <a:xfrm>
            <a:off x="8382000" y="4686338"/>
            <a:ext cx="609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D58B8A1-52F0-6149-BC12-C49132ADD2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0" r:id="rId4"/>
    <p:sldLayoutId id="2147483663" r:id="rId5"/>
    <p:sldLayoutId id="2147483666" r:id="rId6"/>
    <p:sldLayoutId id="2147483661" r:id="rId7"/>
    <p:sldLayoutId id="2147483652" r:id="rId8"/>
    <p:sldLayoutId id="2147483653" r:id="rId9"/>
    <p:sldLayoutId id="2147483660" r:id="rId10"/>
    <p:sldLayoutId id="2147483654" r:id="rId11"/>
    <p:sldLayoutId id="2147483662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kern="1000" baseline="0">
          <a:solidFill>
            <a:schemeClr val="tx1">
              <a:lumMod val="90000"/>
              <a:lumOff val="10000"/>
            </a:schemeClr>
          </a:solidFill>
          <a:latin typeface="Arial Black" panose="020B0A04020102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ct val="20000"/>
        </a:spcBef>
        <a:buFontTx/>
        <a:buNone/>
        <a:defRPr sz="24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1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90000"/>
              <a:lumOff val="10000"/>
            </a:schemeClr>
          </a:solidFill>
          <a:latin typeface="+mj-lt"/>
          <a:ea typeface="Open Sans" panose="020B0606030504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europa.eu/youth/erasmusvirtual" TargetMode="External"/><Relationship Id="rId7" Type="http://schemas.openxmlformats.org/officeDocument/2006/relationships/hyperlink" Target="https://drive.google.com/a/sfcg.org/uc?id=1h9KTaHOQwb-SQ5IIRmyc4b_mGs1xBBo9&amp;export=downloa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tV2nNsY6RSdDkR78SHgZe1nbiNqv483o&amp;export=download" TargetMode="External"/><Relationship Id="rId5" Type="http://schemas.openxmlformats.org/officeDocument/2006/relationships/hyperlink" Target="https://drive.google.com/a/sfcg.org/uc?id=1zi4ZFsTJrtI8z9Np6aFSOzAeuwVLpCOU&amp;export=download" TargetMode="External"/><Relationship Id="rId4" Type="http://schemas.openxmlformats.org/officeDocument/2006/relationships/hyperlink" Target="https://youtu.be/DSW7kleimF0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a/sfcg.org/uc?id=1c2NWr0hwC1pE1KDfAxWCM06huH2Pfn_n&amp;export=download" TargetMode="External"/><Relationship Id="rId3" Type="http://schemas.openxmlformats.org/officeDocument/2006/relationships/hyperlink" Target="https://eca.state.gov/" TargetMode="External"/><Relationship Id="rId7" Type="http://schemas.openxmlformats.org/officeDocument/2006/relationships/hyperlink" Target="https://drive.google.com/a/sfcg.org/uc?id=1UMdJwFfc_63e3f2-sjUyB_2zmSdNQDDD&amp;export=downloa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a/sfcg.org/uc?id=13MVtEVzvXVOYWmtdD91OTj_Qts534uz5&amp;export=download" TargetMode="External"/><Relationship Id="rId5" Type="http://schemas.openxmlformats.org/officeDocument/2006/relationships/hyperlink" Target="https://drive.google.com/a/sfcg.org/uc?id=1QUm8A1Hlnm7YTV3MfoMHH6Z6mOzDbB4M&amp;export=download" TargetMode="External"/><Relationship Id="rId4" Type="http://schemas.openxmlformats.org/officeDocument/2006/relationships/hyperlink" Target="https://youtu.be/cCrDOSsDbt8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t="12729" r="225" b="6365"/>
          <a:stretch/>
        </p:blipFill>
        <p:spPr>
          <a:xfrm>
            <a:off x="0" y="0"/>
            <a:ext cx="9144000" cy="4964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gradFill>
            <a:gsLst>
              <a:gs pos="0">
                <a:srgbClr val="006B96"/>
              </a:gs>
              <a:gs pos="100000">
                <a:srgbClr val="008B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8015" y="3331649"/>
            <a:ext cx="5362575" cy="1107996"/>
          </a:xfrm>
        </p:spPr>
        <p:txBody>
          <a:bodyPr/>
          <a:lstStyle/>
          <a:p>
            <a:r>
              <a:rPr lang="en-US" sz="3600" b="0" dirty="0">
                <a:latin typeface="Arial" charset="0"/>
                <a:ea typeface="Arial" charset="0"/>
                <a:cs typeface="Arial" charset="0"/>
              </a:rPr>
              <a:t>MODULE</a:t>
            </a:r>
            <a:r>
              <a:rPr lang="en-US" sz="3600" dirty="0"/>
              <a:t>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09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-11926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9000" dirty="0">
              <a:solidFill>
                <a:srgbClr val="0095C3"/>
              </a:solidFill>
              <a:latin typeface="Arial Black" panose="020B0A040201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3" descr="C:\Users\Hannah Kim\Desktop\your sister file\sfcg_newlogo2.png">
            <a:extLst>
              <a:ext uri="{FF2B5EF4-FFF2-40B4-BE49-F238E27FC236}">
                <a16:creationId xmlns:a16="http://schemas.microsoft.com/office/drawing/2014/main" xmlns="" id="{F63BEEED-6884-1E42-9E17-30C684F6B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162" y="3432175"/>
            <a:ext cx="1867306" cy="329112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21C90A-C419-DA44-BB07-B653519D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t="5926" r="61042" b="87277"/>
          <a:stretch/>
        </p:blipFill>
        <p:spPr>
          <a:xfrm>
            <a:off x="8053403" y="3955866"/>
            <a:ext cx="601866" cy="40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0C7C35-4A5F-F544-A8E2-F66C839DEF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1" y="3914958"/>
            <a:ext cx="1237038" cy="52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531181"/>
            <a:ext cx="7167562" cy="196207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considerations practitioners should have when designing their own initiatives that use technology or when creating their own tech tools for countering violent extremism programming?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063E1AF-020E-AD44-8543-EC3F4001CC03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81B2D79-D542-5447-B719-934EA7A24820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42EA0BC-17DF-DB4F-8C0D-F4854E46A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A705D83-CF2A-A242-8B82-97A82363D84A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52F1022-A947-1843-8E5F-49D1C5A695BB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E6DFA539-06A5-7D47-A2DE-F515AC548C52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8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62000" y="802408"/>
            <a:ext cx="7269162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International good practices and lessons learned on technology in countering violent extremism: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70755" y="1962832"/>
            <a:ext cx="7589908" cy="201593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Nothing beats reality: </a:t>
            </a:r>
            <a:b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Counter-narratives and tech tools alone are not the only solution to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preventing radicalization and recruitment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Communication is only one part of the solution: </a:t>
            </a:r>
            <a:b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Integrate countering violent extremism communications approaches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(such as positive narratives) into the broader counter-terrorism strategies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and policies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6E454B9-578C-114F-92B6-4576F9E13ACE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30E492E-4E17-D747-A320-78E360FA1D25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itle 2">
              <a:extLst>
                <a:ext uri="{FF2B5EF4-FFF2-40B4-BE49-F238E27FC236}">
                  <a16:creationId xmlns:a16="http://schemas.microsoft.com/office/drawing/2014/main" xmlns="" id="{0A4B2539-1621-D143-985D-9ED41CDBAAE5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11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1F3CC93-0C1A-AF43-81CF-AB6464DD482C}"/>
              </a:ext>
            </a:extLst>
          </p:cNvPr>
          <p:cNvCxnSpPr>
            <a:cxnSpLocks/>
          </p:cNvCxnSpPr>
          <p:nvPr/>
        </p:nvCxnSpPr>
        <p:spPr>
          <a:xfrm flipH="1">
            <a:off x="770756" y="1709738"/>
            <a:ext cx="8390661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808038" y="725817"/>
            <a:ext cx="7269162" cy="3693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(continued):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70756" y="1283018"/>
            <a:ext cx="8381953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2000" y="1470888"/>
            <a:ext cx="7587136" cy="29238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Engage in a multi-faceted approach: </a:t>
            </a:r>
            <a:b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Such as removing violent extremist content, countering misinformation,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communicating your own message, and making youth more resilient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through activities and education</a:t>
            </a:r>
            <a:endParaRPr lang="en" sz="180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Engage in a whole of society approach:</a:t>
            </a:r>
            <a:b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Including government institutions, civil society, and the private sector as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 well as local actors (and do not forget youth!)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</a:pP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Ensure consistency and coordination:</a:t>
            </a:r>
            <a:b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Coordinate efforts to ensure that messages are not contradicting and </a:t>
            </a:r>
            <a:b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    build on existing efforts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BC5BAD7-6B40-9D4A-B279-51992CA0D8CC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35D73D3-2DCE-074E-8CFF-0EC127DCA8B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DA6E4135-43B5-744E-A8DB-323615AC675C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60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45073" y="716058"/>
            <a:ext cx="807688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What are the risks or challenges to using new </a:t>
            </a:r>
            <a:b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media and technology?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54637" y="1581150"/>
            <a:ext cx="8395989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2000" y="1649140"/>
            <a:ext cx="7909034" cy="347531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The development and use of technology tools can be expensive and difficult.</a:t>
            </a:r>
            <a:endParaRPr lang="en-US" sz="18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</a:pP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They may require specific aspects such as an engaging and user-friendly development, specialized moderators to manage the platforms, and/or longer-term commitments to keep the platforms active. Ask yourself whether there are enough resources: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1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to see the development through to completion? 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1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to ensure that it is marketed and that the tool or platform is managed and sustained after the development phase?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</a:pPr>
            <a:r>
              <a:rPr lang="en-US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Technology and social media tools can also run the risk of not reaching the right audience if their design was not informed by adequate research.</a:t>
            </a:r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700"/>
              </a:spcAft>
              <a:buClr>
                <a:srgbClr val="0072B1"/>
              </a:buClr>
              <a:buSzPct val="100000"/>
            </a:pPr>
            <a:endParaRPr lang="en" sz="18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E9239F7-4086-174E-84FA-00A8DF92C9FB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5B176E7-7F1C-654C-BED5-5C139643FF5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6E6E29A9-8213-8C44-82F0-A64656A2DF52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54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5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788504" y="1895417"/>
            <a:ext cx="7669695" cy="248786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New media and technology are more likely to facilitate radicalization and violent extremism than to drive it.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Using new media and technology in countering violent extremism programming can expand reach and inspire change.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New media and technology cannot replace reality when countering violent extremism.</a:t>
            </a:r>
          </a:p>
          <a:p>
            <a:pPr marL="285750" indent="-285750" defTabSz="27432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SzPct val="175000"/>
              <a:buBlip>
                <a:blip r:embed="rId2"/>
              </a:buBlip>
            </a:pPr>
            <a:r>
              <a:rPr lang="en-US" sz="1800" b="0" cap="none" dirty="0">
                <a:latin typeface="Arial" charset="0"/>
                <a:ea typeface="Arial" charset="0"/>
                <a:cs typeface="Arial" charset="0"/>
              </a:rPr>
              <a:t>Creating new platforms (versus using or creating spaces on established platforms) can be difficult and costly but can also be effective.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BF1C9A-C7F3-884D-B5A8-5919CAD365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24798"/>
          <a:stretch/>
        </p:blipFill>
        <p:spPr>
          <a:xfrm>
            <a:off x="5410200" y="0"/>
            <a:ext cx="3733800" cy="404347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CD73B1E-3327-D54F-B555-847FE5DE6B70}"/>
              </a:ext>
            </a:extLst>
          </p:cNvPr>
          <p:cNvCxnSpPr>
            <a:cxnSpLocks/>
          </p:cNvCxnSpPr>
          <p:nvPr/>
        </p:nvCxnSpPr>
        <p:spPr>
          <a:xfrm flipH="1">
            <a:off x="764756" y="1483434"/>
            <a:ext cx="837924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>
            <a:extLst>
              <a:ext uri="{FF2B5EF4-FFF2-40B4-BE49-F238E27FC236}">
                <a16:creationId xmlns:a16="http://schemas.microsoft.com/office/drawing/2014/main" xmlns="" id="{2A662793-EBCF-384F-BFDF-0322C9974360}"/>
              </a:ext>
            </a:extLst>
          </p:cNvPr>
          <p:cNvSpPr txBox="1">
            <a:spLocks/>
          </p:cNvSpPr>
          <p:nvPr/>
        </p:nvSpPr>
        <p:spPr>
          <a:xfrm>
            <a:off x="788505" y="925495"/>
            <a:ext cx="3714750" cy="46166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sz="3000" dirty="0">
                <a:solidFill>
                  <a:srgbClr val="FCE122"/>
                </a:solidFill>
                <a:latin typeface="Arial" charset="0"/>
                <a:ea typeface="Arial" charset="0"/>
                <a:cs typeface="Arial" charset="0"/>
              </a:rPr>
              <a:t>KEY TAKEWAYS</a:t>
            </a:r>
            <a:endParaRPr lang="en-US" sz="3000" b="0" cap="none" dirty="0">
              <a:solidFill>
                <a:srgbClr val="FCE1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C47C722-1539-FB4E-AF8A-35C9F45259C5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32D25AF-5AD8-2049-8EAF-0780A7F8A90F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xmlns="" id="{258CA988-E35A-C747-91B0-15C1B9D3420C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2088054"/>
            <a:ext cx="7167562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Share a time when technology powerfully helped you to connect with someone or something.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DEB2225-3762-AB43-932F-E35E54DC3173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D483223-E6E6-414E-8C68-63303397320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xmlns="" id="{B11CCCD0-6B27-BC4D-BE08-7647C72E9180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4A2980E-2FCC-364F-9273-E7CB2982355D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44A011E-1511-B240-B998-5062850007AE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2088054"/>
            <a:ext cx="7167562" cy="78483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How have violent extremist groups utilized technology in your context?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A4F5827-8C3F-BF4B-B98A-4290F64CDDC6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2BDC761-D386-7D44-84B5-ACE46875D4FD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EE1466F-4266-9D48-B062-5CD070497F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F852899-4ABB-004E-A207-E912D8D0D7BC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9BCDA56-B34B-1543-B984-1B3309429347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FBBC19FB-A622-6A49-9D87-6CBC0FD8909B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6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857585"/>
            <a:ext cx="7167562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>
                <a:latin typeface="Arial" charset="0"/>
                <a:ea typeface="Arial" charset="0"/>
                <a:cs typeface="Arial" charset="0"/>
              </a:rPr>
              <a:t>How can technology (including new media) be used to build resilience to the appeal of violent extremism or counter violent extremism?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19F1CE1-41ED-E840-97C0-3563F144911A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7E54617-5B3D-B546-BDA0-E7173E3A2882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8B97D80-BFB6-D44D-A620-1B8EC50AD1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B70EA83-AF98-9540-8066-3EE0F0EF2F6B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4684630-22E8-3A46-9C92-5C529DED41DD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B681F308-2424-0C46-96AB-962DB8972C73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70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808039" y="857870"/>
            <a:ext cx="6830354" cy="6924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Common goals of using technology in countering violent extremism programs: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770756" y="1709738"/>
            <a:ext cx="8381127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762000" y="1962149"/>
            <a:ext cx="7589907" cy="260071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Connecting marginalized or vulnerable people to services and opportunities.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Connecting people across dividing lines. 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Building the skills of vulnerable people.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Raising awareness about radicalization and violent extremism.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Creating and sharing positive narratives.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Empowering organizations or individuals to better engage in countering violent extremism through building knowledge and skills.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E7E7D51-19BA-3146-A69A-E74F04FA435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940AA74-75FE-7549-BB51-21E06DEF1747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itle 2">
              <a:extLst>
                <a:ext uri="{FF2B5EF4-FFF2-40B4-BE49-F238E27FC236}">
                  <a16:creationId xmlns:a16="http://schemas.microsoft.com/office/drawing/2014/main" xmlns="" id="{29EAC5FF-3E4C-3341-9779-9756725CE081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23 | Erasmus+ Virtual Exchange Trailer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9AEA917C-E19C-0A43-8D5B-77973D292A2E}"/>
              </a:ext>
            </a:extLst>
          </p:cNvPr>
          <p:cNvSpPr txBox="1">
            <a:spLocks/>
          </p:cNvSpPr>
          <p:nvPr/>
        </p:nvSpPr>
        <p:spPr>
          <a:xfrm>
            <a:off x="327630" y="1126771"/>
            <a:ext cx="4264025" cy="30162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Erasmus+ Virtual Exchange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/DSW7kleimF0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Google Shape;967;p146">
            <a:hlinkClick r:id="rId4"/>
            <a:extLst>
              <a:ext uri="{FF2B5EF4-FFF2-40B4-BE49-F238E27FC236}">
                <a16:creationId xmlns:a16="http://schemas.microsoft.com/office/drawing/2014/main" xmlns="" id="{B0D01B5F-9F68-A844-A3A6-75140E5498EA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51" y="1222470"/>
            <a:ext cx="4613302" cy="307553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12EB125-0AA5-DD4B-9576-2538B8496186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3FC5EAF-3FE0-D940-8097-18AAA78A9079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AFAE9CD6-0C7C-3E44-9908-E9EAB6CD8750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2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-1" r="-4113" b="6194"/>
          <a:stretch/>
        </p:blipFill>
        <p:spPr>
          <a:xfrm>
            <a:off x="0" y="2167438"/>
            <a:ext cx="3224486" cy="2976062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237357" y="505706"/>
            <a:ext cx="8747251" cy="285749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1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VIDEO 24 | Peer-to-Peer: Challenging Extremism 2015</a:t>
            </a: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b="1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496A46E-8591-F740-8B42-F7637D99C2F1}"/>
              </a:ext>
            </a:extLst>
          </p:cNvPr>
          <p:cNvCxnSpPr>
            <a:cxnSpLocks/>
          </p:cNvCxnSpPr>
          <p:nvPr/>
        </p:nvCxnSpPr>
        <p:spPr>
          <a:xfrm flipH="1">
            <a:off x="307428" y="929403"/>
            <a:ext cx="8844455" cy="0"/>
          </a:xfrm>
          <a:prstGeom prst="line">
            <a:avLst/>
          </a:prstGeom>
          <a:ln w="15875">
            <a:solidFill>
              <a:srgbClr val="004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9AEA917C-E19C-0A43-8D5B-77973D292A2E}"/>
              </a:ext>
            </a:extLst>
          </p:cNvPr>
          <p:cNvSpPr txBox="1">
            <a:spLocks/>
          </p:cNvSpPr>
          <p:nvPr/>
        </p:nvSpPr>
        <p:spPr>
          <a:xfrm>
            <a:off x="327630" y="1128381"/>
            <a:ext cx="3631219" cy="36163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By: 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United States of America’s Bureau of Educational and Cultural Affairs (Department of State)</a:t>
            </a:r>
            <a:endParaRPr lang="en-US" sz="1300" b="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Original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300" cap="none" dirty="0" err="1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youtu.be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/cCrDOSsDbt8</a:t>
            </a:r>
            <a:endParaRPr lang="en-US" sz="1300" cap="none" dirty="0">
              <a:solidFill>
                <a:srgbClr val="00475D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Downloadable Link:</a:t>
            </a:r>
            <a:b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The video can be downloaded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Russian Subtitles: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6"/>
              </a:rPr>
              <a:t>Advanced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downloaded versions)</a:t>
            </a:r>
          </a:p>
          <a:p>
            <a:pPr>
              <a:spcAft>
                <a:spcPts val="800"/>
              </a:spcAft>
            </a:pP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7"/>
              </a:rPr>
              <a:t>Basic</a:t>
            </a: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(recommended for use with YouTube)</a:t>
            </a:r>
          </a:p>
          <a:p>
            <a:pPr>
              <a:spcAft>
                <a:spcPts val="800"/>
              </a:spcAft>
            </a:pP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Instructions on using these subtitles are </a:t>
            </a:r>
            <a:b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00" b="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available </a:t>
            </a:r>
            <a:r>
              <a:rPr lang="en-US" sz="1300" u="sng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here</a:t>
            </a:r>
            <a:r>
              <a:rPr lang="en-US" sz="1300" cap="none" dirty="0">
                <a:solidFill>
                  <a:srgbClr val="00475D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Google Shape;974;p147">
            <a:hlinkClick r:id="rId4"/>
            <a:extLst>
              <a:ext uri="{FF2B5EF4-FFF2-40B4-BE49-F238E27FC236}">
                <a16:creationId xmlns:a16="http://schemas.microsoft.com/office/drawing/2014/main" xmlns="" id="{05E6CE5E-B96D-5040-9ABA-1F437BCB5E49}"/>
              </a:ext>
            </a:extLst>
          </p:cNvPr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35" y="1224746"/>
            <a:ext cx="4613302" cy="3075534"/>
          </a:xfrm>
          <a:prstGeom prst="rect">
            <a:avLst/>
          </a:prstGeom>
          <a:noFill/>
          <a:ln w="95250">
            <a:solidFill>
              <a:srgbClr val="133743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5CEEDE-0A81-3848-AFF7-C9628899282D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0B2A6F2-7704-D046-B1D0-7FD01CFAA5EC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2FA4535E-5A1A-B744-99EE-1B5AB1C5B14A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46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3569516" y="863589"/>
            <a:ext cx="5268694" cy="73866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" sz="24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Special considerations when using social media and online platforms:</a:t>
            </a:r>
            <a:endParaRPr lang="en-US" sz="2400" b="0" cap="none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3569516" y="2003296"/>
            <a:ext cx="5209982" cy="232371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Targeting your message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Use photographs or videos to grab interest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Limit yourself to only one short message per post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Use hashtags to build a broader campaign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Call your audience to action</a:t>
            </a:r>
          </a:p>
          <a:p>
            <a:pPr marL="182880" indent="-182880">
              <a:spcBef>
                <a:spcPts val="0"/>
              </a:spcBef>
              <a:spcAft>
                <a:spcPts val="600"/>
              </a:spcAft>
              <a:buClr>
                <a:srgbClr val="0072B1"/>
              </a:buClr>
              <a:buSzPct val="100000"/>
              <a:buFont typeface="Arial" charset="0"/>
              <a:buChar char="•"/>
            </a:pPr>
            <a:r>
              <a:rPr lang="en" sz="1800" b="0" cap="none" dirty="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Engage with those that interact with your posts when appropriate</a:t>
            </a: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r="45763"/>
          <a:stretch/>
        </p:blipFill>
        <p:spPr>
          <a:xfrm>
            <a:off x="0" y="0"/>
            <a:ext cx="3035300" cy="5143500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3569516" y="1724608"/>
            <a:ext cx="557448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5847124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50" b="1" dirty="0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rgbClr val="0072B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rgbClr val="0072B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rgbClr val="0072B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AAB53B1-B2D4-6A47-9EEA-A0F9DF479371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2808849-29F6-4D43-8028-CD4AF35066D1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xmlns="" id="{E38E9225-C8FB-FD45-B315-EA613723F7F6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54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88219" y="1857585"/>
            <a:ext cx="7167562" cy="117724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000" cap="all" baseline="0">
                <a:solidFill>
                  <a:schemeClr val="bg1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What are some of the strengths and challenges</a:t>
            </a:r>
            <a:r>
              <a:rPr lang="en-US" sz="2550" b="0" cap="none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550" b="0" cap="none" dirty="0">
                <a:latin typeface="Arial" charset="0"/>
                <a:ea typeface="Arial" charset="0"/>
                <a:cs typeface="Arial" charset="0"/>
              </a:rPr>
            </a:br>
            <a:r>
              <a:rPr lang="en" sz="2550" b="0" cap="none" dirty="0">
                <a:latin typeface="Arial" charset="0"/>
                <a:ea typeface="Arial" charset="0"/>
                <a:cs typeface="Arial" charset="0"/>
              </a:rPr>
              <a:t>to creating your own tech platforms to counter violent extremism?</a:t>
            </a:r>
            <a:endParaRPr lang="en-US" sz="2550" b="0" cap="none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298225F-F299-294C-9BD9-F83C54A33EEC}"/>
              </a:ext>
            </a:extLst>
          </p:cNvPr>
          <p:cNvCxnSpPr>
            <a:cxnSpLocks/>
          </p:cNvCxnSpPr>
          <p:nvPr/>
        </p:nvCxnSpPr>
        <p:spPr>
          <a:xfrm flipH="1">
            <a:off x="3829050" y="800100"/>
            <a:ext cx="53149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176C49B-A219-224F-A972-33B8BD59FACA}"/>
              </a:ext>
            </a:extLst>
          </p:cNvPr>
          <p:cNvCxnSpPr>
            <a:cxnSpLocks/>
          </p:cNvCxnSpPr>
          <p:nvPr/>
        </p:nvCxnSpPr>
        <p:spPr>
          <a:xfrm flipH="1">
            <a:off x="0" y="4514850"/>
            <a:ext cx="52006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C74C337-3061-2743-9A2B-036A10CB9D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r="20833"/>
          <a:stretch/>
        </p:blipFill>
        <p:spPr>
          <a:xfrm>
            <a:off x="6248400" y="0"/>
            <a:ext cx="2895600" cy="343711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450CF3BD-5F45-5741-BA4D-A51CA269A5D1}"/>
              </a:ext>
            </a:extLst>
          </p:cNvPr>
          <p:cNvSpPr txBox="1">
            <a:spLocks/>
          </p:cNvSpPr>
          <p:nvPr/>
        </p:nvSpPr>
        <p:spPr>
          <a:xfrm>
            <a:off x="232708" y="171450"/>
            <a:ext cx="3086564" cy="2125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MODULE 09 </a:t>
            </a:r>
            <a:r>
              <a:rPr lang="en-US" sz="550" b="1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| </a:t>
            </a:r>
            <a:r>
              <a:rPr lang="en-US" sz="5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Utilizing an Innovative Toolbox: Leveraging New Media and Technology</a:t>
            </a:r>
            <a:endParaRPr lang="en-US" sz="5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DD71E0-8416-164B-83D3-7C6CFD8C4AD0}"/>
              </a:ext>
            </a:extLst>
          </p:cNvPr>
          <p:cNvGrpSpPr/>
          <p:nvPr/>
        </p:nvGrpSpPr>
        <p:grpSpPr>
          <a:xfrm>
            <a:off x="8625148" y="4705350"/>
            <a:ext cx="525478" cy="248970"/>
            <a:chOff x="7559644" y="4723080"/>
            <a:chExt cx="441356" cy="2489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3834F7F-92BB-094E-88C9-EF5A911D89BE}"/>
                </a:ext>
              </a:extLst>
            </p:cNvPr>
            <p:cNvSpPr/>
            <p:nvPr/>
          </p:nvSpPr>
          <p:spPr>
            <a:xfrm>
              <a:off x="7559644" y="4723080"/>
              <a:ext cx="441356" cy="2489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itle 2">
              <a:extLst>
                <a:ext uri="{FF2B5EF4-FFF2-40B4-BE49-F238E27FC236}">
                  <a16:creationId xmlns:a16="http://schemas.microsoft.com/office/drawing/2014/main" xmlns="" id="{DF2C1190-A1F0-F044-AF8C-C0D879BF7247}"/>
                </a:ext>
              </a:extLst>
            </p:cNvPr>
            <p:cNvSpPr txBox="1">
              <a:spLocks/>
            </p:cNvSpPr>
            <p:nvPr/>
          </p:nvSpPr>
          <p:spPr>
            <a:xfrm>
              <a:off x="7629525" y="4762241"/>
              <a:ext cx="371475" cy="173124"/>
            </a:xfrm>
            <a:prstGeom prst="rect">
              <a:avLst/>
            </a:prstGeom>
          </p:spPr>
          <p:txBody>
            <a:bodyPr vert="horz" wrap="square" lIns="0" tIns="0" rIns="0" bIns="0" rtlCol="0" anchor="b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b="1" kern="1000" cap="all" baseline="0">
                  <a:solidFill>
                    <a:schemeClr val="bg1"/>
                  </a:solidFill>
                  <a:latin typeface="Arial Black" panose="020B0A040201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r>
                <a:rPr lang="en-US" sz="1125" b="0" cap="none" dirty="0">
                  <a:latin typeface="Arial" charset="0"/>
                  <a:ea typeface="Arial" charset="0"/>
                  <a:cs typeface="Arial" charset="0"/>
                </a:rPr>
                <a:t>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0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29_SFCG_Powerpoint">
  <a:themeElements>
    <a:clrScheme name="Custom 8">
      <a:dk1>
        <a:srgbClr val="2C2C2D"/>
      </a:dk1>
      <a:lt1>
        <a:srgbClr val="FFFFFF"/>
      </a:lt1>
      <a:dk2>
        <a:srgbClr val="193875"/>
      </a:dk2>
      <a:lt2>
        <a:srgbClr val="EEECE1"/>
      </a:lt2>
      <a:accent1>
        <a:srgbClr val="008FBE"/>
      </a:accent1>
      <a:accent2>
        <a:srgbClr val="0069A6"/>
      </a:accent2>
      <a:accent3>
        <a:srgbClr val="FFE01E"/>
      </a:accent3>
      <a:accent4>
        <a:srgbClr val="58595B"/>
      </a:accent4>
      <a:accent5>
        <a:srgbClr val="133743"/>
      </a:accent5>
      <a:accent6>
        <a:srgbClr val="0AD092"/>
      </a:accent6>
      <a:hlink>
        <a:srgbClr val="00465C"/>
      </a:hlink>
      <a:folHlink>
        <a:srgbClr val="00465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9000" dirty="0" smtClean="0">
            <a:solidFill>
              <a:srgbClr val="0095C3"/>
            </a:solidFill>
            <a:latin typeface="Arial Black" panose="020B0A04020102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644</Words>
  <Application>Microsoft Office PowerPoint</Application>
  <PresentationFormat>On-screen Show (16:9)</PresentationFormat>
  <Paragraphs>83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0429_SFCG_Powerpoint</vt:lpstr>
      <vt:lpstr>MODULE 09 Utilizing an Innovative Toolbox: Leveraging New Media and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Search for Common Ground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2014-05-01T14:47:26Z</dcterms:created>
  <dcterms:modified xsi:type="dcterms:W3CDTF">2019-03-19T12:58:06Z</dcterms:modified>
</cp:coreProperties>
</file>