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71" r:id="rId2"/>
    <p:sldId id="372" r:id="rId3"/>
    <p:sldId id="373" r:id="rId4"/>
    <p:sldId id="374" r:id="rId5"/>
    <p:sldId id="375" r:id="rId6"/>
    <p:sldId id="376" r:id="rId7"/>
    <p:sldId id="463" r:id="rId8"/>
    <p:sldId id="378" r:id="rId9"/>
    <p:sldId id="379" r:id="rId10"/>
    <p:sldId id="442" r:id="rId11"/>
    <p:sldId id="380" r:id="rId12"/>
    <p:sldId id="464" r:id="rId13"/>
    <p:sldId id="465" r:id="rId14"/>
    <p:sldId id="466" r:id="rId15"/>
    <p:sldId id="384" r:id="rId16"/>
    <p:sldId id="443" r:id="rId17"/>
    <p:sldId id="385" r:id="rId18"/>
    <p:sldId id="444" r:id="rId19"/>
    <p:sldId id="386" r:id="rId20"/>
    <p:sldId id="387"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5" pos="1912" userDrawn="1">
          <p15:clr>
            <a:srgbClr val="A4A3A4"/>
          </p15:clr>
        </p15:guide>
        <p15:guide id="7" pos="5568" userDrawn="1">
          <p15:clr>
            <a:srgbClr val="A4A3A4"/>
          </p15:clr>
        </p15:guide>
        <p15:guide id="8" pos="3792" userDrawn="1">
          <p15:clr>
            <a:srgbClr val="A4A3A4"/>
          </p15:clr>
        </p15:guide>
        <p15:guide id="9" orient="horz" pos="1092" userDrawn="1">
          <p15:clr>
            <a:srgbClr val="A4A3A4"/>
          </p15:clr>
        </p15:guide>
        <p15:guide id="10" orient="horz" pos="2162" userDrawn="1">
          <p15:clr>
            <a:srgbClr val="A4A3A4"/>
          </p15:clr>
        </p15:guide>
        <p15:guide id="11" pos="2880" userDrawn="1">
          <p15:clr>
            <a:srgbClr val="A4A3A4"/>
          </p15:clr>
        </p15:guide>
        <p15:guide id="12" orient="horz" pos="132" userDrawn="1">
          <p15:clr>
            <a:srgbClr val="A4A3A4"/>
          </p15:clr>
        </p15:guide>
        <p15:guide id="13" orient="horz" pos="3127" userDrawn="1">
          <p15:clr>
            <a:srgbClr val="A4A3A4"/>
          </p15:clr>
        </p15:guide>
        <p15:guide id="14" orient="horz" pos="2970" userDrawn="1">
          <p15:clr>
            <a:srgbClr val="A4A3A4"/>
          </p15:clr>
        </p15:guide>
        <p15:guide id="15" orient="horz" pos="372" userDrawn="1">
          <p15:clr>
            <a:srgbClr val="A4A3A4"/>
          </p15:clr>
        </p15:guide>
        <p15:guide id="16" pos="480" userDrawn="1">
          <p15:clr>
            <a:srgbClr val="A4A3A4"/>
          </p15:clr>
        </p15:guide>
        <p15:guide id="17" pos="5289" userDrawn="1">
          <p15:clr>
            <a:srgbClr val="A4A3A4"/>
          </p15:clr>
        </p15:guide>
        <p15:guide id="18" userDrawn="1">
          <p15:clr>
            <a:srgbClr val="A4A3A4"/>
          </p15:clr>
        </p15:guide>
        <p15:guide id="19" pos="5760" userDrawn="1">
          <p15:clr>
            <a:srgbClr val="A4A3A4"/>
          </p15:clr>
        </p15:guide>
        <p15:guide id="20" pos="194" userDrawn="1">
          <p15:clr>
            <a:srgbClr val="A4A3A4"/>
          </p15:clr>
        </p15:guide>
        <p15:guide id="21" pos="2160" userDrawn="1">
          <p15:clr>
            <a:srgbClr val="A4A3A4"/>
          </p15:clr>
        </p15:guide>
        <p15:guide id="22" orient="horz" userDrawn="1">
          <p15:clr>
            <a:srgbClr val="A4A3A4"/>
          </p15:clr>
        </p15:guide>
        <p15:guide id="23" orient="horz" pos="3238" userDrawn="1">
          <p15:clr>
            <a:srgbClr val="A4A3A4"/>
          </p15:clr>
        </p15:guide>
        <p15:guide id="24" orient="horz" pos="723" userDrawn="1">
          <p15:clr>
            <a:srgbClr val="A4A3A4"/>
          </p15:clr>
        </p15:guide>
        <p15:guide id="25" pos="2682"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Brody Hart" initials="KB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1"/>
    <a:srgbClr val="00475D"/>
    <a:srgbClr val="133743"/>
    <a:srgbClr val="0095C3"/>
    <a:srgbClr val="000000"/>
    <a:srgbClr val="3DABCE"/>
    <a:srgbClr val="0AD092"/>
    <a:srgbClr val="FCE122"/>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558" autoAdjust="0"/>
    <p:restoredTop sz="87083"/>
  </p:normalViewPr>
  <p:slideViewPr>
    <p:cSldViewPr snapToGrid="0">
      <p:cViewPr>
        <p:scale>
          <a:sx n="110" d="100"/>
          <a:sy n="110" d="100"/>
        </p:scale>
        <p:origin x="-672" y="-294"/>
      </p:cViewPr>
      <p:guideLst>
        <p:guide orient="horz" pos="1092"/>
        <p:guide orient="horz" pos="2162"/>
        <p:guide orient="horz" pos="132"/>
        <p:guide orient="horz" pos="3127"/>
        <p:guide orient="horz" pos="2970"/>
        <p:guide orient="horz" pos="372"/>
        <p:guide orient="horz"/>
        <p:guide orient="horz" pos="3238"/>
        <p:guide orient="horz" pos="723"/>
        <p:guide pos="1912"/>
        <p:guide pos="5568"/>
        <p:guide pos="3792"/>
        <p:guide pos="2880"/>
        <p:guide pos="480"/>
        <p:guide pos="5289"/>
        <p:guide/>
        <p:guide pos="5760"/>
        <p:guide pos="194"/>
        <p:guide pos="2160"/>
        <p:guide pos="268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0" d="100"/>
          <a:sy n="90" d="100"/>
        </p:scale>
        <p:origin x="349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65DB4-0533-4FC3-8E0C-E00573BD4EE9}" type="datetimeFigureOut">
              <a:rPr lang="en-US" smtClean="0"/>
              <a:pPr/>
              <a:t>3/19/2019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075DC-FC17-422D-900C-07167E9FCD44}" type="slidenum">
              <a:rPr lang="en-US" smtClean="0"/>
              <a:pPr/>
              <a:t>‹#›</a:t>
            </a:fld>
            <a:endParaRPr lang="en-US"/>
          </a:p>
        </p:txBody>
      </p:sp>
    </p:spTree>
    <p:extLst>
      <p:ext uri="{BB962C8B-B14F-4D97-AF65-F5344CB8AC3E}">
        <p14:creationId xmlns:p14="http://schemas.microsoft.com/office/powerpoint/2010/main" val="404858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3</a:t>
            </a:fld>
            <a:endParaRPr lang="en-US"/>
          </a:p>
        </p:txBody>
      </p:sp>
    </p:spTree>
    <p:extLst>
      <p:ext uri="{BB962C8B-B14F-4D97-AF65-F5344CB8AC3E}">
        <p14:creationId xmlns:p14="http://schemas.microsoft.com/office/powerpoint/2010/main" val="79068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8</a:t>
            </a:fld>
            <a:endParaRPr lang="en-US"/>
          </a:p>
        </p:txBody>
      </p:sp>
    </p:spTree>
    <p:extLst>
      <p:ext uri="{BB962C8B-B14F-4D97-AF65-F5344CB8AC3E}">
        <p14:creationId xmlns:p14="http://schemas.microsoft.com/office/powerpoint/2010/main" val="129144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15</a:t>
            </a:fld>
            <a:endParaRPr lang="en-US"/>
          </a:p>
        </p:txBody>
      </p:sp>
    </p:spTree>
    <p:extLst>
      <p:ext uri="{BB962C8B-B14F-4D97-AF65-F5344CB8AC3E}">
        <p14:creationId xmlns:p14="http://schemas.microsoft.com/office/powerpoint/2010/main" val="857504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16</a:t>
            </a:fld>
            <a:endParaRPr lang="en-US"/>
          </a:p>
        </p:txBody>
      </p:sp>
    </p:spTree>
    <p:extLst>
      <p:ext uri="{BB962C8B-B14F-4D97-AF65-F5344CB8AC3E}">
        <p14:creationId xmlns:p14="http://schemas.microsoft.com/office/powerpoint/2010/main" val="299839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1471"/>
            <a:ext cx="7772400" cy="415498"/>
          </a:xfrm>
        </p:spPr>
        <p:txBody>
          <a:bodyPr anchor="b">
            <a:spAutoFit/>
          </a:bodyPr>
          <a:lstStyle>
            <a:lvl1pPr algn="ctr">
              <a:defRPr sz="2700"/>
            </a:lvl1pPr>
          </a:lstStyle>
          <a:p>
            <a:r>
              <a:rPr lang="en-US"/>
              <a:t>Click to edit Master title style</a:t>
            </a:r>
            <a:endParaRPr lang="en-US" dirty="0"/>
          </a:p>
        </p:txBody>
      </p:sp>
      <p:sp>
        <p:nvSpPr>
          <p:cNvPr id="3" name="Subtitle 2"/>
          <p:cNvSpPr>
            <a:spLocks noGrp="1"/>
          </p:cNvSpPr>
          <p:nvPr>
            <p:ph type="subTitle" idx="1"/>
          </p:nvPr>
        </p:nvSpPr>
        <p:spPr>
          <a:xfrm>
            <a:off x="1371600" y="2800350"/>
            <a:ext cx="6400800" cy="1314450"/>
          </a:xfrm>
          <a:prstGeom prst="rect">
            <a:avLst/>
          </a:prstGeom>
        </p:spPr>
        <p:txBody>
          <a:bodyPr>
            <a:normAutofit/>
          </a:bodyPr>
          <a:lstStyle>
            <a:lvl1pPr marL="0" indent="0" algn="ctr">
              <a:buNone/>
              <a:defRPr sz="1350">
                <a:solidFill>
                  <a:schemeClr val="tx1">
                    <a:lumMod val="90000"/>
                    <a:lumOff val="10000"/>
                  </a:schemeClr>
                </a:solidFill>
                <a:latin typeface="+mj-lt"/>
                <a:ea typeface="Open Sans" panose="020B0606030504020204" pitchFamily="34" charset="0"/>
                <a:cs typeface="Open Sans" panose="020B06060305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Rectangle 7"/>
          <p:cNvSpPr/>
          <p:nvPr userDrawn="1"/>
        </p:nvSpPr>
        <p:spPr>
          <a:xfrm>
            <a:off x="4038600" y="2543175"/>
            <a:ext cx="1066800" cy="57150"/>
          </a:xfrm>
          <a:prstGeom prst="rect">
            <a:avLst/>
          </a:prstGeom>
          <a:solidFill>
            <a:srgbClr val="00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72B1"/>
              </a:solidFill>
            </a:endParaRPr>
          </a:p>
        </p:txBody>
      </p:sp>
    </p:spTree>
    <p:extLst>
      <p:ext uri="{BB962C8B-B14F-4D97-AF65-F5344CB8AC3E}">
        <p14:creationId xmlns:p14="http://schemas.microsoft.com/office/powerpoint/2010/main" val="204749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971800"/>
            <a:ext cx="2592956"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3600450"/>
            <a:ext cx="2592956" cy="1257301"/>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276601" y="2971800"/>
            <a:ext cx="2593975"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276601" y="3600450"/>
            <a:ext cx="2593975" cy="1257301"/>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12" name="Text Placeholder 11"/>
          <p:cNvSpPr>
            <a:spLocks noGrp="1"/>
          </p:cNvSpPr>
          <p:nvPr>
            <p:ph type="body" sz="quarter" idx="13" hasCustomPrompt="1"/>
          </p:nvPr>
        </p:nvSpPr>
        <p:spPr>
          <a:xfrm>
            <a:off x="457200" y="628650"/>
            <a:ext cx="8229600" cy="285750"/>
          </a:xfrm>
          <a:prstGeom prst="rect">
            <a:avLst/>
          </a:prstGeo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b="0" baseline="0">
                <a:latin typeface="+mj-lt"/>
                <a:ea typeface="Open Sans" panose="020B0606030504020204" pitchFamily="34" charset="0"/>
                <a:cs typeface="Arial" panose="020B0604020202020204" pitchFamily="34" charset="0"/>
              </a:defRPr>
            </a:lvl1pPr>
            <a:lvl2pPr>
              <a:defRPr sz="1200"/>
            </a:lvl2pPr>
            <a:lvl3pPr>
              <a:defRPr sz="1200"/>
            </a:lvl3pPr>
            <a:lvl4pPr>
              <a:defRPr sz="1200"/>
            </a:lvl4pPr>
            <a:lvl5pPr>
              <a:defRPr sz="1200"/>
            </a:lvl5pPr>
          </a:lstStyle>
          <a:p>
            <a:pPr lvl="0"/>
            <a:r>
              <a:rPr lang="en-US" dirty="0"/>
              <a:t>Click to add text</a:t>
            </a:r>
          </a:p>
        </p:txBody>
      </p:sp>
      <p:sp>
        <p:nvSpPr>
          <p:cNvPr id="13" name="Text Placeholder 4"/>
          <p:cNvSpPr>
            <a:spLocks noGrp="1"/>
          </p:cNvSpPr>
          <p:nvPr>
            <p:ph type="body" sz="quarter" idx="14"/>
          </p:nvPr>
        </p:nvSpPr>
        <p:spPr>
          <a:xfrm>
            <a:off x="6096001" y="2971800"/>
            <a:ext cx="2593975"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5"/>
          <p:cNvSpPr>
            <a:spLocks noGrp="1"/>
          </p:cNvSpPr>
          <p:nvPr>
            <p:ph sz="quarter" idx="15"/>
          </p:nvPr>
        </p:nvSpPr>
        <p:spPr>
          <a:xfrm>
            <a:off x="6096001" y="3600450"/>
            <a:ext cx="2593975" cy="1257300"/>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p:cNvSpPr>
            <a:spLocks noGrp="1"/>
          </p:cNvSpPr>
          <p:nvPr>
            <p:ph type="pic" sz="quarter" idx="16"/>
          </p:nvPr>
        </p:nvSpPr>
        <p:spPr>
          <a:xfrm>
            <a:off x="4572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18" name="Picture Placeholder 17"/>
          <p:cNvSpPr>
            <a:spLocks noGrp="1"/>
          </p:cNvSpPr>
          <p:nvPr>
            <p:ph type="pic" sz="quarter" idx="17"/>
          </p:nvPr>
        </p:nvSpPr>
        <p:spPr>
          <a:xfrm>
            <a:off x="32766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20" name="Picture Placeholder 19"/>
          <p:cNvSpPr>
            <a:spLocks noGrp="1"/>
          </p:cNvSpPr>
          <p:nvPr>
            <p:ph type="pic" sz="quarter" idx="18"/>
          </p:nvPr>
        </p:nvSpPr>
        <p:spPr>
          <a:xfrm>
            <a:off x="60960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Tree>
    <p:extLst>
      <p:ext uri="{BB962C8B-B14F-4D97-AF65-F5344CB8AC3E}">
        <p14:creationId xmlns:p14="http://schemas.microsoft.com/office/powerpoint/2010/main" val="359749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24089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899515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2400">
                <a:latin typeface="+mj-lt"/>
              </a:defRPr>
            </a:lvl1pPr>
            <a:lvl2pPr>
              <a:defRPr sz="2100">
                <a:latin typeface="+mj-lt"/>
              </a:defRPr>
            </a:lvl2pPr>
            <a:lvl3pPr>
              <a:defRPr sz="1800">
                <a:latin typeface="+mj-lt"/>
              </a:defRPr>
            </a:lvl3pPr>
            <a:lvl4pPr>
              <a:defRPr sz="1500">
                <a:latin typeface="+mj-lt"/>
              </a:defRPr>
            </a:lvl4pPr>
            <a:lvl5pPr>
              <a:defRPr sz="150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78082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atin typeface="+mj-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1394465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745136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295597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Picture Placeholder 8"/>
          <p:cNvSpPr>
            <a:spLocks noGrp="1"/>
          </p:cNvSpPr>
          <p:nvPr>
            <p:ph type="pic" sz="quarter" idx="13"/>
          </p:nvPr>
        </p:nvSpPr>
        <p:spPr>
          <a:xfrm>
            <a:off x="0" y="0"/>
            <a:ext cx="9144000" cy="5143500"/>
          </a:xfrm>
          <a:prstGeom prst="rect">
            <a:avLst/>
          </a:prstGeom>
        </p:spPr>
        <p:txBody>
          <a:bodyPr>
            <a:normAutofit/>
          </a:bodyPr>
          <a:lstStyle>
            <a:lvl1pPr>
              <a:defRPr sz="1650"/>
            </a:lvl1pPr>
          </a:lstStyle>
          <a:p>
            <a:r>
              <a:rPr lang="en-US"/>
              <a:t>Click icon to add picture</a:t>
            </a:r>
            <a:endParaRPr lang="en-US" dirty="0"/>
          </a:p>
        </p:txBody>
      </p:sp>
      <p:sp>
        <p:nvSpPr>
          <p:cNvPr id="2" name="Title 1"/>
          <p:cNvSpPr>
            <a:spLocks noGrp="1"/>
          </p:cNvSpPr>
          <p:nvPr>
            <p:ph type="ctrTitle"/>
          </p:nvPr>
        </p:nvSpPr>
        <p:spPr>
          <a:xfrm>
            <a:off x="685800" y="2001471"/>
            <a:ext cx="7772400" cy="415498"/>
          </a:xfrm>
        </p:spPr>
        <p:txBody>
          <a:bodyPr anchor="b">
            <a:spAutoFit/>
          </a:bodyPr>
          <a:lstStyle>
            <a:lvl1pPr algn="ctr">
              <a:defRPr sz="27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800350"/>
            <a:ext cx="6400800" cy="1314450"/>
          </a:xfrm>
          <a:prstGeom prst="rect">
            <a:avLst/>
          </a:prstGeom>
        </p:spPr>
        <p:txBody>
          <a:bodyPr>
            <a:normAutofit/>
          </a:bodyPr>
          <a:lstStyle>
            <a:lvl1pPr marL="0" indent="0" algn="ctr">
              <a:buNone/>
              <a:defRPr sz="135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Rectangle 7"/>
          <p:cNvSpPr/>
          <p:nvPr userDrawn="1"/>
        </p:nvSpPr>
        <p:spPr>
          <a:xfrm>
            <a:off x="4038600" y="2543175"/>
            <a:ext cx="1066800" cy="57150"/>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72B1"/>
              </a:solidFill>
            </a:endParaRPr>
          </a:p>
        </p:txBody>
      </p:sp>
    </p:spTree>
    <p:extLst>
      <p:ext uri="{BB962C8B-B14F-4D97-AF65-F5344CB8AC3E}">
        <p14:creationId xmlns:p14="http://schemas.microsoft.com/office/powerpoint/2010/main" val="117389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Slide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3399399"/>
            <a:ext cx="7772400" cy="415498"/>
          </a:xfrm>
        </p:spPr>
        <p:txBody>
          <a:bodyPr anchor="b">
            <a:spAutoFit/>
          </a:bodyPr>
          <a:lstStyle>
            <a:lvl1pPr algn="l">
              <a:defRPr sz="27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814896"/>
            <a:ext cx="7772400" cy="210539"/>
          </a:xfrm>
          <a:prstGeom prst="rect">
            <a:avLst/>
          </a:prstGeom>
        </p:spPr>
        <p:txBody>
          <a:bodyPr anchor="t">
            <a:spAutoFit/>
          </a:bodyPr>
          <a:lstStyle>
            <a:lvl1pPr marL="0" indent="0">
              <a:lnSpc>
                <a:spcPct val="114000"/>
              </a:lnSpc>
              <a:buNone/>
              <a:defRPr sz="1200" b="1">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0697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223022"/>
          </a:xfrm>
          <a:prstGeom prst="rect">
            <a:avLst/>
          </a:prstGeom>
        </p:spPr>
        <p:txBody>
          <a:bodyPr/>
          <a:lstStyle>
            <a:lvl1pPr>
              <a:defRPr sz="1650">
                <a:latin typeface="+mj-lt"/>
              </a:defRPr>
            </a:lvl1pPr>
            <a:lvl2pPr>
              <a:defRPr sz="1650">
                <a:latin typeface="+mj-lt"/>
              </a:defRPr>
            </a:lvl2pPr>
            <a:lvl3pPr>
              <a:defRPr sz="1500">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256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Quot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13" name="Text Placeholder 12"/>
          <p:cNvSpPr>
            <a:spLocks noGrp="1"/>
          </p:cNvSpPr>
          <p:nvPr>
            <p:ph type="body" sz="quarter" idx="14"/>
          </p:nvPr>
        </p:nvSpPr>
        <p:spPr>
          <a:xfrm>
            <a:off x="2057400" y="1314450"/>
            <a:ext cx="6629400" cy="1657350"/>
          </a:xfrm>
          <a:prstGeom prst="rect">
            <a:avLst/>
          </a:prstGeom>
        </p:spPr>
        <p:txBody>
          <a:bodyPr>
            <a:normAutofit/>
          </a:bodyPr>
          <a:lstStyle>
            <a:lvl1pPr>
              <a:defRPr sz="1800" b="1" i="1">
                <a:latin typeface="+mj-lt"/>
              </a:defRPr>
            </a:lvl1pPr>
          </a:lstStyle>
          <a:p>
            <a:pPr lvl="0"/>
            <a:r>
              <a:rPr lang="en-US"/>
              <a:t>Click to edit Master text styles</a:t>
            </a:r>
          </a:p>
        </p:txBody>
      </p:sp>
      <p:sp>
        <p:nvSpPr>
          <p:cNvPr id="15" name="Text Placeholder 14"/>
          <p:cNvSpPr>
            <a:spLocks noGrp="1"/>
          </p:cNvSpPr>
          <p:nvPr>
            <p:ph type="body" sz="quarter" idx="15"/>
          </p:nvPr>
        </p:nvSpPr>
        <p:spPr>
          <a:xfrm>
            <a:off x="533400" y="3200400"/>
            <a:ext cx="8153400" cy="1600200"/>
          </a:xfrm>
          <a:prstGeom prst="rect">
            <a:avLst/>
          </a:prstGeom>
        </p:spPr>
        <p:txBody>
          <a:bodyPr/>
          <a:lstStyle>
            <a:lvl1pPr>
              <a:lnSpc>
                <a:spcPct val="100000"/>
              </a:lnSpc>
              <a:defRPr sz="1650">
                <a:latin typeface="+mj-lt"/>
              </a:defRPr>
            </a:lvl1pPr>
            <a:lvl2pPr>
              <a:lnSpc>
                <a:spcPct val="100000"/>
              </a:lnSpc>
              <a:defRPr sz="1650">
                <a:latin typeface="+mj-lt"/>
              </a:defRPr>
            </a:lvl2pPr>
            <a:lvl3pPr>
              <a:lnSpc>
                <a:spcPct val="100000"/>
              </a:lnSpc>
              <a:defRPr sz="1500">
                <a:latin typeface="+mj-lt"/>
              </a:defRPr>
            </a:lvl3pPr>
            <a:lvl4pPr>
              <a:lnSpc>
                <a:spcPct val="100000"/>
              </a:lnSpc>
              <a:defRPr>
                <a:latin typeface="+mj-lt"/>
              </a:defRPr>
            </a:lvl4pPr>
            <a:lvl5pPr>
              <a:lnSpc>
                <a:spcPct val="100000"/>
              </a:lnSpc>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74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Quo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71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 y="1371600"/>
            <a:ext cx="8229600" cy="18859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2" name="Title 1"/>
          <p:cNvSpPr>
            <a:spLocks noGrp="1"/>
          </p:cNvSpPr>
          <p:nvPr>
            <p:ph type="title"/>
          </p:nvPr>
        </p:nvSpPr>
        <p:spPr>
          <a:xfrm>
            <a:off x="457200" y="205978"/>
            <a:ext cx="8229600" cy="422672"/>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3371850"/>
            <a:ext cx="8229600" cy="1428750"/>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12" name="Text Placeholder 11"/>
          <p:cNvSpPr>
            <a:spLocks noGrp="1"/>
          </p:cNvSpPr>
          <p:nvPr>
            <p:ph type="body" sz="quarter" idx="15" hasCustomPrompt="1"/>
          </p:nvPr>
        </p:nvSpPr>
        <p:spPr>
          <a:xfrm>
            <a:off x="685800" y="2400300"/>
            <a:ext cx="7772400" cy="742950"/>
          </a:xfrm>
          <a:prstGeom prst="rect">
            <a:avLst/>
          </a:prstGeom>
        </p:spPr>
        <p:txBody>
          <a:bodyPr>
            <a:noAutofit/>
          </a:bodyPr>
          <a:lstStyle>
            <a:lvl1pPr>
              <a:defRPr sz="1200" b="1" baseline="0">
                <a:solidFill>
                  <a:schemeClr val="bg1"/>
                </a:solidFill>
                <a:latin typeface="+mj-lt"/>
              </a:defRPr>
            </a:lvl1pPr>
            <a:lvl2pPr>
              <a:defRPr sz="1200"/>
            </a:lvl2pPr>
            <a:lvl3pPr>
              <a:defRPr sz="1200"/>
            </a:lvl3pPr>
            <a:lvl4pPr>
              <a:defRPr sz="1200"/>
            </a:lvl4pPr>
            <a:lvl5pPr>
              <a:defRPr sz="1200"/>
            </a:lvl5pPr>
          </a:lstStyle>
          <a:p>
            <a:pPr lvl="0"/>
            <a:r>
              <a:rPr lang="en-US" dirty="0"/>
              <a:t>Click to add text in this area</a:t>
            </a:r>
          </a:p>
        </p:txBody>
      </p:sp>
    </p:spTree>
    <p:extLst>
      <p:ext uri="{BB962C8B-B14F-4D97-AF65-F5344CB8AC3E}">
        <p14:creationId xmlns:p14="http://schemas.microsoft.com/office/powerpoint/2010/main" val="381193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p>
        </p:txBody>
      </p:sp>
      <p:sp>
        <p:nvSpPr>
          <p:cNvPr id="4" name="Content Placeholder 3"/>
          <p:cNvSpPr>
            <a:spLocks noGrp="1"/>
          </p:cNvSpPr>
          <p:nvPr>
            <p:ph sz="half" idx="2"/>
          </p:nvPr>
        </p:nvSpPr>
        <p:spPr>
          <a:xfrm>
            <a:off x="4648200" y="1371600"/>
            <a:ext cx="4038600" cy="3371850"/>
          </a:xfrm>
          <a:prstGeom prst="rect">
            <a:avLst/>
          </a:prstGeom>
        </p:spPr>
        <p:txBody>
          <a:bodyPr/>
          <a:lstStyle>
            <a:lvl1pPr>
              <a:defRPr sz="1500">
                <a:latin typeface="+mj-lt"/>
              </a:defRPr>
            </a:lvl1pPr>
            <a:lvl2pPr>
              <a:defRPr sz="1500">
                <a:latin typeface="+mj-lt"/>
              </a:defRPr>
            </a:lvl2pPr>
            <a:lvl3pPr>
              <a:defRPr sz="1350">
                <a:latin typeface="+mj-lt"/>
              </a:defRPr>
            </a:lvl3pPr>
            <a:lvl4pPr>
              <a:defRPr sz="1350">
                <a:latin typeface="+mj-lt"/>
              </a:defRPr>
            </a:lvl4pPr>
            <a:lvl5pPr>
              <a:defRPr sz="1350">
                <a:latin typeface="+mj-lt"/>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9" name="Text Placeholder 8"/>
          <p:cNvSpPr>
            <a:spLocks noGrp="1"/>
          </p:cNvSpPr>
          <p:nvPr>
            <p:ph type="body" sz="quarter" idx="13" hasCustomPrompt="1"/>
          </p:nvPr>
        </p:nvSpPr>
        <p:spPr>
          <a:xfrm>
            <a:off x="457200" y="628650"/>
            <a:ext cx="8229600" cy="285750"/>
          </a:xfrm>
          <a:prstGeom prst="rect">
            <a:avLst/>
          </a:prstGeom>
        </p:spPr>
        <p:txBody>
          <a:bodyPr>
            <a:noAutofit/>
          </a:bodyPr>
          <a:lstStyle>
            <a:lvl1pPr>
              <a:lnSpc>
                <a:spcPct val="100000"/>
              </a:lnSpc>
              <a:defRPr sz="1200" baseline="0">
                <a:latin typeface="+mj-lt"/>
              </a:defRPr>
            </a:lvl1pPr>
            <a:lvl2pPr>
              <a:defRPr sz="1200"/>
            </a:lvl2pPr>
            <a:lvl3pPr>
              <a:defRPr sz="1200"/>
            </a:lvl3pPr>
            <a:lvl4pPr>
              <a:defRPr sz="1200"/>
            </a:lvl4pPr>
            <a:lvl5pPr>
              <a:defRPr sz="1200"/>
            </a:lvl5pPr>
          </a:lstStyle>
          <a:p>
            <a:pPr lvl="0"/>
            <a:r>
              <a:rPr lang="en-US" dirty="0"/>
              <a:t>Click to add text</a:t>
            </a:r>
          </a:p>
          <a:p>
            <a:pPr lvl="0"/>
            <a:endParaRPr lang="en-US" dirty="0"/>
          </a:p>
        </p:txBody>
      </p:sp>
      <p:sp>
        <p:nvSpPr>
          <p:cNvPr id="10" name="Picture Placeholder 9"/>
          <p:cNvSpPr>
            <a:spLocks noGrp="1"/>
          </p:cNvSpPr>
          <p:nvPr>
            <p:ph type="pic" sz="quarter" idx="14"/>
          </p:nvPr>
        </p:nvSpPr>
        <p:spPr>
          <a:xfrm>
            <a:off x="457200" y="1371600"/>
            <a:ext cx="4038600" cy="3371850"/>
          </a:xfrm>
          <a:prstGeom prst="rect">
            <a:avLst/>
          </a:prstGeom>
        </p:spPr>
        <p:txBody>
          <a:bodyPr/>
          <a:lstStyle>
            <a:lvl1pPr>
              <a:defRPr>
                <a:latin typeface="+mj-lt"/>
              </a:defRPr>
            </a:lvl1pPr>
          </a:lstStyle>
          <a:p>
            <a:r>
              <a:rPr lang="en-US"/>
              <a:t>Click icon to add picture</a:t>
            </a:r>
            <a:endParaRPr lang="en-US" dirty="0"/>
          </a:p>
        </p:txBody>
      </p:sp>
    </p:spTree>
    <p:extLst>
      <p:ext uri="{BB962C8B-B14F-4D97-AF65-F5344CB8AC3E}">
        <p14:creationId xmlns:p14="http://schemas.microsoft.com/office/powerpoint/2010/main" val="392714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71600"/>
            <a:ext cx="4040188" cy="479822"/>
          </a:xfrm>
          <a:prstGeom prst="rect">
            <a:avLst/>
          </a:prstGeom>
        </p:spPr>
        <p:txBody>
          <a:bodyPr anchor="t">
            <a:noAutofit/>
          </a:bodyPr>
          <a:lstStyle>
            <a:lvl1pPr marL="0" indent="0">
              <a:buNone/>
              <a:defRPr sz="16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08571"/>
            <a:ext cx="4040188" cy="2720579"/>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71600"/>
            <a:ext cx="4041775" cy="479822"/>
          </a:xfrm>
          <a:prstGeom prst="rect">
            <a:avLst/>
          </a:prstGeom>
        </p:spPr>
        <p:txBody>
          <a:bodyPr anchor="t">
            <a:noAutofit/>
          </a:bodyPr>
          <a:lstStyle>
            <a:lvl1pPr marL="0" indent="0">
              <a:buNone/>
              <a:defRPr sz="16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908571"/>
            <a:ext cx="4041775" cy="2720579"/>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11" name="Text Placeholder 10"/>
          <p:cNvSpPr>
            <a:spLocks noGrp="1"/>
          </p:cNvSpPr>
          <p:nvPr>
            <p:ph type="body" sz="quarter" idx="13" hasCustomPrompt="1"/>
          </p:nvPr>
        </p:nvSpPr>
        <p:spPr>
          <a:xfrm>
            <a:off x="457200" y="628650"/>
            <a:ext cx="8229600" cy="285750"/>
          </a:xfrm>
          <a:prstGeom prst="rect">
            <a:avLst/>
          </a:prstGeom>
        </p:spPr>
        <p:txBody>
          <a:bodyPr>
            <a:noAutofit/>
          </a:bodyPr>
          <a:lstStyle>
            <a:lvl1pPr>
              <a:lnSpc>
                <a:spcPct val="100000"/>
              </a:lnSpc>
              <a:defRPr sz="1200" baseline="0">
                <a:latin typeface="+mj-lt"/>
              </a:defRPr>
            </a:lvl1pPr>
            <a:lvl2pPr>
              <a:defRPr sz="1200"/>
            </a:lvl2pPr>
            <a:lvl3pPr>
              <a:defRPr sz="1200"/>
            </a:lvl3pPr>
            <a:lvl4pPr>
              <a:defRPr sz="1200"/>
            </a:lvl4pPr>
            <a:lvl5pPr>
              <a:defRPr sz="1200"/>
            </a:lvl5pPr>
          </a:lstStyle>
          <a:p>
            <a:pPr lvl="0"/>
            <a:r>
              <a:rPr lang="en-US" dirty="0"/>
              <a:t>Click to add text</a:t>
            </a:r>
          </a:p>
        </p:txBody>
      </p:sp>
    </p:spTree>
    <p:extLst>
      <p:ext uri="{BB962C8B-B14F-4D97-AF65-F5344CB8AC3E}">
        <p14:creationId xmlns:p14="http://schemas.microsoft.com/office/powerpoint/2010/main" val="333472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422672"/>
          </a:xfrm>
          <a:prstGeom prst="rect">
            <a:avLst/>
          </a:prstGeom>
        </p:spPr>
        <p:txBody>
          <a:bodyPr vert="horz" wrap="square" lIns="0" tIns="0" rIns="0" bIns="0" rtlCol="0" anchor="t">
            <a:normAutofit/>
          </a:bodyPr>
          <a:lstStyle/>
          <a:p>
            <a:r>
              <a:rPr lang="en-US"/>
              <a:t>Click to edit Master title style</a:t>
            </a:r>
            <a:endParaRPr lang="en-US" dirty="0"/>
          </a:p>
        </p:txBody>
      </p:sp>
      <p:sp>
        <p:nvSpPr>
          <p:cNvPr id="10" name="Slide Number Placeholder 9"/>
          <p:cNvSpPr>
            <a:spLocks noGrp="1"/>
          </p:cNvSpPr>
          <p:nvPr userDrawn="1">
            <p:ph type="sldNum" sz="quarter" idx="4"/>
          </p:nvPr>
        </p:nvSpPr>
        <p:spPr>
          <a:xfrm>
            <a:off x="8382000" y="4686338"/>
            <a:ext cx="609600" cy="274637"/>
          </a:xfrm>
          <a:prstGeom prst="rect">
            <a:avLst/>
          </a:prstGeom>
        </p:spPr>
        <p:txBody>
          <a:bodyPr vert="horz" lIns="91440" tIns="45720" rIns="91440" bIns="45720" rtlCol="0" anchor="ctr"/>
          <a:lstStyle>
            <a:lvl1pPr algn="r">
              <a:defRPr sz="1200" baseline="0">
                <a:solidFill>
                  <a:schemeClr val="bg1"/>
                </a:solidFill>
                <a:latin typeface="arial" charset="0"/>
              </a:defRPr>
            </a:lvl1pPr>
          </a:lstStyle>
          <a:p>
            <a:fld id="{FD58B8A1-52F0-6149-BC12-C49132ADD2C9}" type="slidenum">
              <a:rPr lang="en-US" smtClean="0"/>
              <a:pPr/>
              <a:t>‹#›</a:t>
            </a:fld>
            <a:endParaRPr lang="en-US" dirty="0"/>
          </a:p>
        </p:txBody>
      </p:sp>
    </p:spTree>
    <p:extLst>
      <p:ext uri="{BB962C8B-B14F-4D97-AF65-F5344CB8AC3E}">
        <p14:creationId xmlns:p14="http://schemas.microsoft.com/office/powerpoint/2010/main" val="139641808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50" r:id="rId4"/>
    <p:sldLayoutId id="2147483663" r:id="rId5"/>
    <p:sldLayoutId id="2147483666" r:id="rId6"/>
    <p:sldLayoutId id="2147483661" r:id="rId7"/>
    <p:sldLayoutId id="2147483652" r:id="rId8"/>
    <p:sldLayoutId id="2147483653" r:id="rId9"/>
    <p:sldLayoutId id="2147483660" r:id="rId10"/>
    <p:sldLayoutId id="2147483654" r:id="rId11"/>
    <p:sldLayoutId id="2147483662" r:id="rId12"/>
    <p:sldLayoutId id="2147483656" r:id="rId13"/>
    <p:sldLayoutId id="2147483657" r:id="rId14"/>
    <p:sldLayoutId id="2147483658" r:id="rId15"/>
    <p:sldLayoutId id="2147483659" r:id="rId16"/>
  </p:sldLayoutIdLst>
  <p:hf sldNum="0" hdr="0" ftr="0" dt="0"/>
  <p:txStyles>
    <p:titleStyle>
      <a:lvl1pPr algn="l" defTabSz="685800" rtl="0" eaLnBrk="1" latinLnBrk="0" hangingPunct="1">
        <a:spcBef>
          <a:spcPct val="0"/>
        </a:spcBef>
        <a:buNone/>
        <a:defRPr sz="2700" kern="1000" baseline="0">
          <a:solidFill>
            <a:schemeClr val="tx1">
              <a:lumMod val="90000"/>
              <a:lumOff val="10000"/>
            </a:schemeClr>
          </a:solidFill>
          <a:latin typeface="Arial Black" panose="020B0A04020102020204" pitchFamily="34" charset="0"/>
          <a:ea typeface="Open Sans Extrabold" panose="020B0906030804020204" pitchFamily="34" charset="0"/>
          <a:cs typeface="Open Sans Extrabold" panose="020B0906030804020204" pitchFamily="34" charset="0"/>
        </a:defRPr>
      </a:lvl1pPr>
    </p:titleStyle>
    <p:body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zain.com/" TargetMode="External"/><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hyperlink" Target="https://youtu.be/U49nOBFv50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victimsvoices.community/" TargetMode="External"/><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hyperlink" Target="https://vimeo.com/310277294/037b2437cd"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www.exit-deutschland.de/" TargetMode="External"/><Relationship Id="rId7" Type="http://schemas.openxmlformats.org/officeDocument/2006/relationships/hyperlink" Target="https://drive.google.com/a/sfcg.org/uc?id=1c2NWr0hwC1pE1KDfAxWCM06huH2Pfn_n&amp;export=download" TargetMode="External"/><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hyperlink" Target="https://drive.google.com/a/sfcg.org/uc?id=11r4GfulPUnMzjzrz9ixVtiElSTizFstm&amp;export=download" TargetMode="External"/><Relationship Id="rId5" Type="http://schemas.openxmlformats.org/officeDocument/2006/relationships/hyperlink" Target="https://drive.google.com/a/sfcg.org/uc?id=14dfVu5MSk8U5DpRgTiq10KXp84-1MCTh&amp;export=download" TargetMode="External"/><Relationship Id="rId4" Type="http://schemas.openxmlformats.org/officeDocument/2006/relationships/hyperlink" Target="https://youtu.be/CSIbsHKEP-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www.mullenlowegroup.com/" TargetMode="External"/><Relationship Id="rId7" Type="http://schemas.openxmlformats.org/officeDocument/2006/relationships/hyperlink" Target="https://drive.google.com/a/sfcg.org/uc?id=1c2NWr0hwC1pE1KDfAxWCM06huH2Pfn_n&amp;export=download" TargetMode="External"/><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hyperlink" Target="https://drive.google.com/a/sfcg.org/uc?id=17SnlJ4vRFFXcwzD8qO4tvAZkbZnYGx9C&amp;export=download" TargetMode="External"/><Relationship Id="rId5" Type="http://schemas.openxmlformats.org/officeDocument/2006/relationships/hyperlink" Target="https://drive.google.com/a/sfcg.org/uc?id=18Rr71O0N37DQor4zvORBrzuP0FKmGoPx&amp;export=download" TargetMode="External"/><Relationship Id="rId4" Type="http://schemas.openxmlformats.org/officeDocument/2006/relationships/hyperlink" Target="https://youtu.be/qYrofD8l1-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t="30031" b="-9359"/>
          <a:stretch/>
        </p:blipFill>
        <p:spPr>
          <a:xfrm>
            <a:off x="-12717" y="0"/>
            <a:ext cx="9194976" cy="4714875"/>
          </a:xfrm>
          <a:prstGeom prst="rect">
            <a:avLst/>
          </a:prstGeom>
        </p:spPr>
      </p:pic>
      <p:sp>
        <p:nvSpPr>
          <p:cNvPr id="6" name="Rectangle 5"/>
          <p:cNvSpPr/>
          <p:nvPr/>
        </p:nvSpPr>
        <p:spPr>
          <a:xfrm>
            <a:off x="0" y="3028950"/>
            <a:ext cx="9144000" cy="2114550"/>
          </a:xfrm>
          <a:prstGeom prst="rect">
            <a:avLst/>
          </a:prstGeom>
          <a:gradFill>
            <a:gsLst>
              <a:gs pos="0">
                <a:srgbClr val="006B96"/>
              </a:gs>
              <a:gs pos="100000">
                <a:srgbClr val="008BC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itle 2"/>
          <p:cNvSpPr>
            <a:spLocks noGrp="1"/>
          </p:cNvSpPr>
          <p:nvPr>
            <p:ph type="title"/>
          </p:nvPr>
        </p:nvSpPr>
        <p:spPr>
          <a:xfrm>
            <a:off x="788015" y="3331649"/>
            <a:ext cx="5362575" cy="1107996"/>
          </a:xfrm>
        </p:spPr>
        <p:txBody>
          <a:bodyPr/>
          <a:lstStyle/>
          <a:p>
            <a:r>
              <a:rPr lang="en-US" sz="3600" b="0" dirty="0">
                <a:latin typeface="Arial" charset="0"/>
                <a:ea typeface="Arial" charset="0"/>
                <a:cs typeface="Arial" charset="0"/>
              </a:rPr>
              <a:t>MODULE</a:t>
            </a:r>
            <a:r>
              <a:rPr lang="en-US" sz="3600" dirty="0"/>
              <a:t> </a:t>
            </a:r>
            <a:r>
              <a:rPr lang="en-US" sz="3600" dirty="0">
                <a:latin typeface="Arial" charset="0"/>
                <a:ea typeface="Arial" charset="0"/>
                <a:cs typeface="Arial" charset="0"/>
              </a:rPr>
              <a:t>08</a:t>
            </a:r>
            <a:r>
              <a:rPr lang="en-US" dirty="0"/>
              <a:t/>
            </a:r>
            <a:br>
              <a:rPr lang="en-US" dirty="0"/>
            </a:br>
            <a:r>
              <a:rPr lang="en-US" sz="1800" b="0" cap="none" dirty="0">
                <a:latin typeface="Arial" charset="0"/>
                <a:ea typeface="Arial" charset="0"/>
                <a:cs typeface="Arial" charset="0"/>
              </a:rPr>
              <a:t>Understanding the Role of Narratives and Media in Violent Extremism</a:t>
            </a:r>
          </a:p>
        </p:txBody>
      </p:sp>
      <p:sp>
        <p:nvSpPr>
          <p:cNvPr id="2" name="TextBox 1"/>
          <p:cNvSpPr txBox="1"/>
          <p:nvPr/>
        </p:nvSpPr>
        <p:spPr>
          <a:xfrm>
            <a:off x="8136835" y="-1192696"/>
            <a:ext cx="914400" cy="914400"/>
          </a:xfrm>
          <a:prstGeom prst="rect">
            <a:avLst/>
          </a:prstGeom>
          <a:noFill/>
        </p:spPr>
        <p:txBody>
          <a:bodyPr wrap="none" rtlCol="0">
            <a:noAutofit/>
          </a:bodyPr>
          <a:lstStyle/>
          <a:p>
            <a:endParaRPr lang="en-US" sz="9000" dirty="0">
              <a:solidFill>
                <a:srgbClr val="0095C3"/>
              </a:solidFill>
              <a:latin typeface="Arial Black" panose="020B0A04020102020204" pitchFamily="34" charset="0"/>
              <a:ea typeface="Open Sans" panose="020B0606030504020204" pitchFamily="34" charset="0"/>
              <a:cs typeface="Open Sans" panose="020B0606030504020204" pitchFamily="34" charset="0"/>
            </a:endParaRPr>
          </a:p>
        </p:txBody>
      </p:sp>
      <p:pic>
        <p:nvPicPr>
          <p:cNvPr id="9" name="Picture 3" descr="C:\Users\Hannah Kim\Desktop\your sister file\sfcg_newlogo2.png">
            <a:extLst>
              <a:ext uri="{FF2B5EF4-FFF2-40B4-BE49-F238E27FC236}">
                <a16:creationId xmlns:a16="http://schemas.microsoft.com/office/drawing/2014/main" xmlns="" id="{F0EDDAA8-AD24-6748-9C9B-D18B45404ADA}"/>
              </a:ext>
            </a:extLst>
          </p:cNvPr>
          <p:cNvPicPr>
            <a:picLocks noChangeAspect="1" noChangeArrowheads="1"/>
          </p:cNvPicPr>
          <p:nvPr/>
        </p:nvPicPr>
        <p:blipFill>
          <a:blip r:embed="rId3" cstate="print"/>
          <a:srcRect/>
          <a:stretch>
            <a:fillRect/>
          </a:stretch>
        </p:blipFill>
        <p:spPr bwMode="auto">
          <a:xfrm>
            <a:off x="6792162" y="3432175"/>
            <a:ext cx="1867306" cy="329112"/>
          </a:xfrm>
          <a:prstGeom prst="rect">
            <a:avLst/>
          </a:prstGeom>
          <a:noFill/>
        </p:spPr>
      </p:pic>
      <p:pic>
        <p:nvPicPr>
          <p:cNvPr id="10" name="Picture 9">
            <a:extLst>
              <a:ext uri="{FF2B5EF4-FFF2-40B4-BE49-F238E27FC236}">
                <a16:creationId xmlns:a16="http://schemas.microsoft.com/office/drawing/2014/main" xmlns="" id="{B521C90A-C419-DA44-BB07-B653519DE7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90" t="5926" r="61042" b="87277"/>
          <a:stretch/>
        </p:blipFill>
        <p:spPr>
          <a:xfrm>
            <a:off x="8053403" y="3955866"/>
            <a:ext cx="601866" cy="405525"/>
          </a:xfrm>
          <a:prstGeom prst="rect">
            <a:avLst/>
          </a:prstGeom>
        </p:spPr>
      </p:pic>
      <p:pic>
        <p:nvPicPr>
          <p:cNvPr id="11" name="Picture 10">
            <a:extLst>
              <a:ext uri="{FF2B5EF4-FFF2-40B4-BE49-F238E27FC236}">
                <a16:creationId xmlns:a16="http://schemas.microsoft.com/office/drawing/2014/main" xmlns="" id="{680C7C35-4A5F-F544-A8E2-F66C839DEF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91" y="3914958"/>
            <a:ext cx="1237038" cy="524687"/>
          </a:xfrm>
          <a:prstGeom prst="rect">
            <a:avLst/>
          </a:prstGeom>
        </p:spPr>
      </p:pic>
      <p:sp>
        <p:nvSpPr>
          <p:cNvPr id="12" name="Rectangle 11">
            <a:extLst>
              <a:ext uri="{FF2B5EF4-FFF2-40B4-BE49-F238E27FC236}">
                <a16:creationId xmlns:a16="http://schemas.microsoft.com/office/drawing/2014/main" xmlns="" id="{DAE64D6E-DD9E-C849-BEE3-5A8877CEA0B2}"/>
              </a:ext>
            </a:extLst>
          </p:cNvPr>
          <p:cNvSpPr/>
          <p:nvPr/>
        </p:nvSpPr>
        <p:spPr>
          <a:xfrm>
            <a:off x="0" y="-1"/>
            <a:ext cx="1778001" cy="20955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0000"/>
                    <a:lumOff val="10000"/>
                    <a:alpha val="75000"/>
                  </a:schemeClr>
                </a:solidFill>
              </a:rPr>
              <a:t>UN Photo/Shareef </a:t>
            </a:r>
            <a:r>
              <a:rPr lang="en-US" sz="1000" dirty="0" err="1">
                <a:solidFill>
                  <a:schemeClr val="tx1">
                    <a:lumMod val="90000"/>
                    <a:lumOff val="10000"/>
                    <a:alpha val="75000"/>
                  </a:schemeClr>
                </a:solidFill>
              </a:rPr>
              <a:t>Sarhan</a:t>
            </a:r>
            <a:endParaRPr lang="en-US" sz="1000" dirty="0">
              <a:solidFill>
                <a:schemeClr val="tx1">
                  <a:lumMod val="90000"/>
                  <a:lumOff val="10000"/>
                  <a:alpha val="75000"/>
                </a:schemeClr>
              </a:solidFill>
            </a:endParaRPr>
          </a:p>
        </p:txBody>
      </p:sp>
    </p:spTree>
    <p:extLst>
      <p:ext uri="{BB962C8B-B14F-4D97-AF65-F5344CB8AC3E}">
        <p14:creationId xmlns:p14="http://schemas.microsoft.com/office/powerpoint/2010/main" val="1538545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0">
  <p:cSld>
    <p:bg>
      <p:bgPr>
        <a:solidFill>
          <a:schemeClr val="bg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0EA43EC-7A5A-A849-BB5D-BB9557C412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590" t="52" r="40332" b="102"/>
          <a:stretch/>
        </p:blipFill>
        <p:spPr>
          <a:xfrm>
            <a:off x="6019800" y="-30480"/>
            <a:ext cx="3132083" cy="5201920"/>
          </a:xfrm>
          <a:prstGeom prst="rect">
            <a:avLst/>
          </a:prstGeom>
        </p:spPr>
      </p:pic>
      <p:cxnSp>
        <p:nvCxnSpPr>
          <p:cNvPr id="15" name="Straight Connector 14"/>
          <p:cNvCxnSpPr/>
          <p:nvPr/>
        </p:nvCxnSpPr>
        <p:spPr>
          <a:xfrm flipH="1">
            <a:off x="762344" y="1815005"/>
            <a:ext cx="840519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itle 2"/>
          <p:cNvSpPr txBox="1">
            <a:spLocks/>
          </p:cNvSpPr>
          <p:nvPr/>
        </p:nvSpPr>
        <p:spPr>
          <a:xfrm>
            <a:off x="801757" y="2008550"/>
            <a:ext cx="4755588" cy="282128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74320" indent="-274320" defTabSz="228600">
              <a:lnSpc>
                <a:spcPts val="1900"/>
              </a:lnSpc>
              <a:spcBef>
                <a:spcPts val="0"/>
              </a:spcBef>
              <a:spcAft>
                <a:spcPts val="600"/>
              </a:spcAft>
              <a:buClr>
                <a:srgbClr val="0072B1"/>
              </a:buClr>
              <a:buSzPct val="100000"/>
              <a:buFont typeface="+mj-lt"/>
              <a:buAutoNum type="arabicPeriod"/>
              <a:tabLst>
                <a:tab pos="228600" algn="l"/>
              </a:tabLst>
            </a:pPr>
            <a:r>
              <a:rPr lang="en" sz="1800" b="0" cap="none" dirty="0">
                <a:solidFill>
                  <a:srgbClr val="0072B1"/>
                </a:solidFill>
                <a:latin typeface="Arial" charset="0"/>
                <a:ea typeface="Arial" charset="0"/>
                <a:cs typeface="Arial" charset="0"/>
              </a:rPr>
              <a:t>Understand and assess the relevant drivers of violent extremism</a:t>
            </a:r>
          </a:p>
          <a:p>
            <a:pPr marL="274320" indent="-274320" defTabSz="228600">
              <a:lnSpc>
                <a:spcPts val="1900"/>
              </a:lnSpc>
              <a:spcBef>
                <a:spcPts val="0"/>
              </a:spcBef>
              <a:spcAft>
                <a:spcPts val="600"/>
              </a:spcAft>
              <a:buClr>
                <a:srgbClr val="0072B1"/>
              </a:buClr>
              <a:buSzPct val="100000"/>
              <a:buFont typeface="+mj-lt"/>
              <a:buAutoNum type="arabicPeriod"/>
              <a:tabLst>
                <a:tab pos="228600" algn="l"/>
              </a:tabLst>
            </a:pPr>
            <a:r>
              <a:rPr lang="en" sz="1800" b="0" cap="none" dirty="0">
                <a:solidFill>
                  <a:srgbClr val="0072B1"/>
                </a:solidFill>
                <a:latin typeface="Arial" charset="0"/>
                <a:ea typeface="Arial" charset="0"/>
                <a:cs typeface="Arial" charset="0"/>
              </a:rPr>
              <a:t>Identify the target audience</a:t>
            </a:r>
          </a:p>
          <a:p>
            <a:pPr marL="274320" indent="-274320" defTabSz="228600">
              <a:lnSpc>
                <a:spcPts val="1900"/>
              </a:lnSpc>
              <a:spcBef>
                <a:spcPts val="0"/>
              </a:spcBef>
              <a:spcAft>
                <a:spcPts val="600"/>
              </a:spcAft>
              <a:buClr>
                <a:srgbClr val="0072B1"/>
              </a:buClr>
              <a:buSzPct val="100000"/>
              <a:buFont typeface="+mj-lt"/>
              <a:buAutoNum type="arabicPeriod"/>
              <a:tabLst>
                <a:tab pos="228600" algn="l"/>
              </a:tabLst>
            </a:pPr>
            <a:r>
              <a:rPr lang="en" sz="1800" b="0" cap="none" dirty="0">
                <a:solidFill>
                  <a:srgbClr val="0072B1"/>
                </a:solidFill>
                <a:latin typeface="Arial" charset="0"/>
                <a:ea typeface="Arial" charset="0"/>
                <a:cs typeface="Arial" charset="0"/>
              </a:rPr>
              <a:t>Identify the explicit or implicit violent extremist narratives that resonate with the target audience</a:t>
            </a:r>
          </a:p>
          <a:p>
            <a:pPr marL="274320" indent="-274320" defTabSz="228600">
              <a:lnSpc>
                <a:spcPts val="1900"/>
              </a:lnSpc>
              <a:spcBef>
                <a:spcPts val="0"/>
              </a:spcBef>
              <a:spcAft>
                <a:spcPts val="600"/>
              </a:spcAft>
              <a:buClr>
                <a:srgbClr val="0072B1"/>
              </a:buClr>
              <a:buSzPct val="100000"/>
              <a:buFont typeface="+mj-lt"/>
              <a:buAutoNum type="arabicPeriod"/>
              <a:tabLst>
                <a:tab pos="228600" algn="l"/>
              </a:tabLst>
            </a:pPr>
            <a:r>
              <a:rPr lang="en" sz="1800" b="0" cap="none" dirty="0">
                <a:solidFill>
                  <a:srgbClr val="0072B1"/>
                </a:solidFill>
                <a:latin typeface="Arial" charset="0"/>
                <a:ea typeface="Arial" charset="0"/>
                <a:cs typeface="Arial" charset="0"/>
              </a:rPr>
              <a:t>Set clear goals and objectives of the campaign</a:t>
            </a:r>
          </a:p>
          <a:p>
            <a:pPr marL="274320" indent="-274320" defTabSz="228600">
              <a:lnSpc>
                <a:spcPts val="1900"/>
              </a:lnSpc>
              <a:spcBef>
                <a:spcPts val="0"/>
              </a:spcBef>
              <a:spcAft>
                <a:spcPts val="600"/>
              </a:spcAft>
              <a:buClr>
                <a:srgbClr val="0072B1"/>
              </a:buClr>
              <a:buSzPct val="100000"/>
              <a:buFont typeface="+mj-lt"/>
              <a:buAutoNum type="arabicPeriod"/>
              <a:tabLst>
                <a:tab pos="228600" algn="l"/>
              </a:tabLst>
            </a:pPr>
            <a:r>
              <a:rPr lang="en" sz="1800" b="0" cap="none" dirty="0">
                <a:solidFill>
                  <a:srgbClr val="0072B1"/>
                </a:solidFill>
                <a:latin typeface="Arial" charset="0"/>
                <a:ea typeface="Arial" charset="0"/>
                <a:cs typeface="Arial" charset="0"/>
              </a:rPr>
              <a:t>Determine effective messengers</a:t>
            </a:r>
          </a:p>
          <a:p>
            <a:pPr marL="274320" indent="-274320" defTabSz="228600">
              <a:lnSpc>
                <a:spcPts val="1900"/>
              </a:lnSpc>
              <a:spcBef>
                <a:spcPts val="0"/>
              </a:spcBef>
              <a:spcAft>
                <a:spcPts val="600"/>
              </a:spcAft>
              <a:buClr>
                <a:srgbClr val="0072B1"/>
              </a:buClr>
              <a:buSzPct val="100000"/>
              <a:buFont typeface="+mj-lt"/>
              <a:buAutoNum type="arabicPeriod"/>
              <a:tabLst>
                <a:tab pos="228600" algn="l"/>
              </a:tabLst>
            </a:pPr>
            <a:endParaRPr lang="en" sz="1800" b="0" cap="none" dirty="0">
              <a:solidFill>
                <a:srgbClr val="0072B1"/>
              </a:solidFill>
              <a:latin typeface="Arial" charset="0"/>
              <a:ea typeface="Arial" charset="0"/>
              <a:cs typeface="Arial" charset="0"/>
            </a:endParaRPr>
          </a:p>
        </p:txBody>
      </p:sp>
      <p:sp>
        <p:nvSpPr>
          <p:cNvPr id="11" name="Title 2"/>
          <p:cNvSpPr txBox="1">
            <a:spLocks/>
          </p:cNvSpPr>
          <p:nvPr/>
        </p:nvSpPr>
        <p:spPr>
          <a:xfrm>
            <a:off x="770225" y="857987"/>
            <a:ext cx="4148616" cy="73866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b="0" cap="none" dirty="0">
                <a:solidFill>
                  <a:srgbClr val="0072B1"/>
                </a:solidFill>
                <a:latin typeface="Arial" charset="0"/>
                <a:ea typeface="Arial" charset="0"/>
                <a:cs typeface="Arial" charset="0"/>
              </a:rPr>
              <a:t>Guidelines for implementing effective narrative campaigns</a:t>
            </a:r>
          </a:p>
        </p:txBody>
      </p:sp>
      <p:sp>
        <p:nvSpPr>
          <p:cNvPr id="16"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08 | </a:t>
            </a:r>
            <a:r>
              <a:rPr lang="en-US" sz="550" dirty="0">
                <a:solidFill>
                  <a:srgbClr val="0072B1"/>
                </a:solidFill>
                <a:latin typeface="Arial" charset="0"/>
                <a:ea typeface="Arial" charset="0"/>
                <a:cs typeface="Arial" charset="0"/>
              </a:rPr>
              <a:t>Understanding the Role of Narratives and Media in Violent Extremism</a:t>
            </a:r>
          </a:p>
        </p:txBody>
      </p:sp>
      <p:sp>
        <p:nvSpPr>
          <p:cNvPr id="10" name="Rectangle 9">
            <a:extLst>
              <a:ext uri="{FF2B5EF4-FFF2-40B4-BE49-F238E27FC236}">
                <a16:creationId xmlns:a16="http://schemas.microsoft.com/office/drawing/2014/main" xmlns="" id="{41C63302-B732-254D-9C5B-CB9C01C99214}"/>
              </a:ext>
            </a:extLst>
          </p:cNvPr>
          <p:cNvSpPr/>
          <p:nvPr/>
        </p:nvSpPr>
        <p:spPr>
          <a:xfrm>
            <a:off x="6593841" y="-1"/>
            <a:ext cx="2550160" cy="20955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0000"/>
                    <a:lumOff val="10000"/>
                    <a:alpha val="75000"/>
                  </a:schemeClr>
                </a:solidFill>
              </a:rPr>
              <a:t>Deutsche </a:t>
            </a:r>
            <a:r>
              <a:rPr lang="en-US" sz="1000" dirty="0" err="1">
                <a:solidFill>
                  <a:schemeClr val="tx1">
                    <a:lumMod val="90000"/>
                    <a:lumOff val="10000"/>
                    <a:alpha val="75000"/>
                  </a:schemeClr>
                </a:solidFill>
              </a:rPr>
              <a:t>Welle</a:t>
            </a:r>
            <a:r>
              <a:rPr lang="en-US" sz="1000" dirty="0">
                <a:solidFill>
                  <a:schemeClr val="tx1">
                    <a:lumMod val="90000"/>
                    <a:lumOff val="10000"/>
                    <a:alpha val="75000"/>
                  </a:schemeClr>
                </a:solidFill>
              </a:rPr>
              <a:t> </a:t>
            </a:r>
            <a:r>
              <a:rPr lang="en-US" sz="1000" dirty="0" err="1">
                <a:solidFill>
                  <a:schemeClr val="tx1">
                    <a:lumMod val="90000"/>
                    <a:lumOff val="10000"/>
                    <a:alpha val="75000"/>
                  </a:schemeClr>
                </a:solidFill>
              </a:rPr>
              <a:t>Unternehmen</a:t>
            </a:r>
            <a:r>
              <a:rPr lang="en-US" sz="1000" dirty="0">
                <a:solidFill>
                  <a:schemeClr val="tx1">
                    <a:lumMod val="90000"/>
                    <a:lumOff val="10000"/>
                    <a:alpha val="75000"/>
                  </a:schemeClr>
                </a:solidFill>
              </a:rPr>
              <a:t>/CC BY-NC 2.0</a:t>
            </a:r>
          </a:p>
        </p:txBody>
      </p:sp>
      <p:grpSp>
        <p:nvGrpSpPr>
          <p:cNvPr id="18" name="Group 17">
            <a:extLst>
              <a:ext uri="{FF2B5EF4-FFF2-40B4-BE49-F238E27FC236}">
                <a16:creationId xmlns:a16="http://schemas.microsoft.com/office/drawing/2014/main" xmlns="" id="{D22E59A7-38EF-0049-95ED-AF4BC0FF37B2}"/>
              </a:ext>
            </a:extLst>
          </p:cNvPr>
          <p:cNvGrpSpPr/>
          <p:nvPr/>
        </p:nvGrpSpPr>
        <p:grpSpPr>
          <a:xfrm>
            <a:off x="8625148" y="4705350"/>
            <a:ext cx="525478" cy="248970"/>
            <a:chOff x="7559644" y="4723080"/>
            <a:chExt cx="441356" cy="248970"/>
          </a:xfrm>
        </p:grpSpPr>
        <p:sp>
          <p:nvSpPr>
            <p:cNvPr id="19" name="Rectangle 18">
              <a:extLst>
                <a:ext uri="{FF2B5EF4-FFF2-40B4-BE49-F238E27FC236}">
                  <a16:creationId xmlns:a16="http://schemas.microsoft.com/office/drawing/2014/main" xmlns="" id="{1282C4F9-8A8F-EA4B-9FE8-3C246398F036}"/>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itle 2">
              <a:extLst>
                <a:ext uri="{FF2B5EF4-FFF2-40B4-BE49-F238E27FC236}">
                  <a16:creationId xmlns:a16="http://schemas.microsoft.com/office/drawing/2014/main" xmlns="" id="{6D430E2A-8E80-A743-AADA-09BC91290AF0}"/>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10</a:t>
              </a:r>
            </a:p>
          </p:txBody>
        </p:sp>
      </p:grpSp>
    </p:spTree>
    <p:extLst>
      <p:ext uri="{BB962C8B-B14F-4D97-AF65-F5344CB8AC3E}">
        <p14:creationId xmlns:p14="http://schemas.microsoft.com/office/powerpoint/2010/main" val="3147476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bg>
      <p:bgPr>
        <a:solidFill>
          <a:schemeClr val="bg1">
            <a:alpha val="0"/>
          </a:schemeClr>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1732B757-4C39-194D-BB2F-AE1F4C83CE43}"/>
              </a:ext>
            </a:extLst>
          </p:cNvPr>
          <p:cNvPicPr>
            <a:picLocks noChangeAspect="1"/>
          </p:cNvPicPr>
          <p:nvPr/>
        </p:nvPicPr>
        <p:blipFill rotWithShape="1">
          <a:blip r:embed="rId2">
            <a:extLst>
              <a:ext uri="{28A0092B-C50C-407E-A947-70E740481C1C}">
                <a14:useLocalDpi xmlns:a14="http://schemas.microsoft.com/office/drawing/2010/main" val="0"/>
              </a:ext>
            </a:extLst>
          </a:blip>
          <a:srcRect l="8676"/>
          <a:stretch/>
        </p:blipFill>
        <p:spPr>
          <a:xfrm>
            <a:off x="6019800" y="-5419"/>
            <a:ext cx="3124199" cy="5145744"/>
          </a:xfrm>
          <a:prstGeom prst="rect">
            <a:avLst/>
          </a:prstGeom>
        </p:spPr>
      </p:pic>
      <p:sp>
        <p:nvSpPr>
          <p:cNvPr id="16" name="Title 2"/>
          <p:cNvSpPr txBox="1">
            <a:spLocks/>
          </p:cNvSpPr>
          <p:nvPr/>
        </p:nvSpPr>
        <p:spPr>
          <a:xfrm>
            <a:off x="761999" y="2084280"/>
            <a:ext cx="5165835" cy="306494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342900" indent="-342900">
              <a:lnSpc>
                <a:spcPts val="1900"/>
              </a:lnSpc>
              <a:spcBef>
                <a:spcPts val="0"/>
              </a:spcBef>
              <a:spcAft>
                <a:spcPts val="600"/>
              </a:spcAft>
              <a:buClr>
                <a:srgbClr val="0072B1"/>
              </a:buClr>
              <a:buSzPct val="100000"/>
              <a:buFont typeface="+mj-lt"/>
              <a:buAutoNum type="arabicPeriod" startAt="6"/>
            </a:pPr>
            <a:r>
              <a:rPr lang="en-US" sz="1800" b="0" cap="none" dirty="0">
                <a:solidFill>
                  <a:srgbClr val="0072B1"/>
                </a:solidFill>
                <a:latin typeface="Arial" charset="0"/>
                <a:ea typeface="Arial" charset="0"/>
                <a:cs typeface="Arial" charset="0"/>
              </a:rPr>
              <a:t>Develop the content and logic to the messages</a:t>
            </a:r>
          </a:p>
          <a:p>
            <a:pPr marL="342900" indent="-342900">
              <a:lnSpc>
                <a:spcPts val="1900"/>
              </a:lnSpc>
              <a:spcBef>
                <a:spcPts val="0"/>
              </a:spcBef>
              <a:spcAft>
                <a:spcPts val="600"/>
              </a:spcAft>
              <a:buClr>
                <a:srgbClr val="0072B1"/>
              </a:buClr>
              <a:buSzPct val="100000"/>
              <a:buFont typeface="+mj-lt"/>
              <a:buAutoNum type="arabicPeriod" startAt="6"/>
            </a:pPr>
            <a:r>
              <a:rPr lang="en-US" sz="1800" b="0" cap="none" dirty="0">
                <a:solidFill>
                  <a:srgbClr val="0072B1"/>
                </a:solidFill>
                <a:latin typeface="Arial" charset="0"/>
                <a:ea typeface="Arial" charset="0"/>
                <a:cs typeface="Arial" charset="0"/>
              </a:rPr>
              <a:t>Identify the formats where the messages will </a:t>
            </a:r>
            <a:br>
              <a:rPr lang="en-US" sz="1800" b="0" cap="none" dirty="0">
                <a:solidFill>
                  <a:srgbClr val="0072B1"/>
                </a:solidFill>
                <a:latin typeface="Arial" charset="0"/>
                <a:ea typeface="Arial" charset="0"/>
                <a:cs typeface="Arial" charset="0"/>
              </a:rPr>
            </a:br>
            <a:r>
              <a:rPr lang="en-US" sz="1800" b="0" cap="none" dirty="0">
                <a:solidFill>
                  <a:srgbClr val="0072B1"/>
                </a:solidFill>
                <a:latin typeface="Arial" charset="0"/>
                <a:ea typeface="Arial" charset="0"/>
                <a:cs typeface="Arial" charset="0"/>
              </a:rPr>
              <a:t>be shared</a:t>
            </a:r>
          </a:p>
          <a:p>
            <a:pPr marL="342900" indent="-342900">
              <a:lnSpc>
                <a:spcPts val="1900"/>
              </a:lnSpc>
              <a:spcBef>
                <a:spcPts val="0"/>
              </a:spcBef>
              <a:spcAft>
                <a:spcPts val="600"/>
              </a:spcAft>
              <a:buClr>
                <a:srgbClr val="0072B1"/>
              </a:buClr>
              <a:buSzPct val="100000"/>
              <a:buFont typeface="+mj-lt"/>
              <a:buAutoNum type="arabicPeriod" startAt="6"/>
            </a:pPr>
            <a:r>
              <a:rPr lang="en-US" sz="1800" b="0" cap="none" dirty="0">
                <a:solidFill>
                  <a:srgbClr val="0072B1"/>
                </a:solidFill>
                <a:latin typeface="Arial" charset="0"/>
                <a:ea typeface="Arial" charset="0"/>
                <a:cs typeface="Arial" charset="0"/>
              </a:rPr>
              <a:t>Develop a strategy to disseminate the messages and how to connect them to actions or programs</a:t>
            </a:r>
          </a:p>
          <a:p>
            <a:pPr marL="342900" indent="-342900">
              <a:lnSpc>
                <a:spcPts val="1900"/>
              </a:lnSpc>
              <a:spcBef>
                <a:spcPts val="0"/>
              </a:spcBef>
              <a:spcAft>
                <a:spcPts val="600"/>
              </a:spcAft>
              <a:buClr>
                <a:srgbClr val="0072B1"/>
              </a:buClr>
              <a:buSzPct val="100000"/>
              <a:buFont typeface="+mj-lt"/>
              <a:buAutoNum type="arabicPeriod" startAt="6"/>
            </a:pPr>
            <a:r>
              <a:rPr lang="en-US" sz="1800" b="0" cap="none" dirty="0">
                <a:solidFill>
                  <a:srgbClr val="0072B1"/>
                </a:solidFill>
                <a:latin typeface="Arial" charset="0"/>
                <a:ea typeface="Arial" charset="0"/>
                <a:cs typeface="Arial" charset="0"/>
              </a:rPr>
              <a:t>Evaluate and assess the impact of the campaign</a:t>
            </a:r>
          </a:p>
          <a:p>
            <a:pPr marL="342900" indent="-342900">
              <a:lnSpc>
                <a:spcPts val="1900"/>
              </a:lnSpc>
              <a:spcBef>
                <a:spcPts val="0"/>
              </a:spcBef>
              <a:spcAft>
                <a:spcPts val="600"/>
              </a:spcAft>
              <a:buClr>
                <a:srgbClr val="0072B1"/>
              </a:buClr>
              <a:buSzPct val="100000"/>
              <a:buFont typeface="+mj-lt"/>
              <a:buAutoNum type="arabicPeriod" startAt="6"/>
            </a:pPr>
            <a:r>
              <a:rPr lang="en-US" sz="1800" b="0" cap="none" dirty="0">
                <a:solidFill>
                  <a:srgbClr val="0072B1"/>
                </a:solidFill>
                <a:latin typeface="Arial" charset="0"/>
                <a:ea typeface="Arial" charset="0"/>
                <a:cs typeface="Arial" charset="0"/>
              </a:rPr>
              <a:t>Adjust the campaign as necessary and continue if needed</a:t>
            </a:r>
          </a:p>
          <a:p>
            <a:pPr marL="342900" indent="-342900">
              <a:lnSpc>
                <a:spcPts val="1900"/>
              </a:lnSpc>
              <a:spcBef>
                <a:spcPts val="0"/>
              </a:spcBef>
              <a:spcAft>
                <a:spcPts val="600"/>
              </a:spcAft>
              <a:buClr>
                <a:srgbClr val="0072B1"/>
              </a:buClr>
              <a:buSzPct val="100000"/>
              <a:buFont typeface="+mj-lt"/>
              <a:buAutoNum type="arabicPeriod" startAt="6"/>
            </a:pPr>
            <a:endParaRPr lang="en" sz="1800" b="0" cap="none" dirty="0">
              <a:solidFill>
                <a:srgbClr val="0072B1"/>
              </a:solidFill>
              <a:latin typeface="Arial" charset="0"/>
              <a:ea typeface="Arial" charset="0"/>
              <a:cs typeface="Arial" charset="0"/>
            </a:endParaRPr>
          </a:p>
        </p:txBody>
      </p:sp>
      <p:cxnSp>
        <p:nvCxnSpPr>
          <p:cNvPr id="19" name="Straight Connector 18">
            <a:extLst>
              <a:ext uri="{FF2B5EF4-FFF2-40B4-BE49-F238E27FC236}">
                <a16:creationId xmlns:a16="http://schemas.microsoft.com/office/drawing/2014/main" xmlns="" id="{1D552AEC-9BB8-A84C-B038-B12C73174AFB}"/>
              </a:ext>
            </a:extLst>
          </p:cNvPr>
          <p:cNvCxnSpPr/>
          <p:nvPr/>
        </p:nvCxnSpPr>
        <p:spPr>
          <a:xfrm flipH="1">
            <a:off x="762344" y="1815005"/>
            <a:ext cx="840519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itle 2">
            <a:extLst>
              <a:ext uri="{FF2B5EF4-FFF2-40B4-BE49-F238E27FC236}">
                <a16:creationId xmlns:a16="http://schemas.microsoft.com/office/drawing/2014/main" xmlns="" id="{CFEE7DC5-AA62-5245-879F-F80038E80470}"/>
              </a:ext>
            </a:extLst>
          </p:cNvPr>
          <p:cNvSpPr txBox="1">
            <a:spLocks/>
          </p:cNvSpPr>
          <p:nvPr/>
        </p:nvSpPr>
        <p:spPr>
          <a:xfrm>
            <a:off x="770225" y="857987"/>
            <a:ext cx="4148616" cy="73866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b="0" cap="none" dirty="0">
                <a:solidFill>
                  <a:srgbClr val="0072B1"/>
                </a:solidFill>
                <a:latin typeface="Arial" charset="0"/>
                <a:ea typeface="Arial" charset="0"/>
                <a:cs typeface="Arial" charset="0"/>
              </a:rPr>
              <a:t>Guidelines for implementing effective narrative campaigns</a:t>
            </a:r>
          </a:p>
        </p:txBody>
      </p:sp>
      <p:sp>
        <p:nvSpPr>
          <p:cNvPr id="13"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08 | </a:t>
            </a:r>
            <a:r>
              <a:rPr lang="en-US" sz="550" dirty="0">
                <a:solidFill>
                  <a:srgbClr val="0072B1"/>
                </a:solidFill>
                <a:latin typeface="Arial" charset="0"/>
                <a:ea typeface="Arial" charset="0"/>
                <a:cs typeface="Arial" charset="0"/>
              </a:rPr>
              <a:t>Understanding the Role of Narratives and Media in Violent Extremism</a:t>
            </a:r>
          </a:p>
        </p:txBody>
      </p:sp>
      <p:sp>
        <p:nvSpPr>
          <p:cNvPr id="10" name="Rectangle 9">
            <a:extLst>
              <a:ext uri="{FF2B5EF4-FFF2-40B4-BE49-F238E27FC236}">
                <a16:creationId xmlns:a16="http://schemas.microsoft.com/office/drawing/2014/main" xmlns="" id="{AF503426-4D03-0142-A435-477629226152}"/>
              </a:ext>
            </a:extLst>
          </p:cNvPr>
          <p:cNvSpPr/>
          <p:nvPr/>
        </p:nvSpPr>
        <p:spPr>
          <a:xfrm>
            <a:off x="7365999" y="-1"/>
            <a:ext cx="1778001" cy="20955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solidFill>
                  <a:schemeClr val="tx1">
                    <a:lumMod val="90000"/>
                    <a:lumOff val="10000"/>
                    <a:alpha val="75000"/>
                  </a:schemeClr>
                </a:solidFill>
              </a:rPr>
              <a:t>Michał</a:t>
            </a:r>
            <a:r>
              <a:rPr lang="en-US" sz="1000" dirty="0">
                <a:solidFill>
                  <a:schemeClr val="tx1">
                    <a:lumMod val="90000"/>
                    <a:lumOff val="10000"/>
                    <a:alpha val="75000"/>
                  </a:schemeClr>
                </a:solidFill>
              </a:rPr>
              <a:t> </a:t>
            </a:r>
            <a:r>
              <a:rPr lang="en-US" sz="1000" dirty="0" err="1">
                <a:solidFill>
                  <a:schemeClr val="tx1">
                    <a:lumMod val="90000"/>
                    <a:lumOff val="10000"/>
                    <a:alpha val="75000"/>
                  </a:schemeClr>
                </a:solidFill>
              </a:rPr>
              <a:t>Huniewicz</a:t>
            </a:r>
            <a:r>
              <a:rPr lang="en-US" sz="1000" dirty="0">
                <a:solidFill>
                  <a:schemeClr val="tx1">
                    <a:lumMod val="90000"/>
                    <a:lumOff val="10000"/>
                    <a:alpha val="75000"/>
                  </a:schemeClr>
                </a:solidFill>
              </a:rPr>
              <a:t>/CC BY 2.0</a:t>
            </a:r>
          </a:p>
        </p:txBody>
      </p:sp>
      <p:grpSp>
        <p:nvGrpSpPr>
          <p:cNvPr id="11" name="Group 10">
            <a:extLst>
              <a:ext uri="{FF2B5EF4-FFF2-40B4-BE49-F238E27FC236}">
                <a16:creationId xmlns:a16="http://schemas.microsoft.com/office/drawing/2014/main" xmlns="" id="{A66B5885-6595-9C46-8D0C-E36E2B66FB75}"/>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a16="http://schemas.microsoft.com/office/drawing/2014/main" xmlns="" id="{85CEEF1C-95B4-1243-B263-D5805A1AD830}"/>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itle 2">
              <a:extLst>
                <a:ext uri="{FF2B5EF4-FFF2-40B4-BE49-F238E27FC236}">
                  <a16:creationId xmlns:a16="http://schemas.microsoft.com/office/drawing/2014/main" xmlns="" id="{777F4F24-8523-5E47-8232-5D4B85F8F94A}"/>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11</a:t>
              </a:r>
            </a:p>
          </p:txBody>
        </p:sp>
      </p:grpSp>
    </p:spTree>
    <p:extLst>
      <p:ext uri="{BB962C8B-B14F-4D97-AF65-F5344CB8AC3E}">
        <p14:creationId xmlns:p14="http://schemas.microsoft.com/office/powerpoint/2010/main" val="131498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E12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alphaModFix amt="7000"/>
            <a:extLst>
              <a:ext uri="{28A0092B-C50C-407E-A947-70E740481C1C}">
                <a14:useLocalDpi xmlns:a14="http://schemas.microsoft.com/office/drawing/2010/main" val="0"/>
              </a:ext>
            </a:extLst>
          </a:blip>
          <a:srcRect l="2475" t="-1" r="-4113" b="6194"/>
          <a:stretch/>
        </p:blipFill>
        <p:spPr>
          <a:xfrm>
            <a:off x="0" y="2167438"/>
            <a:ext cx="3224486" cy="2976062"/>
          </a:xfrm>
          <a:prstGeom prst="rect">
            <a:avLst/>
          </a:prstGeom>
        </p:spPr>
      </p:pic>
      <p:sp>
        <p:nvSpPr>
          <p:cNvPr id="17" name="Text Placeholder 2"/>
          <p:cNvSpPr txBox="1">
            <a:spLocks/>
          </p:cNvSpPr>
          <p:nvPr/>
        </p:nvSpPr>
        <p:spPr>
          <a:xfrm>
            <a:off x="237357" y="505706"/>
            <a:ext cx="8747251" cy="285749"/>
          </a:xfrm>
          <a:prstGeom prst="rect">
            <a:avLst/>
          </a:prstGeom>
        </p:spPr>
        <p:txBody>
          <a:bodyPr/>
          <a:lst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b="1" dirty="0">
                <a:solidFill>
                  <a:srgbClr val="00475D"/>
                </a:solidFill>
                <a:latin typeface="Arial" charset="0"/>
                <a:ea typeface="Arial" charset="0"/>
                <a:cs typeface="Arial" charset="0"/>
              </a:rPr>
              <a:t>VIDEO 20 | Zain Ramadan Commercial</a:t>
            </a:r>
          </a:p>
          <a:p>
            <a:endParaRPr lang="en-US" sz="1800" b="1" dirty="0">
              <a:solidFill>
                <a:srgbClr val="00475D"/>
              </a:solidFill>
              <a:latin typeface="Arial" charset="0"/>
              <a:ea typeface="Arial" charset="0"/>
              <a:cs typeface="Arial" charset="0"/>
            </a:endParaRPr>
          </a:p>
          <a:p>
            <a:endParaRPr lang="en-US" sz="1800" b="1" dirty="0">
              <a:solidFill>
                <a:srgbClr val="00475D"/>
              </a:solidFill>
              <a:latin typeface="Arial" charset="0"/>
              <a:ea typeface="Arial" charset="0"/>
              <a:cs typeface="Arial" charset="0"/>
            </a:endParaRPr>
          </a:p>
        </p:txBody>
      </p:sp>
      <p:sp>
        <p:nvSpPr>
          <p:cNvPr id="13" name="Title 2">
            <a:extLst>
              <a:ext uri="{FF2B5EF4-FFF2-40B4-BE49-F238E27FC236}">
                <a16:creationId xmlns:a16="http://schemas.microsoft.com/office/drawing/2014/main" xmlns="" id="{AADC70F3-14F9-2241-A835-9628CAE1850B}"/>
              </a:ext>
            </a:extLst>
          </p:cNvPr>
          <p:cNvSpPr txBox="1">
            <a:spLocks/>
          </p:cNvSpPr>
          <p:nvPr/>
        </p:nvSpPr>
        <p:spPr>
          <a:xfrm>
            <a:off x="311374" y="1220763"/>
            <a:ext cx="4264025" cy="702756"/>
          </a:xfrm>
          <a:prstGeom prst="rect">
            <a:avLst/>
          </a:prstGeom>
        </p:spPr>
        <p:txBody>
          <a:bodyPr vert="horz" wrap="square" lIns="0" tIns="0" rIns="0" bIns="0" rtlCol="0" anchor="t">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Aft>
                <a:spcPts val="800"/>
              </a:spcAft>
            </a:pPr>
            <a:r>
              <a:rPr lang="en-US" sz="1300" cap="none" dirty="0">
                <a:solidFill>
                  <a:srgbClr val="00475D"/>
                </a:solidFill>
                <a:latin typeface="Arial" charset="0"/>
                <a:ea typeface="Arial" charset="0"/>
                <a:cs typeface="Arial" charset="0"/>
              </a:rPr>
              <a:t>By: </a:t>
            </a:r>
            <a:r>
              <a:rPr lang="en-US" sz="1300" b="0" cap="none" dirty="0">
                <a:solidFill>
                  <a:srgbClr val="00475D"/>
                </a:solidFill>
                <a:latin typeface="Arial" charset="0"/>
                <a:ea typeface="Arial" charset="0"/>
                <a:cs typeface="Arial" charset="0"/>
                <a:hlinkClick r:id="rId3"/>
              </a:rPr>
              <a:t>Zain</a:t>
            </a:r>
            <a:endParaRPr lang="en-US" sz="1300" b="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Original Link:</a:t>
            </a:r>
            <a:br>
              <a:rPr lang="en-US" sz="1300" cap="none" dirty="0">
                <a:solidFill>
                  <a:srgbClr val="00475D"/>
                </a:solidFill>
                <a:latin typeface="Arial" charset="0"/>
                <a:ea typeface="Arial" charset="0"/>
                <a:cs typeface="Arial" charset="0"/>
              </a:rPr>
            </a:br>
            <a:r>
              <a:rPr lang="en-US" sz="1300" cap="none" dirty="0">
                <a:solidFill>
                  <a:srgbClr val="00475D"/>
                </a:solidFill>
                <a:latin typeface="Arial" charset="0"/>
                <a:ea typeface="Arial" charset="0"/>
                <a:cs typeface="Arial" charset="0"/>
                <a:hlinkClick r:id="rId4"/>
              </a:rPr>
              <a:t>https://</a:t>
            </a:r>
            <a:r>
              <a:rPr lang="en-US" sz="1300" cap="none" dirty="0" smtClean="0">
                <a:solidFill>
                  <a:srgbClr val="00475D"/>
                </a:solidFill>
                <a:latin typeface="Arial" charset="0"/>
                <a:ea typeface="Arial" charset="0"/>
                <a:cs typeface="Arial" charset="0"/>
                <a:hlinkClick r:id="rId4"/>
              </a:rPr>
              <a:t>youtu.be/U49nOBFv508</a:t>
            </a:r>
            <a:endParaRPr lang="en-US" sz="1300" cap="none" dirty="0">
              <a:solidFill>
                <a:srgbClr val="00475D"/>
              </a:solidFill>
              <a:latin typeface="Arial" charset="0"/>
              <a:ea typeface="Arial" charset="0"/>
              <a:cs typeface="Arial" charset="0"/>
            </a:endParaRPr>
          </a:p>
        </p:txBody>
      </p:sp>
      <p:cxnSp>
        <p:nvCxnSpPr>
          <p:cNvPr id="14" name="Straight Connector 13">
            <a:extLst>
              <a:ext uri="{FF2B5EF4-FFF2-40B4-BE49-F238E27FC236}">
                <a16:creationId xmlns:a16="http://schemas.microsoft.com/office/drawing/2014/main" xmlns="" id="{E496A46E-8591-F740-8B42-F7637D99C2F1}"/>
              </a:ext>
            </a:extLst>
          </p:cNvPr>
          <p:cNvCxnSpPr>
            <a:cxnSpLocks/>
          </p:cNvCxnSpPr>
          <p:nvPr/>
        </p:nvCxnSpPr>
        <p:spPr>
          <a:xfrm flipH="1">
            <a:off x="307428" y="929403"/>
            <a:ext cx="8844455" cy="0"/>
          </a:xfrm>
          <a:prstGeom prst="line">
            <a:avLst/>
          </a:prstGeom>
          <a:ln w="15875">
            <a:solidFill>
              <a:srgbClr val="00475D"/>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08 | </a:t>
            </a:r>
            <a:r>
              <a:rPr lang="en-US" sz="550" dirty="0">
                <a:solidFill>
                  <a:srgbClr val="0072B1"/>
                </a:solidFill>
                <a:latin typeface="Arial" charset="0"/>
                <a:ea typeface="Arial" charset="0"/>
                <a:cs typeface="Arial" charset="0"/>
              </a:rPr>
              <a:t>Understanding the Role of Narratives and Media in Violent Extremism</a:t>
            </a:r>
          </a:p>
        </p:txBody>
      </p:sp>
      <p:grpSp>
        <p:nvGrpSpPr>
          <p:cNvPr id="11" name="Group 10">
            <a:extLst>
              <a:ext uri="{FF2B5EF4-FFF2-40B4-BE49-F238E27FC236}">
                <a16:creationId xmlns:a16="http://schemas.microsoft.com/office/drawing/2014/main" xmlns="" id="{9C5F8C43-F371-8F40-806D-9CE5DB47D087}"/>
              </a:ext>
            </a:extLst>
          </p:cNvPr>
          <p:cNvGrpSpPr/>
          <p:nvPr/>
        </p:nvGrpSpPr>
        <p:grpSpPr>
          <a:xfrm>
            <a:off x="8625148" y="4705350"/>
            <a:ext cx="525478" cy="248970"/>
            <a:chOff x="7559644" y="4723080"/>
            <a:chExt cx="441356" cy="248970"/>
          </a:xfrm>
        </p:grpSpPr>
        <p:sp>
          <p:nvSpPr>
            <p:cNvPr id="16" name="Rectangle 15">
              <a:extLst>
                <a:ext uri="{FF2B5EF4-FFF2-40B4-BE49-F238E27FC236}">
                  <a16:creationId xmlns:a16="http://schemas.microsoft.com/office/drawing/2014/main" xmlns="" id="{BC92781F-A807-0443-9BE9-B432A76A3C40}"/>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2">
              <a:extLst>
                <a:ext uri="{FF2B5EF4-FFF2-40B4-BE49-F238E27FC236}">
                  <a16:creationId xmlns:a16="http://schemas.microsoft.com/office/drawing/2014/main" xmlns="" id="{85B35B6B-A4EC-7B4C-8D53-B32FA0A41E4F}"/>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12</a:t>
              </a:r>
            </a:p>
          </p:txBody>
        </p:sp>
      </p:grpSp>
      <p:pic>
        <p:nvPicPr>
          <p:cNvPr id="19" name="Google Shape;879;p133">
            <a:hlinkClick r:id="rId4"/>
            <a:extLst>
              <a:ext uri="{FF2B5EF4-FFF2-40B4-BE49-F238E27FC236}">
                <a16:creationId xmlns:a16="http://schemas.microsoft.com/office/drawing/2014/main" xmlns="" id="{72F7740F-B6E3-A343-89C7-CD8A735048AB}"/>
              </a:ext>
            </a:extLst>
          </p:cNvPr>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4225890" y="1229389"/>
            <a:ext cx="4613303" cy="3073018"/>
          </a:xfrm>
          <a:prstGeom prst="rect">
            <a:avLst/>
          </a:prstGeom>
          <a:noFill/>
          <a:ln w="95250">
            <a:solidFill>
              <a:srgbClr val="133743"/>
            </a:solidFill>
          </a:ln>
        </p:spPr>
      </p:pic>
    </p:spTree>
    <p:extLst>
      <p:ext uri="{BB962C8B-B14F-4D97-AF65-F5344CB8AC3E}">
        <p14:creationId xmlns:p14="http://schemas.microsoft.com/office/powerpoint/2010/main" val="1077811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12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alphaModFix amt="7000"/>
            <a:extLst>
              <a:ext uri="{28A0092B-C50C-407E-A947-70E740481C1C}">
                <a14:useLocalDpi xmlns:a14="http://schemas.microsoft.com/office/drawing/2010/main" val="0"/>
              </a:ext>
            </a:extLst>
          </a:blip>
          <a:srcRect l="2475" t="-1" r="-4113" b="6194"/>
          <a:stretch/>
        </p:blipFill>
        <p:spPr>
          <a:xfrm>
            <a:off x="0" y="2167438"/>
            <a:ext cx="3224486" cy="2976062"/>
          </a:xfrm>
          <a:prstGeom prst="rect">
            <a:avLst/>
          </a:prstGeom>
        </p:spPr>
      </p:pic>
      <p:sp>
        <p:nvSpPr>
          <p:cNvPr id="17" name="Text Placeholder 2"/>
          <p:cNvSpPr txBox="1">
            <a:spLocks/>
          </p:cNvSpPr>
          <p:nvPr/>
        </p:nvSpPr>
        <p:spPr>
          <a:xfrm>
            <a:off x="237357" y="505706"/>
            <a:ext cx="8747251" cy="285749"/>
          </a:xfrm>
          <a:prstGeom prst="rect">
            <a:avLst/>
          </a:prstGeom>
        </p:spPr>
        <p:txBody>
          <a:bodyPr/>
          <a:lst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b="1" dirty="0">
                <a:solidFill>
                  <a:srgbClr val="00475D"/>
                </a:solidFill>
                <a:latin typeface="Arial" charset="0"/>
                <a:ea typeface="Arial" charset="0"/>
                <a:cs typeface="Arial" charset="0"/>
              </a:rPr>
              <a:t>VIDEO 21 | Empowering Terrorism Victims in Indonesia</a:t>
            </a:r>
          </a:p>
          <a:p>
            <a:endParaRPr lang="en-US" sz="1800" b="1" dirty="0">
              <a:solidFill>
                <a:srgbClr val="00475D"/>
              </a:solidFill>
              <a:latin typeface="Arial" charset="0"/>
              <a:ea typeface="Arial" charset="0"/>
              <a:cs typeface="Arial" charset="0"/>
            </a:endParaRPr>
          </a:p>
          <a:p>
            <a:endParaRPr lang="en-US" sz="1800" b="1" dirty="0">
              <a:solidFill>
                <a:srgbClr val="00475D"/>
              </a:solidFill>
              <a:latin typeface="Arial" charset="0"/>
              <a:ea typeface="Arial" charset="0"/>
              <a:cs typeface="Arial" charset="0"/>
            </a:endParaRPr>
          </a:p>
          <a:p>
            <a:endParaRPr lang="en-US" sz="1800" b="1" dirty="0">
              <a:solidFill>
                <a:srgbClr val="00475D"/>
              </a:solidFill>
              <a:latin typeface="Arial" charset="0"/>
              <a:ea typeface="Arial" charset="0"/>
              <a:cs typeface="Arial" charset="0"/>
            </a:endParaRPr>
          </a:p>
        </p:txBody>
      </p:sp>
      <p:sp>
        <p:nvSpPr>
          <p:cNvPr id="13" name="Title 2">
            <a:extLst>
              <a:ext uri="{FF2B5EF4-FFF2-40B4-BE49-F238E27FC236}">
                <a16:creationId xmlns:a16="http://schemas.microsoft.com/office/drawing/2014/main" xmlns="" id="{AADC70F3-14F9-2241-A835-9628CAE1850B}"/>
              </a:ext>
            </a:extLst>
          </p:cNvPr>
          <p:cNvSpPr txBox="1">
            <a:spLocks/>
          </p:cNvSpPr>
          <p:nvPr/>
        </p:nvSpPr>
        <p:spPr>
          <a:xfrm>
            <a:off x="311374" y="1227357"/>
            <a:ext cx="4264025" cy="702756"/>
          </a:xfrm>
          <a:prstGeom prst="rect">
            <a:avLst/>
          </a:prstGeom>
        </p:spPr>
        <p:txBody>
          <a:bodyPr vert="horz" wrap="square" lIns="0" tIns="0" rIns="0" bIns="0" rtlCol="0" anchor="t">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Aft>
                <a:spcPts val="800"/>
              </a:spcAft>
            </a:pPr>
            <a:r>
              <a:rPr lang="en-US" sz="1300" cap="none" dirty="0">
                <a:solidFill>
                  <a:srgbClr val="00475D"/>
                </a:solidFill>
                <a:latin typeface="Arial" charset="0"/>
                <a:ea typeface="Arial" charset="0"/>
                <a:cs typeface="Arial" charset="0"/>
              </a:rPr>
              <a:t>By: </a:t>
            </a:r>
            <a:r>
              <a:rPr lang="en-US" sz="1300" b="0" cap="none" dirty="0">
                <a:solidFill>
                  <a:srgbClr val="00475D"/>
                </a:solidFill>
                <a:latin typeface="Arial" charset="0"/>
                <a:ea typeface="Arial" charset="0"/>
                <a:cs typeface="Arial" charset="0"/>
                <a:hlinkClick r:id="rId3"/>
              </a:rPr>
              <a:t>The Victims' Voices Initiative </a:t>
            </a:r>
            <a:endParaRPr lang="en-US" sz="1300" b="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Original Link:</a:t>
            </a:r>
            <a:br>
              <a:rPr lang="en-US" sz="1300" cap="none" dirty="0">
                <a:solidFill>
                  <a:srgbClr val="00475D"/>
                </a:solidFill>
                <a:latin typeface="Arial" charset="0"/>
                <a:ea typeface="Arial" charset="0"/>
                <a:cs typeface="Arial" charset="0"/>
              </a:rPr>
            </a:br>
            <a:r>
              <a:rPr lang="en-US" sz="1300" cap="none" dirty="0">
                <a:solidFill>
                  <a:srgbClr val="00475D"/>
                </a:solidFill>
                <a:latin typeface="Arial" charset="0"/>
                <a:ea typeface="Arial" charset="0"/>
                <a:cs typeface="Arial" charset="0"/>
                <a:hlinkClick r:id="rId4"/>
              </a:rPr>
              <a:t>https://vimeo.com/310277294/037b2437cd</a:t>
            </a:r>
            <a:endParaRPr lang="en-US" sz="1300" cap="none" dirty="0">
              <a:solidFill>
                <a:srgbClr val="00475D"/>
              </a:solidFill>
              <a:latin typeface="Arial" charset="0"/>
              <a:ea typeface="Arial" charset="0"/>
              <a:cs typeface="Arial" charset="0"/>
            </a:endParaRPr>
          </a:p>
        </p:txBody>
      </p:sp>
      <p:cxnSp>
        <p:nvCxnSpPr>
          <p:cNvPr id="14" name="Straight Connector 13">
            <a:extLst>
              <a:ext uri="{FF2B5EF4-FFF2-40B4-BE49-F238E27FC236}">
                <a16:creationId xmlns:a16="http://schemas.microsoft.com/office/drawing/2014/main" xmlns="" id="{E496A46E-8591-F740-8B42-F7637D99C2F1}"/>
              </a:ext>
            </a:extLst>
          </p:cNvPr>
          <p:cNvCxnSpPr>
            <a:cxnSpLocks/>
          </p:cNvCxnSpPr>
          <p:nvPr/>
        </p:nvCxnSpPr>
        <p:spPr>
          <a:xfrm flipH="1">
            <a:off x="307428" y="929403"/>
            <a:ext cx="8844455" cy="0"/>
          </a:xfrm>
          <a:prstGeom prst="line">
            <a:avLst/>
          </a:prstGeom>
          <a:ln w="15875">
            <a:solidFill>
              <a:srgbClr val="00475D"/>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08 | </a:t>
            </a:r>
            <a:r>
              <a:rPr lang="en-US" sz="550" dirty="0">
                <a:solidFill>
                  <a:srgbClr val="0072B1"/>
                </a:solidFill>
                <a:latin typeface="Arial" charset="0"/>
                <a:ea typeface="Arial" charset="0"/>
                <a:cs typeface="Arial" charset="0"/>
              </a:rPr>
              <a:t>Understanding the Role of Narratives and Media in Violent Extremism</a:t>
            </a:r>
          </a:p>
        </p:txBody>
      </p:sp>
      <p:grpSp>
        <p:nvGrpSpPr>
          <p:cNvPr id="15" name="Group 14">
            <a:extLst>
              <a:ext uri="{FF2B5EF4-FFF2-40B4-BE49-F238E27FC236}">
                <a16:creationId xmlns:a16="http://schemas.microsoft.com/office/drawing/2014/main" xmlns="" id="{FAEFA433-02BE-2D4E-8703-2866910FF67D}"/>
              </a:ext>
            </a:extLst>
          </p:cNvPr>
          <p:cNvGrpSpPr/>
          <p:nvPr/>
        </p:nvGrpSpPr>
        <p:grpSpPr>
          <a:xfrm>
            <a:off x="8625148" y="4705350"/>
            <a:ext cx="525478" cy="248970"/>
            <a:chOff x="7559644" y="4723080"/>
            <a:chExt cx="441356" cy="248970"/>
          </a:xfrm>
        </p:grpSpPr>
        <p:sp>
          <p:nvSpPr>
            <p:cNvPr id="16" name="Rectangle 15">
              <a:extLst>
                <a:ext uri="{FF2B5EF4-FFF2-40B4-BE49-F238E27FC236}">
                  <a16:creationId xmlns:a16="http://schemas.microsoft.com/office/drawing/2014/main" xmlns="" id="{52B65ABA-B897-A34D-9E17-ED0A17764DD1}"/>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2">
              <a:extLst>
                <a:ext uri="{FF2B5EF4-FFF2-40B4-BE49-F238E27FC236}">
                  <a16:creationId xmlns:a16="http://schemas.microsoft.com/office/drawing/2014/main" xmlns="" id="{601D223A-C55A-7F4F-BF52-5DF9F27A7A6F}"/>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13</a:t>
              </a:r>
            </a:p>
          </p:txBody>
        </p:sp>
      </p:grpSp>
      <p:pic>
        <p:nvPicPr>
          <p:cNvPr id="20" name="Google Shape;886;p134">
            <a:hlinkClick r:id="rId4"/>
            <a:extLst>
              <a:ext uri="{FF2B5EF4-FFF2-40B4-BE49-F238E27FC236}">
                <a16:creationId xmlns:a16="http://schemas.microsoft.com/office/drawing/2014/main" xmlns="" id="{1335560C-7955-C04B-89D6-0F949E3F3971}"/>
              </a:ext>
            </a:extLst>
          </p:cNvPr>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4225891" y="1227357"/>
            <a:ext cx="4613302" cy="3075534"/>
          </a:xfrm>
          <a:prstGeom prst="rect">
            <a:avLst/>
          </a:prstGeom>
          <a:noFill/>
          <a:ln w="95250">
            <a:solidFill>
              <a:srgbClr val="133743"/>
            </a:solidFill>
          </a:ln>
        </p:spPr>
      </p:pic>
    </p:spTree>
    <p:extLst>
      <p:ext uri="{BB962C8B-B14F-4D97-AF65-F5344CB8AC3E}">
        <p14:creationId xmlns:p14="http://schemas.microsoft.com/office/powerpoint/2010/main" val="1062132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E12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alphaModFix amt="7000"/>
            <a:extLst>
              <a:ext uri="{28A0092B-C50C-407E-A947-70E740481C1C}">
                <a14:useLocalDpi xmlns:a14="http://schemas.microsoft.com/office/drawing/2010/main" val="0"/>
              </a:ext>
            </a:extLst>
          </a:blip>
          <a:srcRect l="2475" t="-1" r="-4113" b="6194"/>
          <a:stretch/>
        </p:blipFill>
        <p:spPr>
          <a:xfrm>
            <a:off x="0" y="2167438"/>
            <a:ext cx="3224486" cy="2976062"/>
          </a:xfrm>
          <a:prstGeom prst="rect">
            <a:avLst/>
          </a:prstGeom>
        </p:spPr>
      </p:pic>
      <p:sp>
        <p:nvSpPr>
          <p:cNvPr id="17" name="Text Placeholder 2"/>
          <p:cNvSpPr txBox="1">
            <a:spLocks/>
          </p:cNvSpPr>
          <p:nvPr/>
        </p:nvSpPr>
        <p:spPr>
          <a:xfrm>
            <a:off x="237357" y="505706"/>
            <a:ext cx="8747251" cy="285749"/>
          </a:xfrm>
          <a:prstGeom prst="rect">
            <a:avLst/>
          </a:prstGeom>
        </p:spPr>
        <p:txBody>
          <a:bodyPr/>
          <a:lst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b="1" dirty="0">
                <a:solidFill>
                  <a:srgbClr val="00475D"/>
                </a:solidFill>
                <a:latin typeface="Arial" charset="0"/>
                <a:ea typeface="Arial" charset="0"/>
                <a:cs typeface="Arial" charset="0"/>
              </a:rPr>
              <a:t>VIDEO 22 | Trojan T-Shirt </a:t>
            </a:r>
          </a:p>
          <a:p>
            <a:endParaRPr lang="en-US" sz="1800" b="1" dirty="0">
              <a:solidFill>
                <a:srgbClr val="00475D"/>
              </a:solidFill>
              <a:latin typeface="Arial" charset="0"/>
              <a:ea typeface="Arial" charset="0"/>
              <a:cs typeface="Arial" charset="0"/>
            </a:endParaRPr>
          </a:p>
          <a:p>
            <a:endParaRPr lang="en-US" sz="1800" b="1" dirty="0">
              <a:solidFill>
                <a:srgbClr val="00475D"/>
              </a:solidFill>
              <a:latin typeface="Arial" charset="0"/>
              <a:ea typeface="Arial" charset="0"/>
              <a:cs typeface="Arial" charset="0"/>
            </a:endParaRPr>
          </a:p>
          <a:p>
            <a:endParaRPr lang="en-US" sz="1800" b="1" dirty="0">
              <a:solidFill>
                <a:srgbClr val="00475D"/>
              </a:solidFill>
              <a:latin typeface="Arial" charset="0"/>
              <a:ea typeface="Arial" charset="0"/>
              <a:cs typeface="Arial" charset="0"/>
            </a:endParaRPr>
          </a:p>
        </p:txBody>
      </p:sp>
      <p:cxnSp>
        <p:nvCxnSpPr>
          <p:cNvPr id="14" name="Straight Connector 13">
            <a:extLst>
              <a:ext uri="{FF2B5EF4-FFF2-40B4-BE49-F238E27FC236}">
                <a16:creationId xmlns:a16="http://schemas.microsoft.com/office/drawing/2014/main" xmlns="" id="{E496A46E-8591-F740-8B42-F7637D99C2F1}"/>
              </a:ext>
            </a:extLst>
          </p:cNvPr>
          <p:cNvCxnSpPr>
            <a:cxnSpLocks/>
          </p:cNvCxnSpPr>
          <p:nvPr/>
        </p:nvCxnSpPr>
        <p:spPr>
          <a:xfrm flipH="1">
            <a:off x="307428" y="929403"/>
            <a:ext cx="8844455" cy="0"/>
          </a:xfrm>
          <a:prstGeom prst="line">
            <a:avLst/>
          </a:prstGeom>
          <a:ln w="15875">
            <a:solidFill>
              <a:srgbClr val="00475D"/>
            </a:solidFill>
          </a:ln>
        </p:spPr>
        <p:style>
          <a:lnRef idx="1">
            <a:schemeClr val="accent1"/>
          </a:lnRef>
          <a:fillRef idx="0">
            <a:schemeClr val="accent1"/>
          </a:fillRef>
          <a:effectRef idx="0">
            <a:schemeClr val="accent1"/>
          </a:effectRef>
          <a:fontRef idx="minor">
            <a:schemeClr val="tx1"/>
          </a:fontRef>
        </p:style>
      </p:cxnSp>
      <p:sp>
        <p:nvSpPr>
          <p:cNvPr id="16" name="Title 2">
            <a:extLst>
              <a:ext uri="{FF2B5EF4-FFF2-40B4-BE49-F238E27FC236}">
                <a16:creationId xmlns:a16="http://schemas.microsoft.com/office/drawing/2014/main" xmlns="" id="{9AEA917C-E19C-0A43-8D5B-77973D292A2E}"/>
              </a:ext>
            </a:extLst>
          </p:cNvPr>
          <p:cNvSpPr txBox="1">
            <a:spLocks/>
          </p:cNvSpPr>
          <p:nvPr/>
        </p:nvSpPr>
        <p:spPr>
          <a:xfrm>
            <a:off x="311374" y="1228041"/>
            <a:ext cx="4264025" cy="2513509"/>
          </a:xfrm>
          <a:prstGeom prst="rect">
            <a:avLst/>
          </a:prstGeom>
        </p:spPr>
        <p:txBody>
          <a:bodyPr vert="horz" wrap="square" lIns="0" tIns="0" rIns="0" bIns="0" rtlCol="0" anchor="t">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Aft>
                <a:spcPts val="800"/>
              </a:spcAft>
            </a:pPr>
            <a:r>
              <a:rPr lang="en-US" sz="1300" cap="none" dirty="0">
                <a:solidFill>
                  <a:srgbClr val="00475D"/>
                </a:solidFill>
                <a:latin typeface="Arial" charset="0"/>
                <a:ea typeface="Arial" charset="0"/>
                <a:cs typeface="Arial" charset="0"/>
              </a:rPr>
              <a:t>By: </a:t>
            </a:r>
            <a:r>
              <a:rPr lang="en-US" sz="1300" b="0" cap="none" dirty="0">
                <a:solidFill>
                  <a:srgbClr val="00475D"/>
                </a:solidFill>
                <a:latin typeface="Arial" charset="0"/>
                <a:ea typeface="Arial" charset="0"/>
                <a:cs typeface="Arial" charset="0"/>
                <a:hlinkClick r:id="rId3"/>
              </a:rPr>
              <a:t>EXIT-Germany</a:t>
            </a:r>
            <a:endParaRPr lang="en-US" sz="1300" b="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Original Link:</a:t>
            </a:r>
            <a:br>
              <a:rPr lang="en-US" sz="1300" cap="none" dirty="0">
                <a:solidFill>
                  <a:srgbClr val="00475D"/>
                </a:solidFill>
                <a:latin typeface="Arial" charset="0"/>
                <a:ea typeface="Arial" charset="0"/>
                <a:cs typeface="Arial" charset="0"/>
              </a:rPr>
            </a:br>
            <a:r>
              <a:rPr lang="en-US" sz="1300" cap="none" dirty="0">
                <a:solidFill>
                  <a:srgbClr val="00475D"/>
                </a:solidFill>
                <a:latin typeface="Arial" charset="0"/>
                <a:ea typeface="Arial" charset="0"/>
                <a:cs typeface="Arial" charset="0"/>
                <a:hlinkClick r:id="rId4"/>
              </a:rPr>
              <a:t>https://</a:t>
            </a:r>
            <a:r>
              <a:rPr lang="en-US" sz="1300" cap="none" dirty="0" err="1">
                <a:solidFill>
                  <a:srgbClr val="00475D"/>
                </a:solidFill>
                <a:latin typeface="Arial" charset="0"/>
                <a:ea typeface="Arial" charset="0"/>
                <a:cs typeface="Arial" charset="0"/>
                <a:hlinkClick r:id="rId4"/>
              </a:rPr>
              <a:t>youtu.be</a:t>
            </a:r>
            <a:r>
              <a:rPr lang="en-US" sz="1300" cap="none" dirty="0">
                <a:solidFill>
                  <a:srgbClr val="00475D"/>
                </a:solidFill>
                <a:latin typeface="Arial" charset="0"/>
                <a:ea typeface="Arial" charset="0"/>
                <a:cs typeface="Arial" charset="0"/>
                <a:hlinkClick r:id="rId4"/>
              </a:rPr>
              <a:t>/CSIbsHKEP-8</a:t>
            </a:r>
            <a:endParaRPr lang="en-US" sz="130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Arabic Subtitles:</a:t>
            </a:r>
          </a:p>
          <a:p>
            <a:pPr>
              <a:spcAft>
                <a:spcPts val="800"/>
              </a:spcAft>
            </a:pPr>
            <a:r>
              <a:rPr lang="en-US" sz="1300" u="sng" cap="none" dirty="0">
                <a:solidFill>
                  <a:srgbClr val="00475D"/>
                </a:solidFill>
                <a:latin typeface="Arial" charset="0"/>
                <a:ea typeface="Arial" charset="0"/>
                <a:cs typeface="Arial" charset="0"/>
                <a:hlinkClick r:id="rId5"/>
              </a:rPr>
              <a:t>Advanced</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downloaded versions)</a:t>
            </a:r>
          </a:p>
          <a:p>
            <a:pPr>
              <a:spcAft>
                <a:spcPts val="800"/>
              </a:spcAft>
            </a:pPr>
            <a:r>
              <a:rPr lang="en-US" sz="1300" u="sng" cap="none" dirty="0">
                <a:solidFill>
                  <a:srgbClr val="00475D"/>
                </a:solidFill>
                <a:latin typeface="Arial" charset="0"/>
                <a:ea typeface="Arial" charset="0"/>
                <a:cs typeface="Arial" charset="0"/>
                <a:hlinkClick r:id="rId6"/>
              </a:rPr>
              <a:t>Basic</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YouTube)</a:t>
            </a:r>
          </a:p>
          <a:p>
            <a:pPr>
              <a:spcAft>
                <a:spcPts val="800"/>
              </a:spcAft>
            </a:pPr>
            <a:r>
              <a:rPr lang="en-US" sz="1300" b="0" cap="none" dirty="0">
                <a:solidFill>
                  <a:srgbClr val="00475D"/>
                </a:solidFill>
                <a:latin typeface="Arial" charset="0"/>
                <a:ea typeface="Arial" charset="0"/>
                <a:cs typeface="Arial" charset="0"/>
              </a:rPr>
              <a:t>Instructions on using these subtitles are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available </a:t>
            </a:r>
            <a:r>
              <a:rPr lang="en-US" sz="1300" u="sng" cap="none" dirty="0">
                <a:solidFill>
                  <a:srgbClr val="00475D"/>
                </a:solidFill>
                <a:latin typeface="Arial" charset="0"/>
                <a:ea typeface="Arial" charset="0"/>
                <a:cs typeface="Arial" charset="0"/>
                <a:hlinkClick r:id="rId7"/>
              </a:rPr>
              <a:t>here</a:t>
            </a:r>
            <a:r>
              <a:rPr lang="en-US" sz="1300" cap="none" dirty="0">
                <a:solidFill>
                  <a:srgbClr val="00475D"/>
                </a:solidFill>
                <a:latin typeface="Arial" charset="0"/>
                <a:ea typeface="Arial" charset="0"/>
                <a:cs typeface="Arial" charset="0"/>
              </a:rPr>
              <a:t>.</a:t>
            </a:r>
          </a:p>
        </p:txBody>
      </p:sp>
      <p:sp>
        <p:nvSpPr>
          <p:cNvPr id="13"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08 | </a:t>
            </a:r>
            <a:r>
              <a:rPr lang="en-US" sz="550" dirty="0">
                <a:solidFill>
                  <a:srgbClr val="0072B1"/>
                </a:solidFill>
                <a:latin typeface="Arial" charset="0"/>
                <a:ea typeface="Arial" charset="0"/>
                <a:cs typeface="Arial" charset="0"/>
              </a:rPr>
              <a:t>Understanding the Role of Narratives and Media in Violent Extremism</a:t>
            </a:r>
          </a:p>
        </p:txBody>
      </p:sp>
      <p:grpSp>
        <p:nvGrpSpPr>
          <p:cNvPr id="11" name="Group 10">
            <a:extLst>
              <a:ext uri="{FF2B5EF4-FFF2-40B4-BE49-F238E27FC236}">
                <a16:creationId xmlns:a16="http://schemas.microsoft.com/office/drawing/2014/main" xmlns="" id="{1A123E72-5C3C-A64F-95DC-23C29AB8D352}"/>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a16="http://schemas.microsoft.com/office/drawing/2014/main" xmlns="" id="{411E4B67-5182-124E-A725-CE7F5FD0AF71}"/>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2">
              <a:extLst>
                <a:ext uri="{FF2B5EF4-FFF2-40B4-BE49-F238E27FC236}">
                  <a16:creationId xmlns:a16="http://schemas.microsoft.com/office/drawing/2014/main" xmlns="" id="{BD5DB600-27AE-2B4F-86FC-D54717388239}"/>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14</a:t>
              </a:r>
            </a:p>
          </p:txBody>
        </p:sp>
      </p:grpSp>
      <p:pic>
        <p:nvPicPr>
          <p:cNvPr id="19" name="Google Shape;893;p135">
            <a:hlinkClick r:id="rId4"/>
            <a:extLst>
              <a:ext uri="{FF2B5EF4-FFF2-40B4-BE49-F238E27FC236}">
                <a16:creationId xmlns:a16="http://schemas.microsoft.com/office/drawing/2014/main" xmlns="" id="{18105B36-ED3B-AC42-92B3-EF2E2CE99068}"/>
              </a:ext>
            </a:extLst>
          </p:cNvPr>
          <p:cNvPicPr preferRelativeResize="0"/>
          <p:nvPr/>
        </p:nvPicPr>
        <p:blipFill>
          <a:blip r:embed="rId8" cstate="print">
            <a:extLst>
              <a:ext uri="{28A0092B-C50C-407E-A947-70E740481C1C}">
                <a14:useLocalDpi xmlns:a14="http://schemas.microsoft.com/office/drawing/2010/main" val="0"/>
              </a:ext>
            </a:extLst>
          </a:blip>
          <a:stretch>
            <a:fillRect/>
          </a:stretch>
        </p:blipFill>
        <p:spPr>
          <a:xfrm>
            <a:off x="4228051" y="1228041"/>
            <a:ext cx="4611142" cy="3074094"/>
          </a:xfrm>
          <a:prstGeom prst="rect">
            <a:avLst/>
          </a:prstGeom>
          <a:noFill/>
          <a:ln w="95250">
            <a:solidFill>
              <a:srgbClr val="133743"/>
            </a:solidFill>
          </a:ln>
        </p:spPr>
      </p:pic>
    </p:spTree>
    <p:extLst>
      <p:ext uri="{BB962C8B-B14F-4D97-AF65-F5344CB8AC3E}">
        <p14:creationId xmlns:p14="http://schemas.microsoft.com/office/powerpoint/2010/main" val="2207842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sp>
        <p:nvSpPr>
          <p:cNvPr id="4" name="Rectangle 3"/>
          <p:cNvSpPr/>
          <p:nvPr/>
        </p:nvSpPr>
        <p:spPr>
          <a:xfrm>
            <a:off x="0" y="1047750"/>
            <a:ext cx="5370786" cy="665436"/>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p:cNvSpPr txBox="1">
            <a:spLocks/>
          </p:cNvSpPr>
          <p:nvPr/>
        </p:nvSpPr>
        <p:spPr>
          <a:xfrm>
            <a:off x="800387" y="1211817"/>
            <a:ext cx="4533613"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cap="none" dirty="0">
                <a:solidFill>
                  <a:srgbClr val="133743"/>
                </a:solidFill>
                <a:latin typeface="Arial Black" charset="0"/>
                <a:ea typeface="Arial Black" charset="0"/>
                <a:cs typeface="Arial Black" charset="0"/>
              </a:rPr>
              <a:t>REFLECTION QUESTIONS</a:t>
            </a:r>
          </a:p>
        </p:txBody>
      </p:sp>
      <p:sp>
        <p:nvSpPr>
          <p:cNvPr id="14" name="Title 2"/>
          <p:cNvSpPr txBox="1">
            <a:spLocks/>
          </p:cNvSpPr>
          <p:nvPr/>
        </p:nvSpPr>
        <p:spPr>
          <a:xfrm>
            <a:off x="800387" y="2141979"/>
            <a:ext cx="7351644" cy="234679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320040" indent="-320040">
              <a:lnSpc>
                <a:spcPts val="1900"/>
              </a:lnSpc>
              <a:spcBef>
                <a:spcPts val="0"/>
              </a:spcBef>
              <a:spcAft>
                <a:spcPts val="600"/>
              </a:spcAft>
              <a:buClr>
                <a:schemeClr val="bg1"/>
              </a:buClr>
              <a:buSzPct val="100000"/>
              <a:buFont typeface="+mj-lt"/>
              <a:buAutoNum type="arabicPeriod"/>
            </a:pPr>
            <a:r>
              <a:rPr lang="en" sz="1800" b="0" cap="none" dirty="0">
                <a:latin typeface="Arial" charset="0"/>
                <a:ea typeface="Arial" charset="0"/>
                <a:cs typeface="Arial" charset="0"/>
              </a:rPr>
              <a:t>Do you think that the narratives in these two videos are effective? </a:t>
            </a:r>
            <a:r>
              <a:rPr lang="en-US" sz="1800" b="0" cap="none" dirty="0">
                <a:latin typeface="Arial" charset="0"/>
                <a:ea typeface="Arial" charset="0"/>
                <a:cs typeface="Arial" charset="0"/>
              </a:rPr>
              <a:t/>
            </a:r>
            <a:br>
              <a:rPr lang="en-US" sz="1800" b="0" cap="none" dirty="0">
                <a:latin typeface="Arial" charset="0"/>
                <a:ea typeface="Arial" charset="0"/>
                <a:cs typeface="Arial" charset="0"/>
              </a:rPr>
            </a:br>
            <a:r>
              <a:rPr lang="en" sz="1800" b="0" cap="none" dirty="0">
                <a:latin typeface="Arial" charset="0"/>
                <a:ea typeface="Arial" charset="0"/>
                <a:cs typeface="Arial" charset="0"/>
              </a:rPr>
              <a:t>Why or why not?</a:t>
            </a:r>
          </a:p>
          <a:p>
            <a:pPr marL="320040" indent="-320040">
              <a:lnSpc>
                <a:spcPts val="1900"/>
              </a:lnSpc>
              <a:spcBef>
                <a:spcPts val="0"/>
              </a:spcBef>
              <a:spcAft>
                <a:spcPts val="600"/>
              </a:spcAft>
              <a:buClr>
                <a:schemeClr val="bg1"/>
              </a:buClr>
              <a:buSzPct val="100000"/>
              <a:buFont typeface="+mj-lt"/>
              <a:buAutoNum type="arabicPeriod"/>
            </a:pPr>
            <a:r>
              <a:rPr lang="en" sz="1800" b="0" cap="none" dirty="0">
                <a:latin typeface="Arial" charset="0"/>
                <a:ea typeface="Arial" charset="0"/>
                <a:cs typeface="Arial" charset="0"/>
              </a:rPr>
              <a:t>What were the different mediums that are used to share these narratives? </a:t>
            </a:r>
            <a:r>
              <a:rPr lang="en-US" sz="1800" b="0" cap="none" dirty="0">
                <a:latin typeface="Arial" charset="0"/>
                <a:ea typeface="Arial" charset="0"/>
                <a:cs typeface="Arial" charset="0"/>
              </a:rPr>
              <a:t/>
            </a:r>
            <a:br>
              <a:rPr lang="en-US" sz="1800" b="0" cap="none" dirty="0">
                <a:latin typeface="Arial" charset="0"/>
                <a:ea typeface="Arial" charset="0"/>
                <a:cs typeface="Arial" charset="0"/>
              </a:rPr>
            </a:br>
            <a:r>
              <a:rPr lang="en" sz="1800" b="0" cap="none" dirty="0">
                <a:latin typeface="Arial" charset="0"/>
                <a:ea typeface="Arial" charset="0"/>
                <a:cs typeface="Arial" charset="0"/>
              </a:rPr>
              <a:t>What are the strengths and challenges of using the different mediums?</a:t>
            </a:r>
          </a:p>
          <a:p>
            <a:pPr marL="320040" indent="-320040">
              <a:lnSpc>
                <a:spcPts val="1900"/>
              </a:lnSpc>
              <a:spcBef>
                <a:spcPts val="0"/>
              </a:spcBef>
              <a:spcAft>
                <a:spcPts val="600"/>
              </a:spcAft>
              <a:buClr>
                <a:schemeClr val="bg1"/>
              </a:buClr>
              <a:buSzPct val="100000"/>
              <a:buFont typeface="+mj-lt"/>
              <a:buAutoNum type="arabicPeriod"/>
            </a:pPr>
            <a:r>
              <a:rPr lang="en" sz="1800" b="0" cap="none" dirty="0">
                <a:latin typeface="Arial" charset="0"/>
                <a:ea typeface="Arial" charset="0"/>
                <a:cs typeface="Arial" charset="0"/>
              </a:rPr>
              <a:t>Would you define the messages shared in the videos as counter narratives, alternative narratives, or government strategic communications? Why?</a:t>
            </a:r>
          </a:p>
        </p:txBody>
      </p:sp>
      <p:grpSp>
        <p:nvGrpSpPr>
          <p:cNvPr id="18" name="Group 17">
            <a:extLst>
              <a:ext uri="{FF2B5EF4-FFF2-40B4-BE49-F238E27FC236}">
                <a16:creationId xmlns:a16="http://schemas.microsoft.com/office/drawing/2014/main" xmlns="" id="{E00595BA-A76F-2741-8BA4-0B7FD905F3A7}"/>
              </a:ext>
            </a:extLst>
          </p:cNvPr>
          <p:cNvGrpSpPr/>
          <p:nvPr/>
        </p:nvGrpSpPr>
        <p:grpSpPr>
          <a:xfrm>
            <a:off x="4116596" y="-1"/>
            <a:ext cx="5019521" cy="2876713"/>
            <a:chOff x="4116596" y="-1"/>
            <a:chExt cx="5019521" cy="2876713"/>
          </a:xfrm>
        </p:grpSpPr>
        <p:pic>
          <p:nvPicPr>
            <p:cNvPr id="19" name="Picture 18">
              <a:extLst>
                <a:ext uri="{FF2B5EF4-FFF2-40B4-BE49-F238E27FC236}">
                  <a16:creationId xmlns:a16="http://schemas.microsoft.com/office/drawing/2014/main" xmlns="" id="{D45DF5A2-43BB-714A-946E-CB4BA7335B71}"/>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7471"/>
            <a:stretch/>
          </p:blipFill>
          <p:spPr>
            <a:xfrm>
              <a:off x="4116596" y="-1"/>
              <a:ext cx="2832539" cy="2876713"/>
            </a:xfrm>
            <a:prstGeom prst="rect">
              <a:avLst/>
            </a:prstGeom>
          </p:spPr>
        </p:pic>
        <p:pic>
          <p:nvPicPr>
            <p:cNvPr id="20" name="Picture 19">
              <a:extLst>
                <a:ext uri="{FF2B5EF4-FFF2-40B4-BE49-F238E27FC236}">
                  <a16:creationId xmlns:a16="http://schemas.microsoft.com/office/drawing/2014/main" xmlns="" id="{E34CC6F9-4F4F-BA43-BAB2-C98395F47534}"/>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18918"/>
            <a:stretch/>
          </p:blipFill>
          <p:spPr>
            <a:xfrm>
              <a:off x="6653997" y="0"/>
              <a:ext cx="2482120" cy="2876712"/>
            </a:xfrm>
            <a:prstGeom prst="rect">
              <a:avLst/>
            </a:prstGeom>
          </p:spPr>
        </p:pic>
      </p:grpSp>
      <p:sp>
        <p:nvSpPr>
          <p:cNvPr id="21"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08 | </a:t>
            </a:r>
            <a:r>
              <a:rPr lang="en-US" sz="550" dirty="0">
                <a:solidFill>
                  <a:schemeClr val="bg1"/>
                </a:solidFill>
                <a:latin typeface="Arial" charset="0"/>
                <a:ea typeface="Arial" charset="0"/>
                <a:cs typeface="Arial" charset="0"/>
              </a:rPr>
              <a:t>Understanding the Role of Narratives and Media in Violent Extremism</a:t>
            </a:r>
          </a:p>
        </p:txBody>
      </p:sp>
      <p:grpSp>
        <p:nvGrpSpPr>
          <p:cNvPr id="15" name="Group 14">
            <a:extLst>
              <a:ext uri="{FF2B5EF4-FFF2-40B4-BE49-F238E27FC236}">
                <a16:creationId xmlns:a16="http://schemas.microsoft.com/office/drawing/2014/main" xmlns="" id="{3F609D79-1C49-FF48-A7AB-922A84488A83}"/>
              </a:ext>
            </a:extLst>
          </p:cNvPr>
          <p:cNvGrpSpPr/>
          <p:nvPr/>
        </p:nvGrpSpPr>
        <p:grpSpPr>
          <a:xfrm>
            <a:off x="8625148" y="4705350"/>
            <a:ext cx="525478" cy="248970"/>
            <a:chOff x="7559644" y="4723080"/>
            <a:chExt cx="441356" cy="248970"/>
          </a:xfrm>
        </p:grpSpPr>
        <p:sp>
          <p:nvSpPr>
            <p:cNvPr id="22" name="Rectangle 21">
              <a:extLst>
                <a:ext uri="{FF2B5EF4-FFF2-40B4-BE49-F238E27FC236}">
                  <a16:creationId xmlns:a16="http://schemas.microsoft.com/office/drawing/2014/main" xmlns="" id="{A7BC6B6E-B77C-294F-94DC-AA30F9FB903D}"/>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itle 2">
              <a:extLst>
                <a:ext uri="{FF2B5EF4-FFF2-40B4-BE49-F238E27FC236}">
                  <a16:creationId xmlns:a16="http://schemas.microsoft.com/office/drawing/2014/main" xmlns="" id="{06C56284-2954-E34F-9A45-193BF415316B}"/>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15</a:t>
              </a:r>
            </a:p>
          </p:txBody>
        </p:sp>
      </p:grpSp>
    </p:spTree>
    <p:extLst>
      <p:ext uri="{BB962C8B-B14F-4D97-AF65-F5344CB8AC3E}">
        <p14:creationId xmlns:p14="http://schemas.microsoft.com/office/powerpoint/2010/main" val="2079252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sp>
        <p:nvSpPr>
          <p:cNvPr id="4" name="Rectangle 3"/>
          <p:cNvSpPr/>
          <p:nvPr/>
        </p:nvSpPr>
        <p:spPr>
          <a:xfrm>
            <a:off x="0" y="1047750"/>
            <a:ext cx="5370786" cy="665436"/>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p:cNvSpPr txBox="1">
            <a:spLocks/>
          </p:cNvSpPr>
          <p:nvPr/>
        </p:nvSpPr>
        <p:spPr>
          <a:xfrm>
            <a:off x="800387" y="1211817"/>
            <a:ext cx="4533613"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cap="none" dirty="0">
                <a:solidFill>
                  <a:srgbClr val="133743"/>
                </a:solidFill>
                <a:latin typeface="Arial Black" charset="0"/>
                <a:ea typeface="Arial Black" charset="0"/>
                <a:cs typeface="Arial Black" charset="0"/>
              </a:rPr>
              <a:t>REFLECTION QUESTIONS</a:t>
            </a:r>
          </a:p>
        </p:txBody>
      </p:sp>
      <p:grpSp>
        <p:nvGrpSpPr>
          <p:cNvPr id="18" name="Group 17">
            <a:extLst>
              <a:ext uri="{FF2B5EF4-FFF2-40B4-BE49-F238E27FC236}">
                <a16:creationId xmlns:a16="http://schemas.microsoft.com/office/drawing/2014/main" xmlns="" id="{532AAEAA-7241-6E48-AB11-F2F2AB9B2FE7}"/>
              </a:ext>
            </a:extLst>
          </p:cNvPr>
          <p:cNvGrpSpPr/>
          <p:nvPr/>
        </p:nvGrpSpPr>
        <p:grpSpPr>
          <a:xfrm>
            <a:off x="4116596" y="-1"/>
            <a:ext cx="5019521" cy="2876713"/>
            <a:chOff x="4116596" y="-1"/>
            <a:chExt cx="5019521" cy="2876713"/>
          </a:xfrm>
        </p:grpSpPr>
        <p:pic>
          <p:nvPicPr>
            <p:cNvPr id="19" name="Picture 18">
              <a:extLst>
                <a:ext uri="{FF2B5EF4-FFF2-40B4-BE49-F238E27FC236}">
                  <a16:creationId xmlns:a16="http://schemas.microsoft.com/office/drawing/2014/main" xmlns="" id="{0DFA2087-7E3B-F941-BE62-94254355D4BC}"/>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7471"/>
            <a:stretch/>
          </p:blipFill>
          <p:spPr>
            <a:xfrm>
              <a:off x="4116596" y="-1"/>
              <a:ext cx="2832539" cy="2876713"/>
            </a:xfrm>
            <a:prstGeom prst="rect">
              <a:avLst/>
            </a:prstGeom>
          </p:spPr>
        </p:pic>
        <p:pic>
          <p:nvPicPr>
            <p:cNvPr id="20" name="Picture 19">
              <a:extLst>
                <a:ext uri="{FF2B5EF4-FFF2-40B4-BE49-F238E27FC236}">
                  <a16:creationId xmlns:a16="http://schemas.microsoft.com/office/drawing/2014/main" xmlns="" id="{7AF96730-CF52-3942-AA65-718894373B27}"/>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18918"/>
            <a:stretch/>
          </p:blipFill>
          <p:spPr>
            <a:xfrm>
              <a:off x="6653997" y="0"/>
              <a:ext cx="2482120" cy="2876712"/>
            </a:xfrm>
            <a:prstGeom prst="rect">
              <a:avLst/>
            </a:prstGeom>
          </p:spPr>
        </p:pic>
      </p:grpSp>
      <p:sp>
        <p:nvSpPr>
          <p:cNvPr id="15"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08 | </a:t>
            </a:r>
            <a:r>
              <a:rPr lang="en-US" sz="550" dirty="0">
                <a:solidFill>
                  <a:schemeClr val="bg1"/>
                </a:solidFill>
                <a:latin typeface="Arial" charset="0"/>
                <a:ea typeface="Arial" charset="0"/>
                <a:cs typeface="Arial" charset="0"/>
              </a:rPr>
              <a:t>Understanding the Role of Narratives and Media in Violent Extremism</a:t>
            </a:r>
          </a:p>
        </p:txBody>
      </p:sp>
      <p:grpSp>
        <p:nvGrpSpPr>
          <p:cNvPr id="21" name="Group 20">
            <a:extLst>
              <a:ext uri="{FF2B5EF4-FFF2-40B4-BE49-F238E27FC236}">
                <a16:creationId xmlns:a16="http://schemas.microsoft.com/office/drawing/2014/main" xmlns="" id="{10F2B77F-60D5-2645-ABE8-9CA5D5D525AD}"/>
              </a:ext>
            </a:extLst>
          </p:cNvPr>
          <p:cNvGrpSpPr/>
          <p:nvPr/>
        </p:nvGrpSpPr>
        <p:grpSpPr>
          <a:xfrm>
            <a:off x="8625148" y="4705350"/>
            <a:ext cx="525478" cy="248970"/>
            <a:chOff x="7559644" y="4723080"/>
            <a:chExt cx="441356" cy="248970"/>
          </a:xfrm>
        </p:grpSpPr>
        <p:sp>
          <p:nvSpPr>
            <p:cNvPr id="22" name="Rectangle 21">
              <a:extLst>
                <a:ext uri="{FF2B5EF4-FFF2-40B4-BE49-F238E27FC236}">
                  <a16:creationId xmlns:a16="http://schemas.microsoft.com/office/drawing/2014/main" xmlns="" id="{E54F0A22-1E93-2246-B800-952ED2042542}"/>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itle 2">
              <a:extLst>
                <a:ext uri="{FF2B5EF4-FFF2-40B4-BE49-F238E27FC236}">
                  <a16:creationId xmlns:a16="http://schemas.microsoft.com/office/drawing/2014/main" xmlns="" id="{77A4C52B-94FF-BB41-A809-33087F69AD1D}"/>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16</a:t>
              </a:r>
            </a:p>
          </p:txBody>
        </p:sp>
      </p:grpSp>
      <p:sp>
        <p:nvSpPr>
          <p:cNvPr id="13" name="Title 2">
            <a:extLst>
              <a:ext uri="{FF2B5EF4-FFF2-40B4-BE49-F238E27FC236}">
                <a16:creationId xmlns:a16="http://schemas.microsoft.com/office/drawing/2014/main" xmlns="" id="{C04B8F58-EE76-9846-A644-8267898822B1}"/>
              </a:ext>
            </a:extLst>
          </p:cNvPr>
          <p:cNvSpPr txBox="1">
            <a:spLocks/>
          </p:cNvSpPr>
          <p:nvPr/>
        </p:nvSpPr>
        <p:spPr>
          <a:xfrm>
            <a:off x="800387" y="2141979"/>
            <a:ext cx="7351644" cy="1692771"/>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342900" indent="-342900">
              <a:lnSpc>
                <a:spcPts val="1900"/>
              </a:lnSpc>
              <a:spcBef>
                <a:spcPts val="0"/>
              </a:spcBef>
              <a:spcAft>
                <a:spcPts val="600"/>
              </a:spcAft>
              <a:buClr>
                <a:schemeClr val="bg1"/>
              </a:buClr>
              <a:buSzPct val="100000"/>
              <a:buFont typeface="+mj-lt"/>
              <a:buAutoNum type="arabicPeriod" startAt="4"/>
            </a:pPr>
            <a:r>
              <a:rPr lang="en-US" sz="1800" b="0" cap="none" dirty="0">
                <a:latin typeface="Arial" charset="0"/>
                <a:ea typeface="Arial" charset="0"/>
                <a:cs typeface="Arial" charset="0"/>
              </a:rPr>
              <a:t>At what stage of intervention is each narrative campaign targeted to (for example, general prevention, early intervention and diversion, or deradicalization)?</a:t>
            </a:r>
          </a:p>
          <a:p>
            <a:pPr marL="342900" indent="-342900">
              <a:lnSpc>
                <a:spcPts val="1900"/>
              </a:lnSpc>
              <a:spcBef>
                <a:spcPts val="0"/>
              </a:spcBef>
              <a:spcAft>
                <a:spcPts val="600"/>
              </a:spcAft>
              <a:buClr>
                <a:schemeClr val="bg1"/>
              </a:buClr>
              <a:buSzPct val="100000"/>
              <a:buFont typeface="+mj-lt"/>
              <a:buAutoNum type="arabicPeriod" startAt="4"/>
            </a:pPr>
            <a:r>
              <a:rPr lang="en-US" sz="1800" b="0" cap="none" dirty="0">
                <a:latin typeface="Arial" charset="0"/>
                <a:ea typeface="Arial" charset="0"/>
                <a:cs typeface="Arial" charset="0"/>
              </a:rPr>
              <a:t>Why might this campaign have been influential? Why not?</a:t>
            </a:r>
          </a:p>
          <a:p>
            <a:pPr marL="342900" indent="-342900">
              <a:lnSpc>
                <a:spcPts val="1900"/>
              </a:lnSpc>
              <a:spcBef>
                <a:spcPts val="0"/>
              </a:spcBef>
              <a:spcAft>
                <a:spcPts val="600"/>
              </a:spcAft>
              <a:buClr>
                <a:schemeClr val="bg1"/>
              </a:buClr>
              <a:buSzPct val="100000"/>
              <a:buFont typeface="+mj-lt"/>
              <a:buAutoNum type="arabicPeriod" startAt="4"/>
            </a:pPr>
            <a:r>
              <a:rPr lang="en-US" sz="1800" b="0" cap="none" dirty="0">
                <a:latin typeface="Arial" charset="0"/>
                <a:ea typeface="Arial" charset="0"/>
                <a:cs typeface="Arial" charset="0"/>
              </a:rPr>
              <a:t>How would you measure this campaign’s success?</a:t>
            </a:r>
          </a:p>
          <a:p>
            <a:pPr marL="342900" indent="-342900">
              <a:lnSpc>
                <a:spcPts val="1900"/>
              </a:lnSpc>
              <a:spcBef>
                <a:spcPts val="0"/>
              </a:spcBef>
              <a:spcAft>
                <a:spcPts val="600"/>
              </a:spcAft>
              <a:buClr>
                <a:schemeClr val="bg1"/>
              </a:buClr>
              <a:buSzPct val="100000"/>
              <a:buFont typeface="+mj-lt"/>
              <a:buAutoNum type="arabicPeriod" startAt="4"/>
            </a:pPr>
            <a:endParaRPr lang="en" sz="1800" b="0" cap="none" dirty="0">
              <a:latin typeface="Arial" charset="0"/>
              <a:ea typeface="Arial" charset="0"/>
              <a:cs typeface="Arial" charset="0"/>
            </a:endParaRPr>
          </a:p>
        </p:txBody>
      </p:sp>
    </p:spTree>
    <p:extLst>
      <p:ext uri="{BB962C8B-B14F-4D97-AF65-F5344CB8AC3E}">
        <p14:creationId xmlns:p14="http://schemas.microsoft.com/office/powerpoint/2010/main" val="2554408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72126" y="848163"/>
            <a:ext cx="5268694"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Good practices in using narratives:</a:t>
            </a:r>
            <a:endParaRPr lang="en-US" sz="2400" b="0" cap="none" dirty="0">
              <a:solidFill>
                <a:srgbClr val="0072B1"/>
              </a:solidFill>
              <a:latin typeface="Arial" charset="0"/>
              <a:ea typeface="Arial" charset="0"/>
              <a:cs typeface="Arial" charset="0"/>
            </a:endParaRPr>
          </a:p>
        </p:txBody>
      </p:sp>
      <p:sp>
        <p:nvSpPr>
          <p:cNvPr id="17" name="Title 2"/>
          <p:cNvSpPr txBox="1">
            <a:spLocks/>
          </p:cNvSpPr>
          <p:nvPr/>
        </p:nvSpPr>
        <p:spPr>
          <a:xfrm>
            <a:off x="762000" y="1652892"/>
            <a:ext cx="7634288" cy="2846933"/>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spcBef>
                <a:spcPts val="0"/>
              </a:spcBef>
              <a:spcAft>
                <a:spcPts val="600"/>
              </a:spcAft>
              <a:buClr>
                <a:srgbClr val="0072B1"/>
              </a:buClr>
              <a:buSzPct val="100000"/>
              <a:buFont typeface="Arial" charset="0"/>
              <a:buChar char="•"/>
            </a:pPr>
            <a:r>
              <a:rPr lang="en" sz="1650" b="0" cap="none" dirty="0">
                <a:solidFill>
                  <a:srgbClr val="0072B1"/>
                </a:solidFill>
                <a:latin typeface="Arial" charset="0"/>
                <a:ea typeface="Arial" charset="0"/>
                <a:cs typeface="Arial" charset="0"/>
              </a:rPr>
              <a:t>Messenger is more important than the message. </a:t>
            </a:r>
            <a:r>
              <a:rPr lang="en" sz="1650" b="0" i="1" cap="none" dirty="0">
                <a:solidFill>
                  <a:srgbClr val="0072B1"/>
                </a:solidFill>
                <a:latin typeface="Arial" charset="0"/>
                <a:ea typeface="Arial" charset="0"/>
                <a:cs typeface="Arial" charset="0"/>
              </a:rPr>
              <a:t>Who can best influence?</a:t>
            </a:r>
          </a:p>
          <a:p>
            <a:pPr marL="182880" indent="-182880">
              <a:spcBef>
                <a:spcPts val="0"/>
              </a:spcBef>
              <a:spcAft>
                <a:spcPts val="600"/>
              </a:spcAft>
              <a:buClr>
                <a:srgbClr val="0072B1"/>
              </a:buClr>
              <a:buSzPct val="100000"/>
              <a:buFont typeface="Arial" charset="0"/>
              <a:buChar char="•"/>
            </a:pPr>
            <a:r>
              <a:rPr lang="en" sz="1650" b="0" cap="none" dirty="0">
                <a:solidFill>
                  <a:srgbClr val="0072B1"/>
                </a:solidFill>
                <a:latin typeface="Arial" charset="0"/>
                <a:ea typeface="Arial" charset="0"/>
                <a:cs typeface="Arial" charset="0"/>
              </a:rPr>
              <a:t>Going local with local ownership. </a:t>
            </a:r>
            <a:r>
              <a:rPr lang="en" sz="1650" b="0" i="1" cap="none" dirty="0">
                <a:solidFill>
                  <a:srgbClr val="0072B1"/>
                </a:solidFill>
                <a:latin typeface="Arial" charset="0"/>
                <a:ea typeface="Arial" charset="0"/>
                <a:cs typeface="Arial" charset="0"/>
              </a:rPr>
              <a:t>What are the existing, effective local narratives?</a:t>
            </a:r>
          </a:p>
          <a:p>
            <a:pPr marL="182880" indent="-182880">
              <a:spcBef>
                <a:spcPts val="0"/>
              </a:spcBef>
              <a:spcAft>
                <a:spcPts val="600"/>
              </a:spcAft>
              <a:buClr>
                <a:srgbClr val="0072B1"/>
              </a:buClr>
              <a:buSzPct val="100000"/>
              <a:buFont typeface="Arial" charset="0"/>
              <a:buChar char="•"/>
            </a:pPr>
            <a:r>
              <a:rPr lang="en" sz="1650" b="0" cap="none" dirty="0">
                <a:solidFill>
                  <a:srgbClr val="0072B1"/>
                </a:solidFill>
                <a:latin typeface="Arial" charset="0"/>
                <a:ea typeface="Arial" charset="0"/>
                <a:cs typeface="Arial" charset="0"/>
              </a:rPr>
              <a:t>Do not dismiss violent extremist grievances, but transform the way the grievances are characterized and the response to it. </a:t>
            </a:r>
            <a:r>
              <a:rPr lang="en" sz="1650" b="0" i="1" cap="none" dirty="0">
                <a:solidFill>
                  <a:srgbClr val="0072B1"/>
                </a:solidFill>
                <a:latin typeface="Arial" charset="0"/>
                <a:ea typeface="Arial" charset="0"/>
                <a:cs typeface="Arial" charset="0"/>
              </a:rPr>
              <a:t>What is your call to action?</a:t>
            </a:r>
          </a:p>
          <a:p>
            <a:pPr marL="182880" indent="-182880">
              <a:spcBef>
                <a:spcPts val="0"/>
              </a:spcBef>
              <a:spcAft>
                <a:spcPts val="600"/>
              </a:spcAft>
              <a:buClr>
                <a:srgbClr val="0072B1"/>
              </a:buClr>
              <a:buSzPct val="100000"/>
              <a:buFont typeface="Arial" charset="0"/>
              <a:buChar char="•"/>
            </a:pPr>
            <a:r>
              <a:rPr lang="en" sz="1650" b="0" cap="none" dirty="0">
                <a:solidFill>
                  <a:srgbClr val="0072B1"/>
                </a:solidFill>
                <a:latin typeface="Arial" charset="0"/>
                <a:ea typeface="Arial" charset="0"/>
                <a:cs typeface="Arial" charset="0"/>
              </a:rPr>
              <a:t>Reinforce community and religious norms rather than try to discredit their interpretations. </a:t>
            </a:r>
            <a:r>
              <a:rPr lang="en" sz="1650" b="0" i="1" cap="none" dirty="0">
                <a:solidFill>
                  <a:srgbClr val="0072B1"/>
                </a:solidFill>
                <a:latin typeface="Arial" charset="0"/>
                <a:ea typeface="Arial" charset="0"/>
                <a:cs typeface="Arial" charset="0"/>
              </a:rPr>
              <a:t>How do we resonate with those at risk rather than further marginalize them?</a:t>
            </a:r>
          </a:p>
          <a:p>
            <a:pPr marL="182880" indent="-182880">
              <a:spcBef>
                <a:spcPts val="0"/>
              </a:spcBef>
              <a:spcAft>
                <a:spcPts val="600"/>
              </a:spcAft>
              <a:buClr>
                <a:srgbClr val="0072B1"/>
              </a:buClr>
              <a:buSzPct val="100000"/>
              <a:buFont typeface="Arial" charset="0"/>
              <a:buChar char="•"/>
            </a:pPr>
            <a:r>
              <a:rPr lang="en" sz="1650" b="0" cap="none" dirty="0">
                <a:solidFill>
                  <a:srgbClr val="0072B1"/>
                </a:solidFill>
                <a:latin typeface="Arial" charset="0"/>
                <a:ea typeface="Arial" charset="0"/>
                <a:cs typeface="Arial" charset="0"/>
              </a:rPr>
              <a:t>Engage broad actors (public, private, independent, civil society) with sharing messages. </a:t>
            </a:r>
            <a:r>
              <a:rPr lang="en" sz="1650" b="0" i="1" cap="none" dirty="0">
                <a:solidFill>
                  <a:srgbClr val="0072B1"/>
                </a:solidFill>
                <a:latin typeface="Arial" charset="0"/>
                <a:ea typeface="Arial" charset="0"/>
                <a:cs typeface="Arial" charset="0"/>
              </a:rPr>
              <a:t>How do we amplify narratives without a whole of society approach?</a:t>
            </a:r>
          </a:p>
        </p:txBody>
      </p:sp>
      <p:cxnSp>
        <p:nvCxnSpPr>
          <p:cNvPr id="19" name="Straight Connector 18"/>
          <p:cNvCxnSpPr>
            <a:cxnSpLocks/>
          </p:cNvCxnSpPr>
          <p:nvPr/>
        </p:nvCxnSpPr>
        <p:spPr>
          <a:xfrm flipH="1">
            <a:off x="762000" y="1339850"/>
            <a:ext cx="83820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08 | </a:t>
            </a:r>
            <a:r>
              <a:rPr lang="en-US" sz="550" dirty="0">
                <a:solidFill>
                  <a:srgbClr val="0072B1"/>
                </a:solidFill>
                <a:latin typeface="Arial" charset="0"/>
                <a:ea typeface="Arial" charset="0"/>
                <a:cs typeface="Arial" charset="0"/>
              </a:rPr>
              <a:t>Understanding the Role of Narratives and Media in Violent Extremism</a:t>
            </a:r>
          </a:p>
        </p:txBody>
      </p:sp>
      <p:grpSp>
        <p:nvGrpSpPr>
          <p:cNvPr id="10" name="Group 9">
            <a:extLst>
              <a:ext uri="{FF2B5EF4-FFF2-40B4-BE49-F238E27FC236}">
                <a16:creationId xmlns:a16="http://schemas.microsoft.com/office/drawing/2014/main" xmlns="" id="{108C03A6-FDA5-234C-8324-0E01BE4E493A}"/>
              </a:ext>
            </a:extLst>
          </p:cNvPr>
          <p:cNvGrpSpPr/>
          <p:nvPr/>
        </p:nvGrpSpPr>
        <p:grpSpPr>
          <a:xfrm>
            <a:off x="8625148" y="4705350"/>
            <a:ext cx="525478" cy="248970"/>
            <a:chOff x="7559644" y="4723080"/>
            <a:chExt cx="441356" cy="248970"/>
          </a:xfrm>
        </p:grpSpPr>
        <p:sp>
          <p:nvSpPr>
            <p:cNvPr id="12" name="Rectangle 11">
              <a:extLst>
                <a:ext uri="{FF2B5EF4-FFF2-40B4-BE49-F238E27FC236}">
                  <a16:creationId xmlns:a16="http://schemas.microsoft.com/office/drawing/2014/main" xmlns="" id="{369CA08D-598C-8C41-81F7-579DE4D15A65}"/>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2">
              <a:extLst>
                <a:ext uri="{FF2B5EF4-FFF2-40B4-BE49-F238E27FC236}">
                  <a16:creationId xmlns:a16="http://schemas.microsoft.com/office/drawing/2014/main" xmlns="" id="{2760302E-D9C2-DD42-B204-0742D1069DCB}"/>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17</a:t>
              </a:r>
            </a:p>
          </p:txBody>
        </p:sp>
      </p:grpSp>
    </p:spTree>
    <p:extLst>
      <p:ext uri="{BB962C8B-B14F-4D97-AF65-F5344CB8AC3E}">
        <p14:creationId xmlns:p14="http://schemas.microsoft.com/office/powerpoint/2010/main" val="1296227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08 | </a:t>
            </a:r>
            <a:r>
              <a:rPr lang="en-US" sz="550" dirty="0">
                <a:solidFill>
                  <a:srgbClr val="0072B1"/>
                </a:solidFill>
                <a:latin typeface="Arial" charset="0"/>
                <a:ea typeface="Arial" charset="0"/>
                <a:cs typeface="Arial" charset="0"/>
              </a:rPr>
              <a:t>Understanding the Role of Narratives and Media in Violent Extremism</a:t>
            </a:r>
          </a:p>
        </p:txBody>
      </p:sp>
      <p:grpSp>
        <p:nvGrpSpPr>
          <p:cNvPr id="11" name="Group 10">
            <a:extLst>
              <a:ext uri="{FF2B5EF4-FFF2-40B4-BE49-F238E27FC236}">
                <a16:creationId xmlns:a16="http://schemas.microsoft.com/office/drawing/2014/main" xmlns="" id="{1830918F-B9C4-A944-8631-C6FEE9B31702}"/>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a16="http://schemas.microsoft.com/office/drawing/2014/main" xmlns="" id="{B9D4B32E-62FA-F54A-A65F-EF9560207CFF}"/>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2">
              <a:extLst>
                <a:ext uri="{FF2B5EF4-FFF2-40B4-BE49-F238E27FC236}">
                  <a16:creationId xmlns:a16="http://schemas.microsoft.com/office/drawing/2014/main" xmlns="" id="{5CAA6F22-4B84-6642-90CC-A6BF84A2BE20}"/>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18</a:t>
              </a:r>
            </a:p>
          </p:txBody>
        </p:sp>
      </p:grpSp>
      <p:sp>
        <p:nvSpPr>
          <p:cNvPr id="14" name="Title 2">
            <a:extLst>
              <a:ext uri="{FF2B5EF4-FFF2-40B4-BE49-F238E27FC236}">
                <a16:creationId xmlns:a16="http://schemas.microsoft.com/office/drawing/2014/main" xmlns="" id="{5D525743-82EA-8244-B3BE-F04010280845}"/>
              </a:ext>
            </a:extLst>
          </p:cNvPr>
          <p:cNvSpPr txBox="1">
            <a:spLocks/>
          </p:cNvSpPr>
          <p:nvPr/>
        </p:nvSpPr>
        <p:spPr>
          <a:xfrm>
            <a:off x="801756" y="848163"/>
            <a:ext cx="7530320"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b="0" cap="none" dirty="0">
                <a:solidFill>
                  <a:srgbClr val="0072B1"/>
                </a:solidFill>
                <a:latin typeface="Arial" charset="0"/>
                <a:ea typeface="Arial" charset="0"/>
                <a:cs typeface="Arial" charset="0"/>
              </a:rPr>
              <a:t>Risks of using narratives to counter violent extremism:</a:t>
            </a:r>
          </a:p>
        </p:txBody>
      </p:sp>
      <p:sp>
        <p:nvSpPr>
          <p:cNvPr id="16" name="Title 2">
            <a:extLst>
              <a:ext uri="{FF2B5EF4-FFF2-40B4-BE49-F238E27FC236}">
                <a16:creationId xmlns:a16="http://schemas.microsoft.com/office/drawing/2014/main" xmlns="" id="{F120E0B6-2D01-DD4D-A94A-A7F2534E5783}"/>
              </a:ext>
            </a:extLst>
          </p:cNvPr>
          <p:cNvSpPr txBox="1">
            <a:spLocks/>
          </p:cNvSpPr>
          <p:nvPr/>
        </p:nvSpPr>
        <p:spPr>
          <a:xfrm>
            <a:off x="761999" y="1652892"/>
            <a:ext cx="6829097" cy="2846933"/>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lnSpc>
                <a:spcPts val="2100"/>
              </a:lnSpc>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Governments may sometimes decide to prosecute those who share messages similar to those being shared by violent extremists (such as expressing grievances) rather than positively engaging with these ideas and offering alternative narratives and solutions.</a:t>
            </a:r>
          </a:p>
          <a:p>
            <a:pPr marL="182880" indent="-182880">
              <a:lnSpc>
                <a:spcPts val="2100"/>
              </a:lnSpc>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The possession of violent extremist content may be illegal, which may make studying them difficult or risky. </a:t>
            </a:r>
          </a:p>
          <a:p>
            <a:pPr marL="182880" indent="-182880">
              <a:lnSpc>
                <a:spcPts val="2100"/>
              </a:lnSpc>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Be careful in the use of violent extremism content when building counter narratives, which can end up spreading violent extremist narratives.</a:t>
            </a:r>
          </a:p>
        </p:txBody>
      </p:sp>
      <p:cxnSp>
        <p:nvCxnSpPr>
          <p:cNvPr id="17" name="Straight Connector 16">
            <a:extLst>
              <a:ext uri="{FF2B5EF4-FFF2-40B4-BE49-F238E27FC236}">
                <a16:creationId xmlns:a16="http://schemas.microsoft.com/office/drawing/2014/main" xmlns="" id="{99F82097-05CF-DE45-98BE-31A3C95B85D5}"/>
              </a:ext>
            </a:extLst>
          </p:cNvPr>
          <p:cNvCxnSpPr>
            <a:cxnSpLocks/>
          </p:cNvCxnSpPr>
          <p:nvPr/>
        </p:nvCxnSpPr>
        <p:spPr>
          <a:xfrm flipH="1">
            <a:off x="762000" y="1339850"/>
            <a:ext cx="83820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402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08 | </a:t>
            </a:r>
            <a:r>
              <a:rPr lang="en-US" sz="550" dirty="0">
                <a:solidFill>
                  <a:srgbClr val="0072B1"/>
                </a:solidFill>
                <a:latin typeface="Arial" charset="0"/>
                <a:ea typeface="Arial" charset="0"/>
                <a:cs typeface="Arial" charset="0"/>
              </a:rPr>
              <a:t>Understanding the Role of Narratives and Media in Violent Extremism</a:t>
            </a:r>
          </a:p>
        </p:txBody>
      </p:sp>
      <p:grpSp>
        <p:nvGrpSpPr>
          <p:cNvPr id="10" name="Group 9">
            <a:extLst>
              <a:ext uri="{FF2B5EF4-FFF2-40B4-BE49-F238E27FC236}">
                <a16:creationId xmlns:a16="http://schemas.microsoft.com/office/drawing/2014/main" xmlns="" id="{6EC2F92D-2CD4-5241-A002-3F1CB507BF74}"/>
              </a:ext>
            </a:extLst>
          </p:cNvPr>
          <p:cNvGrpSpPr/>
          <p:nvPr/>
        </p:nvGrpSpPr>
        <p:grpSpPr>
          <a:xfrm>
            <a:off x="8625148" y="4705350"/>
            <a:ext cx="525478" cy="248970"/>
            <a:chOff x="7559644" y="4723080"/>
            <a:chExt cx="441356" cy="248970"/>
          </a:xfrm>
        </p:grpSpPr>
        <p:sp>
          <p:nvSpPr>
            <p:cNvPr id="11" name="Rectangle 10">
              <a:extLst>
                <a:ext uri="{FF2B5EF4-FFF2-40B4-BE49-F238E27FC236}">
                  <a16:creationId xmlns:a16="http://schemas.microsoft.com/office/drawing/2014/main" xmlns="" id="{01CDE112-ED9D-6647-91B6-6525BC3DB480}"/>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2">
              <a:extLst>
                <a:ext uri="{FF2B5EF4-FFF2-40B4-BE49-F238E27FC236}">
                  <a16:creationId xmlns:a16="http://schemas.microsoft.com/office/drawing/2014/main" xmlns="" id="{5E808088-2844-0E40-A232-5362A0D2245A}"/>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19</a:t>
              </a:r>
            </a:p>
          </p:txBody>
        </p:sp>
      </p:grpSp>
      <p:sp>
        <p:nvSpPr>
          <p:cNvPr id="14" name="Title 2">
            <a:extLst>
              <a:ext uri="{FF2B5EF4-FFF2-40B4-BE49-F238E27FC236}">
                <a16:creationId xmlns:a16="http://schemas.microsoft.com/office/drawing/2014/main" xmlns="" id="{32869B6D-A2C5-8241-9F0B-A4276B5CC89E}"/>
              </a:ext>
            </a:extLst>
          </p:cNvPr>
          <p:cNvSpPr txBox="1">
            <a:spLocks/>
          </p:cNvSpPr>
          <p:nvPr/>
        </p:nvSpPr>
        <p:spPr>
          <a:xfrm>
            <a:off x="762000" y="1670310"/>
            <a:ext cx="7341476" cy="115416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lnSpc>
                <a:spcPts val="2100"/>
              </a:lnSpc>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Marginalizing vulnerable communities by causing them to feel that their values or perspectives are being attacked, rather than listened to.</a:t>
            </a:r>
          </a:p>
          <a:p>
            <a:pPr marL="182880" indent="-182880">
              <a:lnSpc>
                <a:spcPts val="2100"/>
              </a:lnSpc>
              <a:spcBef>
                <a:spcPts val="0"/>
              </a:spcBef>
              <a:spcAft>
                <a:spcPts val="6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Using the wrong messenger can undermine narratives and result in campaigns losing credibility or being seen as propaganda.</a:t>
            </a:r>
          </a:p>
        </p:txBody>
      </p:sp>
      <p:sp>
        <p:nvSpPr>
          <p:cNvPr id="15" name="Title 2">
            <a:extLst>
              <a:ext uri="{FF2B5EF4-FFF2-40B4-BE49-F238E27FC236}">
                <a16:creationId xmlns:a16="http://schemas.microsoft.com/office/drawing/2014/main" xmlns="" id="{CFD23C0C-26E1-CC48-8A77-9B4EC1325B44}"/>
              </a:ext>
            </a:extLst>
          </p:cNvPr>
          <p:cNvSpPr txBox="1">
            <a:spLocks/>
          </p:cNvSpPr>
          <p:nvPr/>
        </p:nvSpPr>
        <p:spPr>
          <a:xfrm>
            <a:off x="801756" y="848163"/>
            <a:ext cx="7530320"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b="0" cap="none" dirty="0">
                <a:solidFill>
                  <a:srgbClr val="0072B1"/>
                </a:solidFill>
                <a:latin typeface="Arial" charset="0"/>
                <a:ea typeface="Arial" charset="0"/>
                <a:cs typeface="Arial" charset="0"/>
              </a:rPr>
              <a:t>Risks of using narratives to counter violent extremism:</a:t>
            </a:r>
          </a:p>
        </p:txBody>
      </p:sp>
      <p:cxnSp>
        <p:nvCxnSpPr>
          <p:cNvPr id="16" name="Straight Connector 15">
            <a:extLst>
              <a:ext uri="{FF2B5EF4-FFF2-40B4-BE49-F238E27FC236}">
                <a16:creationId xmlns:a16="http://schemas.microsoft.com/office/drawing/2014/main" xmlns="" id="{D58FBD36-F281-BE4E-8B6D-0665FAB2CCE1}"/>
              </a:ext>
            </a:extLst>
          </p:cNvPr>
          <p:cNvCxnSpPr>
            <a:cxnSpLocks/>
          </p:cNvCxnSpPr>
          <p:nvPr/>
        </p:nvCxnSpPr>
        <p:spPr>
          <a:xfrm flipH="1">
            <a:off x="762000" y="1339850"/>
            <a:ext cx="83820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670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1290638" y="1891846"/>
            <a:ext cx="6562725" cy="117724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When you reflect on your own life, how have your political, religious, or ethical views changed? Why did they change?</a:t>
            </a:r>
            <a:endParaRPr lang="en-US" sz="2550" b="0" cap="none" dirty="0">
              <a:latin typeface="Arial" charset="0"/>
              <a:ea typeface="Arial" charset="0"/>
              <a:cs typeface="Arial" charset="0"/>
            </a:endParaRPr>
          </a:p>
        </p:txBody>
      </p:sp>
      <p:grpSp>
        <p:nvGrpSpPr>
          <p:cNvPr id="13" name="Group 12">
            <a:extLst>
              <a:ext uri="{FF2B5EF4-FFF2-40B4-BE49-F238E27FC236}">
                <a16:creationId xmlns:a16="http://schemas.microsoft.com/office/drawing/2014/main" xmlns="" id="{8873B463-477B-6046-A07C-05FAEC3A0531}"/>
              </a:ext>
            </a:extLst>
          </p:cNvPr>
          <p:cNvGrpSpPr/>
          <p:nvPr/>
        </p:nvGrpSpPr>
        <p:grpSpPr>
          <a:xfrm>
            <a:off x="8625148" y="4705350"/>
            <a:ext cx="525478" cy="248970"/>
            <a:chOff x="7559644" y="4723080"/>
            <a:chExt cx="441356" cy="248970"/>
          </a:xfrm>
        </p:grpSpPr>
        <p:sp>
          <p:nvSpPr>
            <p:cNvPr id="14" name="Rectangle 13">
              <a:extLst>
                <a:ext uri="{FF2B5EF4-FFF2-40B4-BE49-F238E27FC236}">
                  <a16:creationId xmlns:a16="http://schemas.microsoft.com/office/drawing/2014/main" xmlns="" id="{BE87534F-5ADF-5840-AC71-FD325AC6DD03}"/>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2">
              <a:extLst>
                <a:ext uri="{FF2B5EF4-FFF2-40B4-BE49-F238E27FC236}">
                  <a16:creationId xmlns:a16="http://schemas.microsoft.com/office/drawing/2014/main" xmlns="" id="{0FD166F2-F082-CB43-8120-2F24E1001B6E}"/>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02</a:t>
              </a:r>
            </a:p>
          </p:txBody>
        </p:sp>
      </p:grpSp>
      <p:cxnSp>
        <p:nvCxnSpPr>
          <p:cNvPr id="16" name="Straight Connector 15">
            <a:extLst>
              <a:ext uri="{FF2B5EF4-FFF2-40B4-BE49-F238E27FC236}">
                <a16:creationId xmlns:a16="http://schemas.microsoft.com/office/drawing/2014/main" xmlns="" id="{45AB9B5F-5522-AA4B-88E5-52ACCFAFCA11}"/>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FC069400-824E-444F-8308-7AA2604BA3E3}"/>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9410EC71-3C80-454A-9ED8-7BBDB61897CF}"/>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6028" r="20833"/>
          <a:stretch/>
        </p:blipFill>
        <p:spPr>
          <a:xfrm>
            <a:off x="6248400" y="0"/>
            <a:ext cx="2895600" cy="3437110"/>
          </a:xfrm>
          <a:prstGeom prst="rect">
            <a:avLst/>
          </a:prstGeom>
        </p:spPr>
      </p:pic>
      <p:sp>
        <p:nvSpPr>
          <p:cNvPr id="10"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08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the Role of Narratives and Media in Violent Extremism</a:t>
            </a:r>
            <a:endParaRPr lang="en-US" sz="55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651952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8595B"/>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88504" y="1813943"/>
            <a:ext cx="7669695" cy="2546787"/>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Positive narratives to prevent and counter violent extremism come in many forms.</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Narratives are not just media products, but both words and actions.</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Effective positive narratives that help individuals and communities be resilient to violent extremism are already present in local communities.</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Narratives that drive violent extremism are often promoted by groups and individuals other than violent extremist themselves.</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The messengers can be more important than the messages.</a:t>
            </a:r>
          </a:p>
        </p:txBody>
      </p:sp>
      <p:pic>
        <p:nvPicPr>
          <p:cNvPr id="17" name="Picture 16">
            <a:extLst>
              <a:ext uri="{FF2B5EF4-FFF2-40B4-BE49-F238E27FC236}">
                <a16:creationId xmlns:a16="http://schemas.microsoft.com/office/drawing/2014/main" xmlns="" id="{3E242C3D-A892-5A47-A563-C9528AA0C69F}"/>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18561" r="24798"/>
          <a:stretch/>
        </p:blipFill>
        <p:spPr>
          <a:xfrm>
            <a:off x="5410200" y="0"/>
            <a:ext cx="3733800" cy="4043476"/>
          </a:xfrm>
          <a:prstGeom prst="rect">
            <a:avLst/>
          </a:prstGeom>
        </p:spPr>
      </p:pic>
      <p:cxnSp>
        <p:nvCxnSpPr>
          <p:cNvPr id="18" name="Straight Connector 17">
            <a:extLst>
              <a:ext uri="{FF2B5EF4-FFF2-40B4-BE49-F238E27FC236}">
                <a16:creationId xmlns:a16="http://schemas.microsoft.com/office/drawing/2014/main" xmlns="" id="{7AE01EEB-E49B-BE4E-885E-BEB803C67C15}"/>
              </a:ext>
            </a:extLst>
          </p:cNvPr>
          <p:cNvCxnSpPr>
            <a:cxnSpLocks/>
          </p:cNvCxnSpPr>
          <p:nvPr/>
        </p:nvCxnSpPr>
        <p:spPr>
          <a:xfrm flipH="1">
            <a:off x="764756" y="1483434"/>
            <a:ext cx="837924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itle 2">
            <a:extLst>
              <a:ext uri="{FF2B5EF4-FFF2-40B4-BE49-F238E27FC236}">
                <a16:creationId xmlns:a16="http://schemas.microsoft.com/office/drawing/2014/main" xmlns="" id="{9533DB94-751C-F14C-8455-BDBCD02D002E}"/>
              </a:ext>
            </a:extLst>
          </p:cNvPr>
          <p:cNvSpPr txBox="1">
            <a:spLocks/>
          </p:cNvSpPr>
          <p:nvPr/>
        </p:nvSpPr>
        <p:spPr>
          <a:xfrm>
            <a:off x="788505" y="925495"/>
            <a:ext cx="3714750"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3000" dirty="0">
                <a:solidFill>
                  <a:srgbClr val="FCE122"/>
                </a:solidFill>
                <a:latin typeface="Arial" charset="0"/>
                <a:ea typeface="Arial" charset="0"/>
                <a:cs typeface="Arial" charset="0"/>
              </a:rPr>
              <a:t>KEY TAKEWAYS</a:t>
            </a:r>
            <a:endParaRPr lang="en-US" sz="3000" b="0" cap="none" dirty="0">
              <a:solidFill>
                <a:srgbClr val="FCE122"/>
              </a:solidFill>
              <a:latin typeface="Arial" charset="0"/>
              <a:ea typeface="Arial" charset="0"/>
              <a:cs typeface="Arial" charset="0"/>
            </a:endParaRPr>
          </a:p>
        </p:txBody>
      </p:sp>
      <p:sp>
        <p:nvSpPr>
          <p:cNvPr id="12"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3086564" cy="2125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08 | </a:t>
            </a:r>
            <a:r>
              <a:rPr lang="en-US" sz="550" dirty="0">
                <a:solidFill>
                  <a:schemeClr val="bg1"/>
                </a:solidFill>
                <a:latin typeface="Arial" charset="0"/>
                <a:ea typeface="Arial" charset="0"/>
                <a:cs typeface="Arial" charset="0"/>
              </a:rPr>
              <a:t>Understanding the Role of Narratives and Media in Violent Extremism</a:t>
            </a:r>
          </a:p>
        </p:txBody>
      </p:sp>
      <p:grpSp>
        <p:nvGrpSpPr>
          <p:cNvPr id="10" name="Group 9">
            <a:extLst>
              <a:ext uri="{FF2B5EF4-FFF2-40B4-BE49-F238E27FC236}">
                <a16:creationId xmlns:a16="http://schemas.microsoft.com/office/drawing/2014/main" xmlns="" id="{7DA55CCC-7E24-8C44-8FB4-C5A202C26FA7}"/>
              </a:ext>
            </a:extLst>
          </p:cNvPr>
          <p:cNvGrpSpPr/>
          <p:nvPr/>
        </p:nvGrpSpPr>
        <p:grpSpPr>
          <a:xfrm>
            <a:off x="8625148" y="4705350"/>
            <a:ext cx="525478" cy="248970"/>
            <a:chOff x="7559644" y="4723080"/>
            <a:chExt cx="441356" cy="248970"/>
          </a:xfrm>
        </p:grpSpPr>
        <p:sp>
          <p:nvSpPr>
            <p:cNvPr id="13" name="Rectangle 12">
              <a:extLst>
                <a:ext uri="{FF2B5EF4-FFF2-40B4-BE49-F238E27FC236}">
                  <a16:creationId xmlns:a16="http://schemas.microsoft.com/office/drawing/2014/main" xmlns="" id="{419F6E1E-A62E-4646-B8F0-C9B3F4179425}"/>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itle 2">
              <a:extLst>
                <a:ext uri="{FF2B5EF4-FFF2-40B4-BE49-F238E27FC236}">
                  <a16:creationId xmlns:a16="http://schemas.microsoft.com/office/drawing/2014/main" xmlns="" id="{11166824-5688-6E40-92A0-6EA53E510791}"/>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20</a:t>
              </a:r>
            </a:p>
          </p:txBody>
        </p:sp>
      </p:grpSp>
    </p:spTree>
    <p:extLst>
      <p:ext uri="{BB962C8B-B14F-4D97-AF65-F5344CB8AC3E}">
        <p14:creationId xmlns:p14="http://schemas.microsoft.com/office/powerpoint/2010/main" val="1826627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98E5905F-480B-CE4C-8B96-C02EE4F7675D}"/>
              </a:ext>
            </a:extLst>
          </p:cNvPr>
          <p:cNvPicPr>
            <a:picLocks noChangeAspect="1"/>
          </p:cNvPicPr>
          <p:nvPr/>
        </p:nvPicPr>
        <p:blipFill rotWithShape="1">
          <a:blip r:embed="rId3" cstate="print">
            <a:alphaModFix amt="9000"/>
            <a:extLst>
              <a:ext uri="{28A0092B-C50C-407E-A947-70E740481C1C}">
                <a14:useLocalDpi xmlns:a14="http://schemas.microsoft.com/office/drawing/2010/main" val="0"/>
              </a:ext>
            </a:extLst>
          </a:blip>
          <a:srcRect l="2483" b="12173"/>
          <a:stretch/>
        </p:blipFill>
        <p:spPr>
          <a:xfrm>
            <a:off x="0" y="2887731"/>
            <a:ext cx="4293703" cy="2255769"/>
          </a:xfrm>
          <a:prstGeom prst="rect">
            <a:avLst/>
          </a:prstGeom>
        </p:spPr>
      </p:pic>
      <p:sp>
        <p:nvSpPr>
          <p:cNvPr id="2" name="Title 1"/>
          <p:cNvSpPr>
            <a:spLocks noGrp="1"/>
          </p:cNvSpPr>
          <p:nvPr>
            <p:ph type="title"/>
          </p:nvPr>
        </p:nvSpPr>
        <p:spPr>
          <a:xfrm>
            <a:off x="738744" y="1466850"/>
            <a:ext cx="7514112" cy="1485900"/>
          </a:xfrm>
        </p:spPr>
        <p:txBody>
          <a:bodyPr>
            <a:normAutofit/>
          </a:bodyPr>
          <a:lstStyle/>
          <a:p>
            <a:pPr lvl="0">
              <a:spcBef>
                <a:spcPts val="0"/>
              </a:spcBef>
            </a:pPr>
            <a:r>
              <a:rPr lang="en" sz="2400" b="1" dirty="0">
                <a:solidFill>
                  <a:srgbClr val="FCE122"/>
                </a:solidFill>
              </a:rPr>
              <a:t>Narratives</a:t>
            </a:r>
            <a:r>
              <a:rPr lang="en" sz="2400" b="1" dirty="0">
                <a:solidFill>
                  <a:schemeClr val="bg1"/>
                </a:solidFill>
              </a:rPr>
              <a:t> </a:t>
            </a:r>
            <a:r>
              <a:rPr lang="en" sz="2400" dirty="0">
                <a:solidFill>
                  <a:schemeClr val="bg1"/>
                </a:solidFill>
                <a:latin typeface="Arial" charset="0"/>
                <a:ea typeface="Arial" charset="0"/>
                <a:cs typeface="Arial" charset="0"/>
              </a:rPr>
              <a:t>are a set of ideas, facts, perspectives, and experiences that inform the way an individual or group perceives their place in the world around them.</a:t>
            </a:r>
          </a:p>
        </p:txBody>
      </p:sp>
      <p:cxnSp>
        <p:nvCxnSpPr>
          <p:cNvPr id="13" name="Straight Connector 12"/>
          <p:cNvCxnSpPr/>
          <p:nvPr/>
        </p:nvCxnSpPr>
        <p:spPr>
          <a:xfrm flipH="1">
            <a:off x="722244" y="842342"/>
            <a:ext cx="842175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itle 2"/>
          <p:cNvSpPr txBox="1">
            <a:spLocks/>
          </p:cNvSpPr>
          <p:nvPr/>
        </p:nvSpPr>
        <p:spPr>
          <a:xfrm>
            <a:off x="738743" y="2917199"/>
            <a:ext cx="7041539" cy="189282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spcBef>
                <a:spcPts val="0"/>
              </a:spcBef>
              <a:spcAft>
                <a:spcPts val="600"/>
              </a:spcAft>
              <a:buClr>
                <a:schemeClr val="bg1"/>
              </a:buClr>
              <a:buSzPct val="100000"/>
              <a:buFont typeface="Arial" charset="0"/>
              <a:buChar char="•"/>
            </a:pPr>
            <a:r>
              <a:rPr lang="en" sz="1800" b="0" cap="none" dirty="0">
                <a:latin typeface="Arial" charset="0"/>
                <a:ea typeface="Arial" charset="0"/>
                <a:cs typeface="Arial" charset="0"/>
              </a:rPr>
              <a:t>blend elements of historical truth with constructed storylines </a:t>
            </a:r>
          </a:p>
          <a:p>
            <a:pPr marL="182880" indent="-182880">
              <a:spcBef>
                <a:spcPts val="0"/>
              </a:spcBef>
              <a:spcAft>
                <a:spcPts val="600"/>
              </a:spcAft>
              <a:buClr>
                <a:schemeClr val="bg1"/>
              </a:buClr>
              <a:buSzPct val="100000"/>
              <a:buFont typeface="Arial" charset="0"/>
              <a:buChar char="•"/>
            </a:pPr>
            <a:r>
              <a:rPr lang="en" sz="1800" b="0" cap="none" dirty="0">
                <a:latin typeface="Arial" charset="0"/>
                <a:ea typeface="Arial" charset="0"/>
                <a:cs typeface="Arial" charset="0"/>
              </a:rPr>
              <a:t>resonate deeply with people’s sense of self and how they make sense of events in their own lives</a:t>
            </a:r>
          </a:p>
          <a:p>
            <a:pPr marL="182880" indent="-182880">
              <a:spcBef>
                <a:spcPts val="0"/>
              </a:spcBef>
              <a:spcAft>
                <a:spcPts val="600"/>
              </a:spcAft>
              <a:buClr>
                <a:schemeClr val="bg1"/>
              </a:buClr>
              <a:buSzPct val="100000"/>
              <a:buFont typeface="Arial" charset="0"/>
              <a:buChar char="•"/>
            </a:pPr>
            <a:r>
              <a:rPr lang="en" sz="1800" b="0" cap="none" dirty="0">
                <a:latin typeface="Arial" charset="0"/>
                <a:ea typeface="Arial" charset="0"/>
                <a:cs typeface="Arial" charset="0"/>
              </a:rPr>
              <a:t>can be positive or negative and function as a natural part of the human experience</a:t>
            </a:r>
          </a:p>
          <a:p>
            <a:pPr marL="182880" indent="-182880">
              <a:spcBef>
                <a:spcPts val="0"/>
              </a:spcBef>
              <a:spcAft>
                <a:spcPts val="600"/>
              </a:spcAft>
              <a:buClr>
                <a:schemeClr val="bg1"/>
              </a:buClr>
              <a:buSzPct val="100000"/>
              <a:buFont typeface="Arial" charset="0"/>
              <a:buChar char="•"/>
            </a:pPr>
            <a:endParaRPr lang="en" sz="1800" b="0" cap="none" dirty="0">
              <a:latin typeface="Arial" charset="0"/>
              <a:ea typeface="Arial" charset="0"/>
              <a:cs typeface="Arial" charset="0"/>
            </a:endParaRPr>
          </a:p>
        </p:txBody>
      </p:sp>
      <p:sp>
        <p:nvSpPr>
          <p:cNvPr id="17"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08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the Role of Narratives and Media in Violent Extremism</a:t>
            </a:r>
            <a:endParaRPr lang="en-US" sz="550" dirty="0">
              <a:solidFill>
                <a:schemeClr val="bg1"/>
              </a:solidFill>
              <a:latin typeface="Arial" charset="0"/>
              <a:ea typeface="Arial" charset="0"/>
              <a:cs typeface="Arial" charset="0"/>
            </a:endParaRPr>
          </a:p>
        </p:txBody>
      </p:sp>
      <p:grpSp>
        <p:nvGrpSpPr>
          <p:cNvPr id="10" name="Group 9">
            <a:extLst>
              <a:ext uri="{FF2B5EF4-FFF2-40B4-BE49-F238E27FC236}">
                <a16:creationId xmlns:a16="http://schemas.microsoft.com/office/drawing/2014/main" xmlns="" id="{D10D5A4C-982F-1E47-89AB-DB100B80C8EE}"/>
              </a:ext>
            </a:extLst>
          </p:cNvPr>
          <p:cNvGrpSpPr/>
          <p:nvPr/>
        </p:nvGrpSpPr>
        <p:grpSpPr>
          <a:xfrm>
            <a:off x="8625148" y="4705350"/>
            <a:ext cx="525478" cy="248970"/>
            <a:chOff x="7559644" y="4723080"/>
            <a:chExt cx="441356" cy="248970"/>
          </a:xfrm>
        </p:grpSpPr>
        <p:sp>
          <p:nvSpPr>
            <p:cNvPr id="18" name="Rectangle 17">
              <a:extLst>
                <a:ext uri="{FF2B5EF4-FFF2-40B4-BE49-F238E27FC236}">
                  <a16:creationId xmlns:a16="http://schemas.microsoft.com/office/drawing/2014/main" xmlns="" id="{57F2AA22-8508-9E40-ABA8-B5897F6F4BF2}"/>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itle 2">
              <a:extLst>
                <a:ext uri="{FF2B5EF4-FFF2-40B4-BE49-F238E27FC236}">
                  <a16:creationId xmlns:a16="http://schemas.microsoft.com/office/drawing/2014/main" xmlns="" id="{3751A9D6-BE94-DF4D-A958-AADC0A5DC75D}"/>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03</a:t>
              </a:r>
            </a:p>
          </p:txBody>
        </p:sp>
      </p:grpSp>
    </p:spTree>
    <p:extLst>
      <p:ext uri="{BB962C8B-B14F-4D97-AF65-F5344CB8AC3E}">
        <p14:creationId xmlns:p14="http://schemas.microsoft.com/office/powerpoint/2010/main" val="75645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1290638" y="2284261"/>
            <a:ext cx="6562725" cy="39241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a:latin typeface="Arial" charset="0"/>
                <a:ea typeface="Arial" charset="0"/>
                <a:cs typeface="Arial" charset="0"/>
              </a:rPr>
              <a:t>How do violent extremists use narratives?</a:t>
            </a:r>
            <a:endParaRPr lang="en-US" sz="2550" b="0" cap="none" dirty="0">
              <a:latin typeface="Arial" charset="0"/>
              <a:ea typeface="Arial" charset="0"/>
              <a:cs typeface="Arial" charset="0"/>
            </a:endParaRPr>
          </a:p>
        </p:txBody>
      </p:sp>
      <p:cxnSp>
        <p:nvCxnSpPr>
          <p:cNvPr id="16" name="Straight Connector 15">
            <a:extLst>
              <a:ext uri="{FF2B5EF4-FFF2-40B4-BE49-F238E27FC236}">
                <a16:creationId xmlns:a16="http://schemas.microsoft.com/office/drawing/2014/main" xmlns="" id="{D36B362B-2F81-B848-957F-5ACDB527A9B8}"/>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F4C5F63D-D7CA-534E-941F-747BAB4D913A}"/>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57B3B0A4-CFBC-8D4E-B9EE-58CEB2F09445}"/>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6028" r="20833"/>
          <a:stretch/>
        </p:blipFill>
        <p:spPr>
          <a:xfrm>
            <a:off x="6248400" y="0"/>
            <a:ext cx="2895600" cy="3437110"/>
          </a:xfrm>
          <a:prstGeom prst="rect">
            <a:avLst/>
          </a:prstGeom>
        </p:spPr>
      </p:pic>
      <p:sp>
        <p:nvSpPr>
          <p:cNvPr id="10"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08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the Role of Narratives and Media in Violent Extremism</a:t>
            </a:r>
            <a:endParaRPr lang="en-US" sz="550" dirty="0">
              <a:solidFill>
                <a:schemeClr val="bg1"/>
              </a:solidFill>
              <a:latin typeface="Arial" charset="0"/>
              <a:ea typeface="Arial" charset="0"/>
              <a:cs typeface="Arial" charset="0"/>
            </a:endParaRPr>
          </a:p>
        </p:txBody>
      </p:sp>
      <p:grpSp>
        <p:nvGrpSpPr>
          <p:cNvPr id="11" name="Group 10">
            <a:extLst>
              <a:ext uri="{FF2B5EF4-FFF2-40B4-BE49-F238E27FC236}">
                <a16:creationId xmlns:a16="http://schemas.microsoft.com/office/drawing/2014/main" xmlns="" id="{8E3B3D46-4AB8-2144-8428-38E6A6EA488C}"/>
              </a:ext>
            </a:extLst>
          </p:cNvPr>
          <p:cNvGrpSpPr/>
          <p:nvPr/>
        </p:nvGrpSpPr>
        <p:grpSpPr>
          <a:xfrm>
            <a:off x="8625148" y="4705350"/>
            <a:ext cx="525478" cy="248970"/>
            <a:chOff x="7559644" y="4723080"/>
            <a:chExt cx="441356" cy="248970"/>
          </a:xfrm>
        </p:grpSpPr>
        <p:sp>
          <p:nvSpPr>
            <p:cNvPr id="12" name="Rectangle 11">
              <a:extLst>
                <a:ext uri="{FF2B5EF4-FFF2-40B4-BE49-F238E27FC236}">
                  <a16:creationId xmlns:a16="http://schemas.microsoft.com/office/drawing/2014/main" xmlns="" id="{B861CCC7-157D-664F-BC74-AAE8C0DEBC56}"/>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itle 2">
              <a:extLst>
                <a:ext uri="{FF2B5EF4-FFF2-40B4-BE49-F238E27FC236}">
                  <a16:creationId xmlns:a16="http://schemas.microsoft.com/office/drawing/2014/main" xmlns="" id="{8C60DEA1-6A8C-CA46-AA80-3B825D0996CC}"/>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04</a:t>
              </a:r>
            </a:p>
          </p:txBody>
        </p:sp>
      </p:grpSp>
    </p:spTree>
    <p:extLst>
      <p:ext uri="{BB962C8B-B14F-4D97-AF65-F5344CB8AC3E}">
        <p14:creationId xmlns:p14="http://schemas.microsoft.com/office/powerpoint/2010/main" val="185105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1290638" y="1983128"/>
            <a:ext cx="6562725" cy="117724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How can narratives be effectively used to prevent radicalization or recruitment or promote disengagement or </a:t>
            </a:r>
            <a:r>
              <a:rPr lang="en" sz="2550" b="0" cap="none" dirty="0" err="1">
                <a:latin typeface="Arial" charset="0"/>
                <a:ea typeface="Arial" charset="0"/>
                <a:cs typeface="Arial" charset="0"/>
              </a:rPr>
              <a:t>deradicalization</a:t>
            </a:r>
            <a:r>
              <a:rPr lang="en" sz="2550" b="0" cap="none" dirty="0">
                <a:latin typeface="Arial" charset="0"/>
                <a:ea typeface="Arial" charset="0"/>
                <a:cs typeface="Arial" charset="0"/>
              </a:rPr>
              <a:t>?</a:t>
            </a:r>
            <a:endParaRPr lang="en-US" sz="2550" b="0" cap="none" dirty="0">
              <a:latin typeface="Arial" charset="0"/>
              <a:ea typeface="Arial" charset="0"/>
              <a:cs typeface="Arial" charset="0"/>
            </a:endParaRPr>
          </a:p>
        </p:txBody>
      </p:sp>
      <p:cxnSp>
        <p:nvCxnSpPr>
          <p:cNvPr id="16" name="Straight Connector 15">
            <a:extLst>
              <a:ext uri="{FF2B5EF4-FFF2-40B4-BE49-F238E27FC236}">
                <a16:creationId xmlns:a16="http://schemas.microsoft.com/office/drawing/2014/main" xmlns="" id="{97D56C11-48C7-0548-A997-014F995FF823}"/>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932E262-7D38-034C-8E35-CBAA1F54CE4F}"/>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4DC0A32E-8DC1-5043-9BC8-6D992A6BDDDA}"/>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6028" r="20833"/>
          <a:stretch/>
        </p:blipFill>
        <p:spPr>
          <a:xfrm>
            <a:off x="6248400" y="0"/>
            <a:ext cx="2895600" cy="3437110"/>
          </a:xfrm>
          <a:prstGeom prst="rect">
            <a:avLst/>
          </a:prstGeom>
        </p:spPr>
      </p:pic>
      <p:sp>
        <p:nvSpPr>
          <p:cNvPr id="10"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08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the Role of Narratives and Media in Violent Extremism</a:t>
            </a:r>
            <a:endParaRPr lang="en-US" sz="550" dirty="0">
              <a:solidFill>
                <a:schemeClr val="bg1"/>
              </a:solidFill>
              <a:latin typeface="Arial" charset="0"/>
              <a:ea typeface="Arial" charset="0"/>
              <a:cs typeface="Arial" charset="0"/>
            </a:endParaRPr>
          </a:p>
        </p:txBody>
      </p:sp>
      <p:grpSp>
        <p:nvGrpSpPr>
          <p:cNvPr id="11" name="Group 10">
            <a:extLst>
              <a:ext uri="{FF2B5EF4-FFF2-40B4-BE49-F238E27FC236}">
                <a16:creationId xmlns:a16="http://schemas.microsoft.com/office/drawing/2014/main" xmlns="" id="{5CFA5CD2-F671-F647-B45A-D665BB04B15F}"/>
              </a:ext>
            </a:extLst>
          </p:cNvPr>
          <p:cNvGrpSpPr/>
          <p:nvPr/>
        </p:nvGrpSpPr>
        <p:grpSpPr>
          <a:xfrm>
            <a:off x="8625148" y="4705350"/>
            <a:ext cx="525478" cy="248970"/>
            <a:chOff x="7559644" y="4723080"/>
            <a:chExt cx="441356" cy="248970"/>
          </a:xfrm>
        </p:grpSpPr>
        <p:sp>
          <p:nvSpPr>
            <p:cNvPr id="12" name="Rectangle 11">
              <a:extLst>
                <a:ext uri="{FF2B5EF4-FFF2-40B4-BE49-F238E27FC236}">
                  <a16:creationId xmlns:a16="http://schemas.microsoft.com/office/drawing/2014/main" xmlns="" id="{35E0C35C-756C-D345-BF22-43D6B3E6FDE1}"/>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itle 2">
              <a:extLst>
                <a:ext uri="{FF2B5EF4-FFF2-40B4-BE49-F238E27FC236}">
                  <a16:creationId xmlns:a16="http://schemas.microsoft.com/office/drawing/2014/main" xmlns="" id="{D096BC27-577C-B343-A609-0EDDEB4670F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05</a:t>
              </a:r>
            </a:p>
          </p:txBody>
        </p:sp>
      </p:grpSp>
    </p:spTree>
    <p:extLst>
      <p:ext uri="{BB962C8B-B14F-4D97-AF65-F5344CB8AC3E}">
        <p14:creationId xmlns:p14="http://schemas.microsoft.com/office/powerpoint/2010/main" val="85234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747645" y="989513"/>
            <a:ext cx="7246883"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Kinds of narratives for countering violent extremism:</a:t>
            </a:r>
            <a:endParaRPr lang="en-US" sz="2400" b="0" cap="none" dirty="0">
              <a:solidFill>
                <a:srgbClr val="0072B1"/>
              </a:solidFill>
              <a:latin typeface="Arial" charset="0"/>
              <a:ea typeface="Arial" charset="0"/>
              <a:cs typeface="Arial" charset="0"/>
            </a:endParaRPr>
          </a:p>
        </p:txBody>
      </p:sp>
      <p:cxnSp>
        <p:nvCxnSpPr>
          <p:cNvPr id="16" name="Straight Connector 15"/>
          <p:cNvCxnSpPr>
            <a:cxnSpLocks/>
          </p:cNvCxnSpPr>
          <p:nvPr/>
        </p:nvCxnSpPr>
        <p:spPr>
          <a:xfrm flipH="1">
            <a:off x="735764" y="1534581"/>
            <a:ext cx="840823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2"/>
          <p:cNvSpPr txBox="1">
            <a:spLocks/>
          </p:cNvSpPr>
          <p:nvPr/>
        </p:nvSpPr>
        <p:spPr>
          <a:xfrm>
            <a:off x="771387" y="1785670"/>
            <a:ext cx="7624901" cy="2923877"/>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182880" indent="-182880">
              <a:spcBef>
                <a:spcPts val="0"/>
              </a:spcBef>
              <a:spcAft>
                <a:spcPts val="600"/>
              </a:spcAft>
              <a:buClr>
                <a:srgbClr val="0072B1"/>
              </a:buClr>
              <a:buSzPct val="100000"/>
              <a:buFont typeface="Arial" charset="0"/>
              <a:buChar char="•"/>
            </a:pPr>
            <a:r>
              <a:rPr lang="en" sz="1800" cap="none" dirty="0">
                <a:solidFill>
                  <a:srgbClr val="0072B1"/>
                </a:solidFill>
                <a:latin typeface="Arial" charset="0"/>
                <a:ea typeface="Arial" charset="0"/>
                <a:cs typeface="Arial" charset="0"/>
              </a:rPr>
              <a:t>Alternative narratives: </a:t>
            </a:r>
            <a:r>
              <a:rPr lang="en" sz="1800" b="0" cap="none" dirty="0">
                <a:solidFill>
                  <a:srgbClr val="0072B1"/>
                </a:solidFill>
                <a:latin typeface="Arial" charset="0"/>
                <a:ea typeface="Arial" charset="0"/>
                <a:cs typeface="Arial" charset="0"/>
              </a:rPr>
              <a:t>Challenge the relevance of violent </a:t>
            </a:r>
            <a:r>
              <a:rPr lang="en-US" sz="1800" b="0" cap="none" dirty="0">
                <a:solidFill>
                  <a:srgbClr val="0072B1"/>
                </a:solidFill>
                <a:latin typeface="Arial" charset="0"/>
                <a:ea typeface="Arial" charset="0"/>
                <a:cs typeface="Arial" charset="0"/>
              </a:rPr>
              <a:t/>
            </a:r>
            <a:br>
              <a:rPr lang="en-US" sz="1800" b="0" cap="none" dirty="0">
                <a:solidFill>
                  <a:srgbClr val="0072B1"/>
                </a:solidFill>
                <a:latin typeface="Arial" charset="0"/>
                <a:ea typeface="Arial" charset="0"/>
                <a:cs typeface="Arial" charset="0"/>
              </a:rPr>
            </a:br>
            <a:r>
              <a:rPr lang="en" sz="1800" b="0" cap="none" dirty="0">
                <a:solidFill>
                  <a:srgbClr val="0072B1"/>
                </a:solidFill>
                <a:latin typeface="Arial" charset="0"/>
                <a:ea typeface="Arial" charset="0"/>
                <a:cs typeface="Arial" charset="0"/>
              </a:rPr>
              <a:t>extremist narratives by offering more effective and non-violent understandings of grievances as well as approaches to </a:t>
            </a:r>
            <a:r>
              <a:rPr lang="en-US" sz="1800" b="0" cap="none" dirty="0">
                <a:solidFill>
                  <a:srgbClr val="0072B1"/>
                </a:solidFill>
                <a:latin typeface="Arial" charset="0"/>
                <a:ea typeface="Arial" charset="0"/>
                <a:cs typeface="Arial" charset="0"/>
              </a:rPr>
              <a:t/>
            </a:r>
            <a:br>
              <a:rPr lang="en-US" sz="1800" b="0" cap="none" dirty="0">
                <a:solidFill>
                  <a:srgbClr val="0072B1"/>
                </a:solidFill>
                <a:latin typeface="Arial" charset="0"/>
                <a:ea typeface="Arial" charset="0"/>
                <a:cs typeface="Arial" charset="0"/>
              </a:rPr>
            </a:br>
            <a:r>
              <a:rPr lang="en" sz="1800" b="0" cap="none" dirty="0">
                <a:solidFill>
                  <a:srgbClr val="0072B1"/>
                </a:solidFill>
                <a:latin typeface="Arial" charset="0"/>
                <a:ea typeface="Arial" charset="0"/>
                <a:cs typeface="Arial" charset="0"/>
              </a:rPr>
              <a:t>addressing them.</a:t>
            </a:r>
          </a:p>
          <a:p>
            <a:pPr marL="182880" indent="-182880">
              <a:spcBef>
                <a:spcPts val="0"/>
              </a:spcBef>
              <a:spcAft>
                <a:spcPts val="600"/>
              </a:spcAft>
              <a:buClr>
                <a:srgbClr val="0072B1"/>
              </a:buClr>
              <a:buSzPct val="100000"/>
              <a:buFont typeface="Arial" charset="0"/>
              <a:buChar char="•"/>
            </a:pPr>
            <a:r>
              <a:rPr lang="en" sz="1800" cap="none" dirty="0">
                <a:solidFill>
                  <a:srgbClr val="0072B1"/>
                </a:solidFill>
                <a:latin typeface="Arial" charset="0"/>
                <a:ea typeface="Arial" charset="0"/>
                <a:cs typeface="Arial" charset="0"/>
              </a:rPr>
              <a:t>Counter narratives</a:t>
            </a:r>
            <a:r>
              <a:rPr lang="en" sz="1800" b="0" cap="none" dirty="0">
                <a:solidFill>
                  <a:srgbClr val="0072B1"/>
                </a:solidFill>
                <a:latin typeface="Arial" charset="0"/>
                <a:ea typeface="Arial" charset="0"/>
                <a:cs typeface="Arial" charset="0"/>
              </a:rPr>
              <a:t>: Directly challenge, refute, or discredit violent extremist narratives by exposing the error in their ideologies, theology, or framing of a conflict or local issues and exposing lies and hypocrisy.</a:t>
            </a:r>
          </a:p>
          <a:p>
            <a:pPr marL="182880" indent="-182880">
              <a:spcBef>
                <a:spcPts val="0"/>
              </a:spcBef>
              <a:spcAft>
                <a:spcPts val="600"/>
              </a:spcAft>
              <a:buClr>
                <a:srgbClr val="0072B1"/>
              </a:buClr>
              <a:buSzPct val="100000"/>
              <a:buFont typeface="Arial" charset="0"/>
              <a:buChar char="•"/>
            </a:pPr>
            <a:r>
              <a:rPr lang="en" sz="1800" cap="none" dirty="0">
                <a:solidFill>
                  <a:srgbClr val="0072B1"/>
                </a:solidFill>
                <a:latin typeface="Arial" charset="0"/>
                <a:ea typeface="Arial" charset="0"/>
                <a:cs typeface="Arial" charset="0"/>
              </a:rPr>
              <a:t>Government strategic communications: </a:t>
            </a:r>
            <a:r>
              <a:rPr lang="en" sz="1800" b="0" cap="none" dirty="0">
                <a:solidFill>
                  <a:srgbClr val="0072B1"/>
                </a:solidFill>
                <a:latin typeface="Arial" charset="0"/>
                <a:ea typeface="Arial" charset="0"/>
                <a:cs typeface="Arial" charset="0"/>
              </a:rPr>
              <a:t>Undermine violent extremist narratives by explaining government actions and policy </a:t>
            </a:r>
            <a:r>
              <a:rPr lang="en-US" sz="1800" b="0" cap="none" dirty="0">
                <a:solidFill>
                  <a:srgbClr val="0072B1"/>
                </a:solidFill>
                <a:latin typeface="Arial" charset="0"/>
                <a:ea typeface="Arial" charset="0"/>
                <a:cs typeface="Arial" charset="0"/>
              </a:rPr>
              <a:t/>
            </a:r>
            <a:br>
              <a:rPr lang="en-US" sz="1800" b="0" cap="none" dirty="0">
                <a:solidFill>
                  <a:srgbClr val="0072B1"/>
                </a:solidFill>
                <a:latin typeface="Arial" charset="0"/>
                <a:ea typeface="Arial" charset="0"/>
                <a:cs typeface="Arial" charset="0"/>
              </a:rPr>
            </a:br>
            <a:r>
              <a:rPr lang="en" sz="1800" b="0" cap="none" dirty="0">
                <a:solidFill>
                  <a:srgbClr val="0072B1"/>
                </a:solidFill>
                <a:latin typeface="Arial" charset="0"/>
                <a:ea typeface="Arial" charset="0"/>
                <a:cs typeface="Arial" charset="0"/>
              </a:rPr>
              <a:t>in ways that refute misinformation and a lack of clarity.</a:t>
            </a:r>
          </a:p>
        </p:txBody>
      </p:sp>
      <p:sp>
        <p:nvSpPr>
          <p:cNvPr id="9"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08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the Role of Narratives and Media in Violent Extremism</a:t>
            </a:r>
            <a:endParaRPr lang="en-US" sz="550" dirty="0">
              <a:solidFill>
                <a:srgbClr val="0072B1"/>
              </a:solidFill>
              <a:latin typeface="Arial" charset="0"/>
              <a:ea typeface="Arial" charset="0"/>
              <a:cs typeface="Arial" charset="0"/>
            </a:endParaRPr>
          </a:p>
        </p:txBody>
      </p:sp>
      <p:grpSp>
        <p:nvGrpSpPr>
          <p:cNvPr id="10" name="Group 9">
            <a:extLst>
              <a:ext uri="{FF2B5EF4-FFF2-40B4-BE49-F238E27FC236}">
                <a16:creationId xmlns:a16="http://schemas.microsoft.com/office/drawing/2014/main" xmlns="" id="{4E29B72D-8FFA-B04C-9E28-0A21EBCA8264}"/>
              </a:ext>
            </a:extLst>
          </p:cNvPr>
          <p:cNvGrpSpPr/>
          <p:nvPr/>
        </p:nvGrpSpPr>
        <p:grpSpPr>
          <a:xfrm>
            <a:off x="8625148" y="4705350"/>
            <a:ext cx="525478" cy="248970"/>
            <a:chOff x="7559644" y="4723080"/>
            <a:chExt cx="441356" cy="248970"/>
          </a:xfrm>
        </p:grpSpPr>
        <p:sp>
          <p:nvSpPr>
            <p:cNvPr id="11" name="Rectangle 10">
              <a:extLst>
                <a:ext uri="{FF2B5EF4-FFF2-40B4-BE49-F238E27FC236}">
                  <a16:creationId xmlns:a16="http://schemas.microsoft.com/office/drawing/2014/main" xmlns="" id="{0598D02D-85F4-1441-88E7-F590EA7059C1}"/>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2">
              <a:extLst>
                <a:ext uri="{FF2B5EF4-FFF2-40B4-BE49-F238E27FC236}">
                  <a16:creationId xmlns:a16="http://schemas.microsoft.com/office/drawing/2014/main" xmlns="" id="{C332CFCE-2882-884E-A0FC-4A2086B5D5D9}"/>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06</a:t>
              </a:r>
            </a:p>
          </p:txBody>
        </p:sp>
      </p:grpSp>
    </p:spTree>
    <p:extLst>
      <p:ext uri="{BB962C8B-B14F-4D97-AF65-F5344CB8AC3E}">
        <p14:creationId xmlns:p14="http://schemas.microsoft.com/office/powerpoint/2010/main" val="1907136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12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alphaModFix amt="7000"/>
            <a:extLst>
              <a:ext uri="{28A0092B-C50C-407E-A947-70E740481C1C}">
                <a14:useLocalDpi xmlns:a14="http://schemas.microsoft.com/office/drawing/2010/main" val="0"/>
              </a:ext>
            </a:extLst>
          </a:blip>
          <a:srcRect l="2475" t="-1" r="-4113" b="6194"/>
          <a:stretch/>
        </p:blipFill>
        <p:spPr>
          <a:xfrm>
            <a:off x="0" y="2167438"/>
            <a:ext cx="3224486" cy="2976062"/>
          </a:xfrm>
          <a:prstGeom prst="rect">
            <a:avLst/>
          </a:prstGeom>
        </p:spPr>
      </p:pic>
      <p:sp>
        <p:nvSpPr>
          <p:cNvPr id="17" name="Text Placeholder 2"/>
          <p:cNvSpPr txBox="1">
            <a:spLocks/>
          </p:cNvSpPr>
          <p:nvPr/>
        </p:nvSpPr>
        <p:spPr>
          <a:xfrm>
            <a:off x="237357" y="505706"/>
            <a:ext cx="8747251" cy="285749"/>
          </a:xfrm>
          <a:prstGeom prst="rect">
            <a:avLst/>
          </a:prstGeom>
        </p:spPr>
        <p:txBody>
          <a:bodyPr/>
          <a:lst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b="1" dirty="0">
                <a:solidFill>
                  <a:srgbClr val="00475D"/>
                </a:solidFill>
                <a:latin typeface="Arial" charset="0"/>
                <a:ea typeface="Arial" charset="0"/>
                <a:cs typeface="Arial" charset="0"/>
              </a:rPr>
              <a:t>VIDEO 19 | You Are My Son</a:t>
            </a:r>
          </a:p>
          <a:p>
            <a:endParaRPr lang="en-US" sz="1800" b="1" dirty="0">
              <a:solidFill>
                <a:srgbClr val="00475D"/>
              </a:solidFill>
              <a:latin typeface="Arial" charset="0"/>
              <a:ea typeface="Arial" charset="0"/>
              <a:cs typeface="Arial" charset="0"/>
            </a:endParaRPr>
          </a:p>
        </p:txBody>
      </p:sp>
      <p:sp>
        <p:nvSpPr>
          <p:cNvPr id="13" name="Title 2">
            <a:extLst>
              <a:ext uri="{FF2B5EF4-FFF2-40B4-BE49-F238E27FC236}">
                <a16:creationId xmlns:a16="http://schemas.microsoft.com/office/drawing/2014/main" xmlns="" id="{AADC70F3-14F9-2241-A835-9628CAE1850B}"/>
              </a:ext>
            </a:extLst>
          </p:cNvPr>
          <p:cNvSpPr txBox="1">
            <a:spLocks/>
          </p:cNvSpPr>
          <p:nvPr/>
        </p:nvSpPr>
        <p:spPr>
          <a:xfrm>
            <a:off x="324074" y="1128801"/>
            <a:ext cx="4264025" cy="2713563"/>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Aft>
                <a:spcPts val="800"/>
              </a:spcAft>
            </a:pPr>
            <a:r>
              <a:rPr lang="en-US" sz="1300" cap="none" dirty="0">
                <a:solidFill>
                  <a:srgbClr val="00475D"/>
                </a:solidFill>
                <a:latin typeface="Arial" charset="0"/>
                <a:ea typeface="Arial" charset="0"/>
                <a:cs typeface="Arial" charset="0"/>
              </a:rPr>
              <a:t>By: </a:t>
            </a:r>
            <a:r>
              <a:rPr lang="en-US" sz="1300" b="0" cap="none" dirty="0">
                <a:solidFill>
                  <a:srgbClr val="00475D"/>
                </a:solidFill>
                <a:latin typeface="Arial" charset="0"/>
                <a:ea typeface="Arial" charset="0"/>
                <a:cs typeface="Arial" charset="0"/>
                <a:hlinkClick r:id="rId3"/>
              </a:rPr>
              <a:t>MullenLowe Group</a:t>
            </a:r>
            <a:r>
              <a:rPr lang="en-US" sz="1300" b="0" cap="none" dirty="0">
                <a:solidFill>
                  <a:srgbClr val="00475D"/>
                </a:solidFill>
                <a:latin typeface="Arial" charset="0"/>
                <a:ea typeface="Arial" charset="0"/>
                <a:cs typeface="Arial" charset="0"/>
              </a:rPr>
              <a:t> for The Colombian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Ministry of Defense</a:t>
            </a:r>
          </a:p>
          <a:p>
            <a:pPr>
              <a:spcAft>
                <a:spcPts val="800"/>
              </a:spcAft>
            </a:pPr>
            <a:r>
              <a:rPr lang="en-US" sz="1300" cap="none" dirty="0">
                <a:solidFill>
                  <a:srgbClr val="00475D"/>
                </a:solidFill>
                <a:latin typeface="Arial" charset="0"/>
                <a:ea typeface="Arial" charset="0"/>
                <a:cs typeface="Arial" charset="0"/>
              </a:rPr>
              <a:t>Original Link:</a:t>
            </a:r>
            <a:br>
              <a:rPr lang="en-US" sz="1300" cap="none" dirty="0">
                <a:solidFill>
                  <a:srgbClr val="00475D"/>
                </a:solidFill>
                <a:latin typeface="Arial" charset="0"/>
                <a:ea typeface="Arial" charset="0"/>
                <a:cs typeface="Arial" charset="0"/>
              </a:rPr>
            </a:br>
            <a:r>
              <a:rPr lang="en-US" sz="1300" cap="none" dirty="0">
                <a:solidFill>
                  <a:srgbClr val="00475D"/>
                </a:solidFill>
                <a:latin typeface="Arial" charset="0"/>
                <a:ea typeface="Arial" charset="0"/>
                <a:cs typeface="Arial" charset="0"/>
                <a:hlinkClick r:id="rId4"/>
              </a:rPr>
              <a:t>https://</a:t>
            </a:r>
            <a:r>
              <a:rPr lang="en-US" sz="1300" cap="none" dirty="0" err="1">
                <a:solidFill>
                  <a:srgbClr val="00475D"/>
                </a:solidFill>
                <a:latin typeface="Arial" charset="0"/>
                <a:ea typeface="Arial" charset="0"/>
                <a:cs typeface="Arial" charset="0"/>
                <a:hlinkClick r:id="rId4"/>
              </a:rPr>
              <a:t>youtu.be</a:t>
            </a:r>
            <a:r>
              <a:rPr lang="en-US" sz="1300" cap="none" dirty="0">
                <a:solidFill>
                  <a:srgbClr val="00475D"/>
                </a:solidFill>
                <a:latin typeface="Arial" charset="0"/>
                <a:ea typeface="Arial" charset="0"/>
                <a:cs typeface="Arial" charset="0"/>
                <a:hlinkClick r:id="rId4"/>
              </a:rPr>
              <a:t>/qYrofD8l1-k</a:t>
            </a:r>
            <a:endParaRPr lang="en-US" sz="130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Arabic Subtitles:</a:t>
            </a:r>
          </a:p>
          <a:p>
            <a:pPr>
              <a:spcAft>
                <a:spcPts val="800"/>
              </a:spcAft>
            </a:pPr>
            <a:r>
              <a:rPr lang="en-US" sz="1300" u="sng" cap="none" dirty="0">
                <a:solidFill>
                  <a:srgbClr val="00475D"/>
                </a:solidFill>
                <a:latin typeface="Arial" charset="0"/>
                <a:ea typeface="Arial" charset="0"/>
                <a:cs typeface="Arial" charset="0"/>
                <a:hlinkClick r:id="rId5"/>
              </a:rPr>
              <a:t>Advanced</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downloaded versions)</a:t>
            </a:r>
          </a:p>
          <a:p>
            <a:pPr>
              <a:spcAft>
                <a:spcPts val="800"/>
              </a:spcAft>
            </a:pPr>
            <a:r>
              <a:rPr lang="en-US" sz="1300" u="sng" cap="none" dirty="0">
                <a:solidFill>
                  <a:srgbClr val="00475D"/>
                </a:solidFill>
                <a:latin typeface="Arial" charset="0"/>
                <a:ea typeface="Arial" charset="0"/>
                <a:cs typeface="Arial" charset="0"/>
                <a:hlinkClick r:id="rId6"/>
              </a:rPr>
              <a:t>Basic</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YouTube)</a:t>
            </a:r>
          </a:p>
          <a:p>
            <a:pPr>
              <a:spcAft>
                <a:spcPts val="800"/>
              </a:spcAft>
            </a:pPr>
            <a:r>
              <a:rPr lang="en-US" sz="1300" b="0" cap="none" dirty="0">
                <a:solidFill>
                  <a:srgbClr val="00475D"/>
                </a:solidFill>
                <a:latin typeface="Arial" charset="0"/>
                <a:ea typeface="Arial" charset="0"/>
                <a:cs typeface="Arial" charset="0"/>
              </a:rPr>
              <a:t>Instructions on using these subtitles are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available </a:t>
            </a:r>
            <a:r>
              <a:rPr lang="en-US" sz="1300" u="sng" cap="none" dirty="0">
                <a:solidFill>
                  <a:srgbClr val="00475D"/>
                </a:solidFill>
                <a:latin typeface="Arial" charset="0"/>
                <a:ea typeface="Arial" charset="0"/>
                <a:cs typeface="Arial" charset="0"/>
                <a:hlinkClick r:id="rId7"/>
              </a:rPr>
              <a:t>here</a:t>
            </a:r>
            <a:r>
              <a:rPr lang="en-US" sz="1300" cap="none" dirty="0">
                <a:solidFill>
                  <a:srgbClr val="00475D"/>
                </a:solidFill>
                <a:latin typeface="Arial" charset="0"/>
                <a:ea typeface="Arial" charset="0"/>
                <a:cs typeface="Arial" charset="0"/>
              </a:rPr>
              <a:t>.</a:t>
            </a:r>
          </a:p>
        </p:txBody>
      </p:sp>
      <p:cxnSp>
        <p:nvCxnSpPr>
          <p:cNvPr id="14" name="Straight Connector 13">
            <a:extLst>
              <a:ext uri="{FF2B5EF4-FFF2-40B4-BE49-F238E27FC236}">
                <a16:creationId xmlns:a16="http://schemas.microsoft.com/office/drawing/2014/main" xmlns="" id="{E496A46E-8591-F740-8B42-F7637D99C2F1}"/>
              </a:ext>
            </a:extLst>
          </p:cNvPr>
          <p:cNvCxnSpPr>
            <a:cxnSpLocks/>
          </p:cNvCxnSpPr>
          <p:nvPr/>
        </p:nvCxnSpPr>
        <p:spPr>
          <a:xfrm flipH="1">
            <a:off x="307428" y="929403"/>
            <a:ext cx="8844455" cy="0"/>
          </a:xfrm>
          <a:prstGeom prst="line">
            <a:avLst/>
          </a:prstGeom>
          <a:ln w="15875">
            <a:solidFill>
              <a:srgbClr val="00475D"/>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08 </a:t>
            </a:r>
            <a:r>
              <a:rPr lang="en-US" sz="550" b="1">
                <a:solidFill>
                  <a:srgbClr val="0072B1"/>
                </a:solidFill>
                <a:latin typeface="Arial Black" charset="0"/>
                <a:ea typeface="Arial Black" charset="0"/>
                <a:cs typeface="Arial Black" charset="0"/>
              </a:rPr>
              <a:t>| </a:t>
            </a:r>
            <a:r>
              <a:rPr lang="en-US" sz="550">
                <a:solidFill>
                  <a:srgbClr val="0072B1"/>
                </a:solidFill>
                <a:latin typeface="Arial" charset="0"/>
                <a:ea typeface="Arial" charset="0"/>
                <a:cs typeface="Arial" charset="0"/>
              </a:rPr>
              <a:t>Understanding the Role of Narratives and Media in Violent Extremism</a:t>
            </a:r>
            <a:endParaRPr lang="en-US" sz="550" dirty="0">
              <a:solidFill>
                <a:srgbClr val="0072B1"/>
              </a:solidFill>
              <a:latin typeface="Arial" charset="0"/>
              <a:ea typeface="Arial" charset="0"/>
              <a:cs typeface="Arial" charset="0"/>
            </a:endParaRPr>
          </a:p>
        </p:txBody>
      </p:sp>
      <p:grpSp>
        <p:nvGrpSpPr>
          <p:cNvPr id="15" name="Group 14">
            <a:extLst>
              <a:ext uri="{FF2B5EF4-FFF2-40B4-BE49-F238E27FC236}">
                <a16:creationId xmlns:a16="http://schemas.microsoft.com/office/drawing/2014/main" xmlns="" id="{D520204C-38E2-884F-A5B9-6033588709A5}"/>
              </a:ext>
            </a:extLst>
          </p:cNvPr>
          <p:cNvGrpSpPr/>
          <p:nvPr/>
        </p:nvGrpSpPr>
        <p:grpSpPr>
          <a:xfrm>
            <a:off x="8625148" y="4705350"/>
            <a:ext cx="525478" cy="248970"/>
            <a:chOff x="7559644" y="4723080"/>
            <a:chExt cx="441356" cy="248970"/>
          </a:xfrm>
        </p:grpSpPr>
        <p:sp>
          <p:nvSpPr>
            <p:cNvPr id="16" name="Rectangle 15">
              <a:extLst>
                <a:ext uri="{FF2B5EF4-FFF2-40B4-BE49-F238E27FC236}">
                  <a16:creationId xmlns:a16="http://schemas.microsoft.com/office/drawing/2014/main" xmlns="" id="{B3317B10-CA5F-3444-BD8D-4E392E9A72B5}"/>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2">
              <a:extLst>
                <a:ext uri="{FF2B5EF4-FFF2-40B4-BE49-F238E27FC236}">
                  <a16:creationId xmlns:a16="http://schemas.microsoft.com/office/drawing/2014/main" xmlns="" id="{7912CA3C-70BE-A344-B59E-91A1CAE77360}"/>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07</a:t>
              </a:r>
            </a:p>
          </p:txBody>
        </p:sp>
      </p:grpSp>
      <p:pic>
        <p:nvPicPr>
          <p:cNvPr id="19" name="Google Shape;845;p128">
            <a:hlinkClick r:id="rId4"/>
            <a:extLst>
              <a:ext uri="{FF2B5EF4-FFF2-40B4-BE49-F238E27FC236}">
                <a16:creationId xmlns:a16="http://schemas.microsoft.com/office/drawing/2014/main" xmlns="" id="{937066DC-773A-574D-8FC9-FC0DF0FF3033}"/>
              </a:ext>
            </a:extLst>
          </p:cNvPr>
          <p:cNvPicPr preferRelativeResize="0"/>
          <p:nvPr/>
        </p:nvPicPr>
        <p:blipFill>
          <a:blip r:embed="rId8">
            <a:extLst>
              <a:ext uri="{28A0092B-C50C-407E-A947-70E740481C1C}">
                <a14:useLocalDpi xmlns:a14="http://schemas.microsoft.com/office/drawing/2010/main" val="0"/>
              </a:ext>
            </a:extLst>
          </a:blip>
          <a:stretch>
            <a:fillRect/>
          </a:stretch>
        </p:blipFill>
        <p:spPr>
          <a:xfrm>
            <a:off x="4239337" y="1226596"/>
            <a:ext cx="4599857" cy="3069634"/>
          </a:xfrm>
          <a:prstGeom prst="rect">
            <a:avLst/>
          </a:prstGeom>
          <a:noFill/>
          <a:ln w="95250">
            <a:solidFill>
              <a:srgbClr val="133743"/>
            </a:solidFill>
          </a:ln>
        </p:spPr>
      </p:pic>
    </p:spTree>
    <p:extLst>
      <p:ext uri="{BB962C8B-B14F-4D97-AF65-F5344CB8AC3E}">
        <p14:creationId xmlns:p14="http://schemas.microsoft.com/office/powerpoint/2010/main" val="1925038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301A48D1-9E2B-A24B-9634-062E716FFF3A}"/>
              </a:ext>
            </a:extLst>
          </p:cNvPr>
          <p:cNvGrpSpPr/>
          <p:nvPr/>
        </p:nvGrpSpPr>
        <p:grpSpPr>
          <a:xfrm>
            <a:off x="4116596" y="-1"/>
            <a:ext cx="5019521" cy="2876713"/>
            <a:chOff x="4116596" y="-1"/>
            <a:chExt cx="5019521" cy="2876713"/>
          </a:xfrm>
        </p:grpSpPr>
        <p:pic>
          <p:nvPicPr>
            <p:cNvPr id="19" name="Picture 18">
              <a:extLst>
                <a:ext uri="{FF2B5EF4-FFF2-40B4-BE49-F238E27FC236}">
                  <a16:creationId xmlns:a16="http://schemas.microsoft.com/office/drawing/2014/main" xmlns="" id="{AE513C4C-AA30-554A-9E7D-FEEA9862B8DA}"/>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7471"/>
            <a:stretch/>
          </p:blipFill>
          <p:spPr>
            <a:xfrm>
              <a:off x="4116596" y="-1"/>
              <a:ext cx="2832539" cy="2876713"/>
            </a:xfrm>
            <a:prstGeom prst="rect">
              <a:avLst/>
            </a:prstGeom>
          </p:spPr>
        </p:pic>
        <p:pic>
          <p:nvPicPr>
            <p:cNvPr id="20" name="Picture 19">
              <a:extLst>
                <a:ext uri="{FF2B5EF4-FFF2-40B4-BE49-F238E27FC236}">
                  <a16:creationId xmlns:a16="http://schemas.microsoft.com/office/drawing/2014/main" xmlns="" id="{5F3AA1FC-46B8-F143-B79F-675F4CBA6294}"/>
                </a:ext>
              </a:extLst>
            </p:cNvPr>
            <p:cNvPicPr>
              <a:picLocks noChangeAspect="1"/>
            </p:cNvPicPr>
            <p:nvPr/>
          </p:nvPicPr>
          <p:blipFill rotWithShape="1">
            <a:blip r:embed="rId3" cstate="print">
              <a:alphaModFix amt="10000"/>
              <a:extLst>
                <a:ext uri="{28A0092B-C50C-407E-A947-70E740481C1C}">
                  <a14:useLocalDpi xmlns:a14="http://schemas.microsoft.com/office/drawing/2010/main" val="0"/>
                </a:ext>
              </a:extLst>
            </a:blip>
            <a:srcRect t="6028" r="18918"/>
            <a:stretch/>
          </p:blipFill>
          <p:spPr>
            <a:xfrm>
              <a:off x="6653997" y="0"/>
              <a:ext cx="2482120" cy="2876712"/>
            </a:xfrm>
            <a:prstGeom prst="rect">
              <a:avLst/>
            </a:prstGeom>
          </p:spPr>
        </p:pic>
      </p:grpSp>
      <p:sp>
        <p:nvSpPr>
          <p:cNvPr id="4" name="Rectangle 3"/>
          <p:cNvSpPr/>
          <p:nvPr/>
        </p:nvSpPr>
        <p:spPr>
          <a:xfrm>
            <a:off x="0" y="1047750"/>
            <a:ext cx="5370786" cy="665436"/>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
          <p:cNvSpPr txBox="1">
            <a:spLocks/>
          </p:cNvSpPr>
          <p:nvPr/>
        </p:nvSpPr>
        <p:spPr>
          <a:xfrm>
            <a:off x="800387" y="1211817"/>
            <a:ext cx="4533613"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400" cap="none" dirty="0">
                <a:solidFill>
                  <a:srgbClr val="133743"/>
                </a:solidFill>
                <a:latin typeface="Arial Black" charset="0"/>
                <a:ea typeface="Arial Black" charset="0"/>
                <a:cs typeface="Arial Black" charset="0"/>
              </a:rPr>
              <a:t>REFLECTION QUESTIONS</a:t>
            </a:r>
          </a:p>
        </p:txBody>
      </p:sp>
      <p:sp>
        <p:nvSpPr>
          <p:cNvPr id="14" name="Title 2"/>
          <p:cNvSpPr txBox="1">
            <a:spLocks/>
          </p:cNvSpPr>
          <p:nvPr/>
        </p:nvSpPr>
        <p:spPr>
          <a:xfrm>
            <a:off x="801757" y="2038350"/>
            <a:ext cx="7351644" cy="241091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320040" indent="-320040">
              <a:lnSpc>
                <a:spcPts val="1900"/>
              </a:lnSpc>
              <a:spcBef>
                <a:spcPts val="0"/>
              </a:spcBef>
              <a:spcAft>
                <a:spcPts val="1200"/>
              </a:spcAft>
              <a:buClr>
                <a:schemeClr val="bg1"/>
              </a:buClr>
              <a:buSzPct val="100000"/>
              <a:buFont typeface="+mj-lt"/>
              <a:buAutoNum type="arabicPeriod"/>
            </a:pPr>
            <a:r>
              <a:rPr lang="en" sz="1800" b="0" cap="none" dirty="0">
                <a:latin typeface="Arial" charset="0"/>
                <a:ea typeface="Arial" charset="0"/>
                <a:cs typeface="Arial" charset="0"/>
              </a:rPr>
              <a:t>Would you consider this campaign an example of a counter narrative, alternative narrative, or government strategic communications? Or does it include multiple elements? If so, which elements are examples of which category and why?</a:t>
            </a:r>
          </a:p>
          <a:p>
            <a:pPr marL="320040" indent="-320040">
              <a:lnSpc>
                <a:spcPts val="1900"/>
              </a:lnSpc>
              <a:spcBef>
                <a:spcPts val="0"/>
              </a:spcBef>
              <a:spcAft>
                <a:spcPts val="1200"/>
              </a:spcAft>
              <a:buClr>
                <a:schemeClr val="bg1"/>
              </a:buClr>
              <a:buSzPct val="100000"/>
              <a:buFont typeface="+mj-lt"/>
              <a:buAutoNum type="arabicPeriod"/>
            </a:pPr>
            <a:r>
              <a:rPr lang="en" sz="1800" b="0" cap="none" dirty="0">
                <a:latin typeface="Arial" charset="0"/>
                <a:ea typeface="Arial" charset="0"/>
                <a:cs typeface="Arial" charset="0"/>
              </a:rPr>
              <a:t>What was the goal of the campaign?</a:t>
            </a:r>
          </a:p>
          <a:p>
            <a:pPr marL="320040" indent="-320040">
              <a:lnSpc>
                <a:spcPts val="1900"/>
              </a:lnSpc>
              <a:spcBef>
                <a:spcPts val="0"/>
              </a:spcBef>
              <a:spcAft>
                <a:spcPts val="1200"/>
              </a:spcAft>
              <a:buClr>
                <a:schemeClr val="bg1"/>
              </a:buClr>
              <a:buSzPct val="100000"/>
              <a:buFont typeface="+mj-lt"/>
              <a:buAutoNum type="arabicPeriod"/>
            </a:pPr>
            <a:r>
              <a:rPr lang="en" sz="1800" b="0" cap="none" dirty="0">
                <a:latin typeface="Arial" charset="0"/>
                <a:ea typeface="Arial" charset="0"/>
                <a:cs typeface="Arial" charset="0"/>
              </a:rPr>
              <a:t>Who were the central messengers of the campaign’s message? How was the campaign an example of cooperation?</a:t>
            </a:r>
          </a:p>
          <a:p>
            <a:pPr marL="320040" indent="-320040">
              <a:lnSpc>
                <a:spcPts val="1900"/>
              </a:lnSpc>
              <a:spcBef>
                <a:spcPts val="0"/>
              </a:spcBef>
              <a:spcAft>
                <a:spcPts val="1200"/>
              </a:spcAft>
              <a:buClr>
                <a:schemeClr val="bg1"/>
              </a:buClr>
              <a:buSzPct val="100000"/>
              <a:buFont typeface="+mj-lt"/>
              <a:buAutoNum type="arabicPeriod"/>
            </a:pPr>
            <a:r>
              <a:rPr lang="en" sz="1800" b="0" cap="none" dirty="0">
                <a:latin typeface="Arial" charset="0"/>
                <a:ea typeface="Arial" charset="0"/>
                <a:cs typeface="Arial" charset="0"/>
              </a:rPr>
              <a:t>What were the different formats for the campaign?</a:t>
            </a:r>
          </a:p>
        </p:txBody>
      </p:sp>
      <p:sp>
        <p:nvSpPr>
          <p:cNvPr id="15"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08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the Role of Narratives and Media in Violent Extremism</a:t>
            </a:r>
            <a:endParaRPr lang="en-US" sz="550" dirty="0">
              <a:solidFill>
                <a:schemeClr val="bg1"/>
              </a:solidFill>
              <a:latin typeface="Arial" charset="0"/>
              <a:ea typeface="Arial" charset="0"/>
              <a:cs typeface="Arial" charset="0"/>
            </a:endParaRPr>
          </a:p>
        </p:txBody>
      </p:sp>
      <p:grpSp>
        <p:nvGrpSpPr>
          <p:cNvPr id="21" name="Group 20">
            <a:extLst>
              <a:ext uri="{FF2B5EF4-FFF2-40B4-BE49-F238E27FC236}">
                <a16:creationId xmlns:a16="http://schemas.microsoft.com/office/drawing/2014/main" xmlns="" id="{AE8553F0-EC32-0541-979E-A44FFC068EC9}"/>
              </a:ext>
            </a:extLst>
          </p:cNvPr>
          <p:cNvGrpSpPr/>
          <p:nvPr/>
        </p:nvGrpSpPr>
        <p:grpSpPr>
          <a:xfrm>
            <a:off x="8625148" y="4705350"/>
            <a:ext cx="525478" cy="248970"/>
            <a:chOff x="7559644" y="4723080"/>
            <a:chExt cx="441356" cy="248970"/>
          </a:xfrm>
        </p:grpSpPr>
        <p:sp>
          <p:nvSpPr>
            <p:cNvPr id="22" name="Rectangle 21">
              <a:extLst>
                <a:ext uri="{FF2B5EF4-FFF2-40B4-BE49-F238E27FC236}">
                  <a16:creationId xmlns:a16="http://schemas.microsoft.com/office/drawing/2014/main" xmlns="" id="{A449A381-4965-764C-85BF-349EA202D8C7}"/>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itle 2">
              <a:extLst>
                <a:ext uri="{FF2B5EF4-FFF2-40B4-BE49-F238E27FC236}">
                  <a16:creationId xmlns:a16="http://schemas.microsoft.com/office/drawing/2014/main" xmlns="" id="{50AE4A3C-E665-BF4D-88DA-8A5FF298293E}"/>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08</a:t>
              </a:r>
            </a:p>
          </p:txBody>
        </p:sp>
      </p:grpSp>
    </p:spTree>
    <p:extLst>
      <p:ext uri="{BB962C8B-B14F-4D97-AF65-F5344CB8AC3E}">
        <p14:creationId xmlns:p14="http://schemas.microsoft.com/office/powerpoint/2010/main" val="1306370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1290638" y="1983128"/>
            <a:ext cx="6562725" cy="117724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Would the campaign in Colombia have been as successful if it did not center around the mothers? Why or why not?</a:t>
            </a:r>
            <a:endParaRPr lang="en-US" sz="2550" b="0" cap="none" dirty="0">
              <a:latin typeface="Arial" charset="0"/>
              <a:ea typeface="Arial" charset="0"/>
              <a:cs typeface="Arial" charset="0"/>
            </a:endParaRPr>
          </a:p>
        </p:txBody>
      </p:sp>
      <p:cxnSp>
        <p:nvCxnSpPr>
          <p:cNvPr id="16" name="Straight Connector 15">
            <a:extLst>
              <a:ext uri="{FF2B5EF4-FFF2-40B4-BE49-F238E27FC236}">
                <a16:creationId xmlns:a16="http://schemas.microsoft.com/office/drawing/2014/main" xmlns="" id="{A9E6AAE2-4278-FC44-9AC8-7EF897252FF4}"/>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7F18DFB9-8E1B-BF40-A649-BE8EA14D6531}"/>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xmlns="" id="{AD7FE249-4BC8-F24C-B59A-8A25C3229C09}"/>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6028" r="20833"/>
          <a:stretch/>
        </p:blipFill>
        <p:spPr>
          <a:xfrm>
            <a:off x="6248400" y="0"/>
            <a:ext cx="2895600" cy="3437110"/>
          </a:xfrm>
          <a:prstGeom prst="rect">
            <a:avLst/>
          </a:prstGeom>
        </p:spPr>
      </p:pic>
      <p:sp>
        <p:nvSpPr>
          <p:cNvPr id="10" name="Footer Placeholder 4">
            <a:extLst>
              <a:ext uri="{FF2B5EF4-FFF2-40B4-BE49-F238E27FC236}">
                <a16:creationId xmlns:a16="http://schemas.microsoft.com/office/drawing/2014/main" xmlns="" id="{450CF3BD-5F45-5741-BA4D-A51CA269A5D1}"/>
              </a:ext>
            </a:extLst>
          </p:cNvPr>
          <p:cNvSpPr txBox="1">
            <a:spLocks/>
          </p:cNvSpPr>
          <p:nvPr/>
        </p:nvSpPr>
        <p:spPr>
          <a:xfrm>
            <a:off x="232708" y="171450"/>
            <a:ext cx="6478988" cy="1434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08 </a:t>
            </a:r>
            <a:r>
              <a:rPr lang="en-US" sz="550" b="1">
                <a:solidFill>
                  <a:schemeClr val="bg1"/>
                </a:solidFill>
                <a:latin typeface="Arial Black" charset="0"/>
                <a:ea typeface="Arial Black" charset="0"/>
                <a:cs typeface="Arial Black" charset="0"/>
              </a:rPr>
              <a:t>| </a:t>
            </a:r>
            <a:r>
              <a:rPr lang="en-US" sz="550">
                <a:solidFill>
                  <a:schemeClr val="bg1"/>
                </a:solidFill>
                <a:latin typeface="Arial" charset="0"/>
                <a:ea typeface="Arial" charset="0"/>
                <a:cs typeface="Arial" charset="0"/>
              </a:rPr>
              <a:t>Understanding the Role of Narratives and Media in Violent Extremism</a:t>
            </a:r>
            <a:endParaRPr lang="en-US" sz="550" dirty="0">
              <a:solidFill>
                <a:schemeClr val="bg1"/>
              </a:solidFill>
              <a:latin typeface="Arial" charset="0"/>
              <a:ea typeface="Arial" charset="0"/>
              <a:cs typeface="Arial" charset="0"/>
            </a:endParaRPr>
          </a:p>
        </p:txBody>
      </p:sp>
      <p:grpSp>
        <p:nvGrpSpPr>
          <p:cNvPr id="11" name="Group 10">
            <a:extLst>
              <a:ext uri="{FF2B5EF4-FFF2-40B4-BE49-F238E27FC236}">
                <a16:creationId xmlns:a16="http://schemas.microsoft.com/office/drawing/2014/main" xmlns="" id="{F41138C8-3FAB-7449-85E6-03EFB4553427}"/>
              </a:ext>
            </a:extLst>
          </p:cNvPr>
          <p:cNvGrpSpPr/>
          <p:nvPr/>
        </p:nvGrpSpPr>
        <p:grpSpPr>
          <a:xfrm>
            <a:off x="8625148" y="4705350"/>
            <a:ext cx="525478" cy="248970"/>
            <a:chOff x="7559644" y="4723080"/>
            <a:chExt cx="441356" cy="248970"/>
          </a:xfrm>
        </p:grpSpPr>
        <p:sp>
          <p:nvSpPr>
            <p:cNvPr id="12" name="Rectangle 11">
              <a:extLst>
                <a:ext uri="{FF2B5EF4-FFF2-40B4-BE49-F238E27FC236}">
                  <a16:creationId xmlns:a16="http://schemas.microsoft.com/office/drawing/2014/main" xmlns="" id="{0EBDD348-74A1-314C-827F-D98180ECB99D}"/>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itle 2">
              <a:extLst>
                <a:ext uri="{FF2B5EF4-FFF2-40B4-BE49-F238E27FC236}">
                  <a16:creationId xmlns:a16="http://schemas.microsoft.com/office/drawing/2014/main" xmlns="" id="{96C04BD2-2CCE-914F-B7E4-5C8A13A444CE}"/>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09</a:t>
              </a:r>
            </a:p>
          </p:txBody>
        </p:sp>
      </p:grpSp>
    </p:spTree>
    <p:extLst>
      <p:ext uri="{BB962C8B-B14F-4D97-AF65-F5344CB8AC3E}">
        <p14:creationId xmlns:p14="http://schemas.microsoft.com/office/powerpoint/2010/main" val="57458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0429_SFCG_Powerpoint">
  <a:themeElements>
    <a:clrScheme name="Custom 8">
      <a:dk1>
        <a:srgbClr val="2C2C2D"/>
      </a:dk1>
      <a:lt1>
        <a:srgbClr val="FFFFFF"/>
      </a:lt1>
      <a:dk2>
        <a:srgbClr val="193875"/>
      </a:dk2>
      <a:lt2>
        <a:srgbClr val="EEECE1"/>
      </a:lt2>
      <a:accent1>
        <a:srgbClr val="008FBE"/>
      </a:accent1>
      <a:accent2>
        <a:srgbClr val="0069A6"/>
      </a:accent2>
      <a:accent3>
        <a:srgbClr val="FFE01E"/>
      </a:accent3>
      <a:accent4>
        <a:srgbClr val="58595B"/>
      </a:accent4>
      <a:accent5>
        <a:srgbClr val="133743"/>
      </a:accent5>
      <a:accent6>
        <a:srgbClr val="0AD092"/>
      </a:accent6>
      <a:hlink>
        <a:srgbClr val="00465C"/>
      </a:hlink>
      <a:folHlink>
        <a:srgbClr val="004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defRPr sz="9000" dirty="0" smtClean="0">
            <a:solidFill>
              <a:srgbClr val="0095C3"/>
            </a:solidFill>
            <a:latin typeface="Arial Black" panose="020B0A04020102020204" pitchFamily="34" charset="0"/>
            <a:ea typeface="Open Sans" panose="020B0606030504020204" pitchFamily="34" charset="0"/>
            <a:cs typeface="Open Sans" panose="020B0606030504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5658</TotalTime>
  <Words>1036</Words>
  <Application>Microsoft Office PowerPoint</Application>
  <PresentationFormat>On-screen Show (16:9)</PresentationFormat>
  <Paragraphs>124</Paragraphs>
  <Slides>20</Slides>
  <Notes>4</Notes>
  <HiddenSlides>2</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0429_SFCG_Powerpoint</vt:lpstr>
      <vt:lpstr>MODULE 08 Understanding the Role of Narratives and Media in Violent Extremism</vt:lpstr>
      <vt:lpstr>PowerPoint Presentation</vt:lpstr>
      <vt:lpstr>Narratives are a set of ideas, facts, perspectives, and experiences that inform the way an individual or group perceives their place in the world around them.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Search for Common Ground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2014-05-01T14:47:26Z</dcterms:created>
  <dcterms:modified xsi:type="dcterms:W3CDTF">2019-03-19T13:47:51Z</dcterms:modified>
</cp:coreProperties>
</file>