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5" r:id="rId2"/>
    <p:sldId id="356" r:id="rId3"/>
    <p:sldId id="357" r:id="rId4"/>
    <p:sldId id="358" r:id="rId5"/>
    <p:sldId id="359" r:id="rId6"/>
    <p:sldId id="458" r:id="rId7"/>
    <p:sldId id="459" r:id="rId8"/>
    <p:sldId id="362" r:id="rId9"/>
    <p:sldId id="363" r:id="rId10"/>
    <p:sldId id="364" r:id="rId11"/>
    <p:sldId id="460" r:id="rId12"/>
    <p:sldId id="461" r:id="rId13"/>
    <p:sldId id="462" r:id="rId14"/>
    <p:sldId id="368" r:id="rId15"/>
    <p:sldId id="369" r:id="rId16"/>
    <p:sldId id="37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23" userDrawn="1">
          <p15:clr>
            <a:srgbClr val="A4A3A4"/>
          </p15:clr>
        </p15:guide>
        <p15:guide id="25" pos="26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1"/>
    <a:srgbClr val="00475D"/>
    <a:srgbClr val="133743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06" autoAdjust="0"/>
    <p:restoredTop sz="87083"/>
  </p:normalViewPr>
  <p:slideViewPr>
    <p:cSldViewPr snapToGrid="0">
      <p:cViewPr>
        <p:scale>
          <a:sx n="110" d="100"/>
          <a:sy n="110" d="100"/>
        </p:scale>
        <p:origin x="-672" y="-294"/>
      </p:cViewPr>
      <p:guideLst>
        <p:guide orient="horz" pos="1092"/>
        <p:guide orient="horz" pos="2162"/>
        <p:guide orient="horz" pos="132"/>
        <p:guide orient="horz" pos="3127"/>
        <p:guide orient="horz" pos="2970"/>
        <p:guide orient="horz" pos="372"/>
        <p:guide orient="horz"/>
        <p:guide orient="horz" pos="3238"/>
        <p:guide orient="horz" pos="723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  <p:guide pos="2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cg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s://drive.google.com/a/sfcg.org/uc?id=1YlSwKTNa2RZeRE6hv26NsjZF52TC51Yl&amp;export=download" TargetMode="External"/><Relationship Id="rId4" Type="http://schemas.openxmlformats.org/officeDocument/2006/relationships/hyperlink" Target="https://youtu.be/As_iailNRZ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news.vice.com/" TargetMode="External"/><Relationship Id="rId7" Type="http://schemas.openxmlformats.org/officeDocument/2006/relationships/hyperlink" Target="https://drive.google.com/a/sfcg.org/uc?id=1c2NWr0hwC1pE1KDfAxWCM06huH2Pfn_n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tLt7am16PdGgZWkqQhUvMn3Gz_lXVQrH&amp;export=download" TargetMode="External"/><Relationship Id="rId5" Type="http://schemas.openxmlformats.org/officeDocument/2006/relationships/hyperlink" Target="https://drive.google.com/a/sfcg.org/uc?id=17WulUIO1B_C0RCxPW4_tuLNJYbsgYUZH&amp;export=download" TargetMode="External"/><Relationship Id="rId4" Type="http://schemas.openxmlformats.org/officeDocument/2006/relationships/hyperlink" Target="https://youtu.be/yUTIoVM2mx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www.usaid.gov/" TargetMode="External"/><Relationship Id="rId7" Type="http://schemas.openxmlformats.org/officeDocument/2006/relationships/hyperlink" Target="https://drive.google.com/a/sfcg.org/uc?id=17yupEmxqenz68ce9VcjQwticH8-5o5zw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n75kkhm0ZP_xyhYupCPTUFQ6k8jEsHja&amp;export=download" TargetMode="External"/><Relationship Id="rId5" Type="http://schemas.openxmlformats.org/officeDocument/2006/relationships/hyperlink" Target="https://drive.google.com/a/sfcg.org/uc?id=1e7H-1zeV5izR9y1kF6YD0pr2nS1pf528&amp;export=download" TargetMode="External"/><Relationship Id="rId4" Type="http://schemas.openxmlformats.org/officeDocument/2006/relationships/hyperlink" Target="https://youtu.be/EPmKcfefwrI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unesco.org/" TargetMode="External"/><Relationship Id="rId7" Type="http://schemas.openxmlformats.org/officeDocument/2006/relationships/hyperlink" Target="https://drive.google.com/a/sfcg.org/uc?id=1cxB7F1hsD86lLqhdVRbsLlE_IAvw0Wt0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lN5L2D0C3tmhJHNEhgD9UXR3wyduf1bj&amp;export=download" TargetMode="External"/><Relationship Id="rId5" Type="http://schemas.openxmlformats.org/officeDocument/2006/relationships/hyperlink" Target="https://drive.google.com/a/sfcg.org/uc?id=1VBl0DevbwJ-Y6uOaUBegpNZ_eziy6gBq&amp;export=download" TargetMode="External"/><Relationship Id="rId4" Type="http://schemas.openxmlformats.org/officeDocument/2006/relationships/hyperlink" Target="https://youtu.be/nhwVKKPDm4A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unesco.org/" TargetMode="External"/><Relationship Id="rId7" Type="http://schemas.openxmlformats.org/officeDocument/2006/relationships/hyperlink" Target="https://drive.google.com/a/sfcg.org/uc?id=1tkrqwcHwerZNyOtSJiFl3uxtMuLDkRfZ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JOUd1lX2c-xN6t34XKP1Yq1v0A0ovp8y&amp;export=download" TargetMode="External"/><Relationship Id="rId5" Type="http://schemas.openxmlformats.org/officeDocument/2006/relationships/hyperlink" Target="https://drive.google.com/a/sfcg.org/uc?id=1hSdPqfve-KiYOwk9O5Fi95qFklpNZkQ6&amp;export=download" TargetMode="External"/><Relationship Id="rId4" Type="http://schemas.openxmlformats.org/officeDocument/2006/relationships/hyperlink" Target="https://youtu.be/KuKzq9EDt-0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b="21498"/>
          <a:stretch/>
        </p:blipFill>
        <p:spPr>
          <a:xfrm>
            <a:off x="4763" y="0"/>
            <a:ext cx="9159240" cy="4175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015" y="3331649"/>
            <a:ext cx="5362575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07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B5DFD11B-496C-1E4C-B72A-57DDDC78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9BBCE8-95B6-624A-9543-7F1F6D4ED7E9}"/>
              </a:ext>
            </a:extLst>
          </p:cNvPr>
          <p:cNvSpPr/>
          <p:nvPr/>
        </p:nvSpPr>
        <p:spPr>
          <a:xfrm>
            <a:off x="6019801" y="-1"/>
            <a:ext cx="3124200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Global Partnership for Education - GPE/CC BY-NC-ND 2.0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83128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Why might it be difficult to include these kinds of topics or curricula explored in the previous slides into the formal educational space?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FFD89-0BEB-E944-B2C7-8C772972AF8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F977677-6D9D-5444-9579-0F53942BA58C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CC677B-3FFA-334B-84CB-62EE09D1DD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28E9FA-6619-E04A-ABE4-0FCEB981A0F5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A0B4FAB-EA1B-0746-B9BE-A865BB92295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A0ACF9E7-41A5-D84C-975E-C4AE64AF9095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16 | Rainbow of Hope collaborates with Eco Boys and Girls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5344" y="1224675"/>
            <a:ext cx="4264025" cy="12054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Search for Common Ground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https://youtu.be/As_iailNRZ4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B550B35-083B-9341-97A0-AFDB3AD0B072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474568C-6071-9340-A001-6B3C9BAB559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EEBFDCD1-51B2-5D40-89B6-7E8912BD7D6A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  <p:pic>
        <p:nvPicPr>
          <p:cNvPr id="19" name="Google Shape;766;p116">
            <a:hlinkClick r:id="rId4"/>
            <a:extLst>
              <a:ext uri="{FF2B5EF4-FFF2-40B4-BE49-F238E27FC236}">
                <a16:creationId xmlns:a16="http://schemas.microsoft.com/office/drawing/2014/main" xmlns="" id="{1B09B67D-1611-FE49-8189-E8AF156BF2FC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6" y="1224675"/>
            <a:ext cx="4602120" cy="30680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20590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17 | Terrorist Rehab School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5344" y="1225138"/>
            <a:ext cx="4264025" cy="23134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Vice News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/yUTIoVM2mxc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Advanced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2176CB-70BD-E14D-938B-26118E176C2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055B1E8-E2D4-5349-91B7-1AA6A59E990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DD0D8EF5-577D-3947-9A14-6BCC7D31CB2D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pic>
        <p:nvPicPr>
          <p:cNvPr id="19" name="Google Shape;773;p117">
            <a:hlinkClick r:id="rId4"/>
            <a:extLst>
              <a:ext uri="{FF2B5EF4-FFF2-40B4-BE49-F238E27FC236}">
                <a16:creationId xmlns:a16="http://schemas.microsoft.com/office/drawing/2014/main" xmlns="" id="{0D6E7770-8B0A-9646-8F7B-FADA2532977B}"/>
              </a:ext>
            </a:extLst>
          </p:cNvPr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83" y="1225138"/>
            <a:ext cx="4613313" cy="3075542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712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18 | Somali Youth Learners Initiative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5344" y="1219930"/>
            <a:ext cx="4264025" cy="32162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The United States Agency for International Development (USAID)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EPmKcfefwrI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C7835C-86C3-2C48-9F7E-3350186095F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2483A82-CA4E-8E48-9E0D-025D6AE2667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F689DB7E-73E0-CB47-920B-99752E692123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  <p:pic>
        <p:nvPicPr>
          <p:cNvPr id="19" name="Google Shape;780;p118">
            <a:hlinkClick r:id="rId4"/>
            <a:extLst>
              <a:ext uri="{FF2B5EF4-FFF2-40B4-BE49-F238E27FC236}">
                <a16:creationId xmlns:a16="http://schemas.microsoft.com/office/drawing/2014/main" xmlns="" id="{175CECCC-61BB-3B4B-8E5E-65B0AB70BB41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82" y="1219930"/>
            <a:ext cx="4613313" cy="3075542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7560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83128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risks of implementing countering violent extremism projects or policies in educational spaces?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2129021-D889-874A-88AE-8992820714CC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844C907-A5DB-234A-ABB2-AEDA9A51A2A5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690AA8-42EE-D444-BB14-E3384606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F04FAF4-8DB6-5142-838A-5FE9631BA23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3BCDA8B-FE2E-DF47-99D1-9D9AF0FAD70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F63E89CD-77F1-ED43-B233-5CEA4A73069C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6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-147" r="39902" b="1162"/>
          <a:stretch/>
        </p:blipFill>
        <p:spPr>
          <a:xfrm>
            <a:off x="6019799" y="-33220"/>
            <a:ext cx="3132909" cy="519450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62914" y="1733550"/>
            <a:ext cx="838108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879625"/>
            <a:ext cx="4917374" cy="181588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Increasing risks by exposing youth to violent extremist ideas.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Teachers not having the proper support, tools, 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training. 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Further marginalizing vulnerable students or polarizing classrooms.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E01AB65-9E86-DA42-BC4E-72C6851E3DC3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D5594F3-BBA6-AC4E-B59A-0D48DDDB6C7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8C8CFE96-D1E4-6247-AD71-3F56CE75D68E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29718"/>
            <a:ext cx="7669695" cy="30341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Countering violent extremism through education is not about “catching” violent extremists but about preventing and intervening in the radicalization process.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Educational spaces may create grievances that can drive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There are numerous educational resources that can be incorporated into countering violent extremism programs.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The selection of education initiatives for countering violent extremism should be guided by whether they work to address specific drivers of violent extremism in a particular context.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F4715B-B0D4-244E-9570-16580F81A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75B6148-62CE-574F-B582-8A75D4A2B7B6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FE2D6293-CC2F-8A4E-AF9B-71CA94EDF578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C9618B-BE1D-2347-9F0A-7B2D6C99AE6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27DF2F2-AFC5-6A43-A23C-66E8571C26E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D6C9C718-E3BF-5F4E-ABE8-CCA48AE8AC1C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4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9"/>
          <a:stretch/>
        </p:blipFill>
        <p:spPr>
          <a:xfrm>
            <a:off x="-1" y="-1"/>
            <a:ext cx="9141151" cy="5132439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62038" y="2437900"/>
            <a:ext cx="70199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Education cannot prevent an individual from committing a violent act in the name of a violent extremist ideology.</a:t>
            </a:r>
            <a:endParaRPr lang="en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8DE42D-81AA-2140-BFF8-912BD3EC48B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483AE2E-A9A3-BE4D-9893-C7F4C985556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1A461E83-7BE0-3A40-BDDE-FED1FA999DF0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58574B-2ADA-E540-918F-468E4495AA11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05B6DBD-C93E-5944-9369-8C8D0D4A5F54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B62BBB-7A15-B740-BE5D-EF952A970CC4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84616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2000" y="819150"/>
            <a:ext cx="6493565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is the role of education in building resilience to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95739" y="1733550"/>
            <a:ext cx="84482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0619" y="1981527"/>
            <a:ext cx="7622761" cy="27238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create the conditions that make it difficult for violent extremist ideologies and acts to spread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 policies can ensure that places of learning do not become a breeding ground for violent extremism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ensure that educational contents and teaching/learning approaches develop learners’ resilience to violent extremism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create the conditions that build the </a:t>
            </a:r>
            <a:r>
              <a:rPr lang="en" sz="1800" b="0" cap="none" dirty="0" err="1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defen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" sz="1800" b="0" cap="none" dirty="0" err="1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, within learners, against violent extremism and strengthen their commitment to non-violence and peace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0CB05AE-FA54-E64D-8A5C-963D53BFEB9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132803A-883A-E542-9DA4-9452620A62B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278DF0EB-555C-8E43-8AEE-6196B55DDB10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9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83128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skills and knowledge do we need to teach learners to be resilient to the appeal of 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4317B43-0760-DF4E-9DC7-2F75F65BB2BE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4B2E0A6-ED80-E543-9EE9-08E28F90C8EA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E59F469-815C-8B48-807B-237E995EB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9495210-9D0E-AC4E-B096-F6DC5E0DE0C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8FE50FB-71DE-8A40-A9E2-3BB8CB71E4B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FF8BB310-B28C-E745-80E6-0720D7F0C570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7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801757" y="2066578"/>
            <a:ext cx="4227443" cy="233397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Information and communication 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technology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Dealing with trauma and criticism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Intercultural and interreligious 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awareness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Digital and critical literacy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Critical thinking skills</a:t>
            </a:r>
          </a:p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endParaRPr lang="en" sz="1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01756" y="1209933"/>
            <a:ext cx="681824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Educational objectives to promote resilience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8810" y="17299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4989394" y="2066578"/>
            <a:ext cx="4227443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Communication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Vocational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Problem-solving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Social inclusion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Debate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skills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48934B1-04FF-B143-B64C-328F4B493D8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859C54A-065C-F74E-84DF-0076298D2DA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BDC4E775-83F7-BD45-BB2C-21302C3B23CB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14 | Global Citizenship Education to prevent violent extremism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5344" y="115165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UNESCO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/nhwVKKPDm4A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77E2B63-D5E2-3542-8787-C4037D353595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6E2B777-E9DE-E14F-A0E6-2333F1D3104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B3D8CB8C-C927-2942-911E-D33FDABDE1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pic>
        <p:nvPicPr>
          <p:cNvPr id="19" name="Google Shape;731;p111">
            <a:hlinkClick r:id="rId4"/>
            <a:extLst>
              <a:ext uri="{FF2B5EF4-FFF2-40B4-BE49-F238E27FC236}">
                <a16:creationId xmlns:a16="http://schemas.microsoft.com/office/drawing/2014/main" xmlns="" id="{F4BF2296-CE64-0A41-920A-97D76689AD39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6" y="1216989"/>
            <a:ext cx="4602121" cy="30680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32014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15 | Learning to live together in peace through Global Citizenship Education</a:t>
            </a:r>
          </a:p>
          <a:p>
            <a:endParaRPr lang="en-US" sz="16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5344" y="115165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UNESCO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/KuKzq9EDt-0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6012926-67CF-F449-A9F4-2238E3FDC5F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FE9E81E-12FA-9E46-9E83-C74155C2039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8AF8C3C7-404B-9946-8BD9-BB2EDBED7590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pic>
        <p:nvPicPr>
          <p:cNvPr id="19" name="Google Shape;738;p112">
            <a:hlinkClick r:id="rId4"/>
            <a:extLst>
              <a:ext uri="{FF2B5EF4-FFF2-40B4-BE49-F238E27FC236}">
                <a16:creationId xmlns:a16="http://schemas.microsoft.com/office/drawing/2014/main" xmlns="" id="{34E6C4ED-EF9F-CF41-B89A-60A2BD0BFA74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39" y="1214424"/>
            <a:ext cx="4602757" cy="306850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892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2000" y="970329"/>
            <a:ext cx="807720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examples of preventing and countering violent extremism through education programs: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62000" y="2084568"/>
            <a:ext cx="8173564" cy="267765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Active Citizens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(British Council)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Media and Information Literacy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(UNESCO)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Peace Education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Preventing and Countering Violent Extremism through Education curriculum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" sz="1800" b="0" cap="none" dirty="0" err="1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Hedayah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and UNESCO)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World Heritage in Young Hands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(UNESCO)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Beyond Bali Education Package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(Bali Peace Park Association)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1001 Nights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(Big Bad Boo)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62000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315F9F3-6CD2-4C41-8E59-2B26269182F5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90AD55F-CE43-9D46-8374-E076B74BFC9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52ED6F4B-9585-CA42-866F-FC4D90B041F9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0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62001" y="2194929"/>
            <a:ext cx="3770243" cy="14491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FORMAL EDUCATIONAL SPACES: 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Schools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Universities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educational institutions that offer degrees or certificates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71938" y="1021967"/>
            <a:ext cx="681824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examples of formal and informal educational spaces?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8810" y="1911350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5068957" y="2194929"/>
            <a:ext cx="3770243" cy="20903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INFORMAL EDUCATIONAL SPACES: 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Clubs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Extracurricular activities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Special workshops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Community-based approaches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more!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6BBDC80-B879-D14C-AAE1-3D7B6F48611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51D29CD-0147-4C47-94F8-23E2304DEE4F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2EE03EA6-8B8D-D64C-8B70-12E55BC8D536}"/>
                </a:ext>
              </a:extLst>
            </p:cNvPr>
            <p:cNvSpPr txBox="1">
              <a:spLocks/>
            </p:cNvSpPr>
            <p:nvPr/>
          </p:nvSpPr>
          <p:spPr>
            <a:xfrm>
              <a:off x="7629518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672</Words>
  <Application>Microsoft Office PowerPoint</Application>
  <PresentationFormat>On-screen Show (16:9)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0429_SFCG_Powerpoint</vt:lpstr>
      <vt:lpstr>MODULE 07 Education’s Role in Preventing and Countering Violent Extremism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2019-03-19T13:44:26Z</dcterms:modified>
</cp:coreProperties>
</file>