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5" r:id="rId2"/>
    <p:sldId id="356" r:id="rId3"/>
    <p:sldId id="357" r:id="rId4"/>
    <p:sldId id="358" r:id="rId5"/>
    <p:sldId id="359" r:id="rId6"/>
    <p:sldId id="458" r:id="rId7"/>
    <p:sldId id="459" r:id="rId8"/>
    <p:sldId id="362" r:id="rId9"/>
    <p:sldId id="363" r:id="rId10"/>
    <p:sldId id="364" r:id="rId11"/>
    <p:sldId id="460" r:id="rId12"/>
    <p:sldId id="461" r:id="rId13"/>
    <p:sldId id="462" r:id="rId14"/>
    <p:sldId id="368" r:id="rId15"/>
    <p:sldId id="369" r:id="rId16"/>
    <p:sldId id="37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pos="1912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792" userDrawn="1">
          <p15:clr>
            <a:srgbClr val="A4A3A4"/>
          </p15:clr>
        </p15:guide>
        <p15:guide id="9" orient="horz" pos="1077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32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70" userDrawn="1">
          <p15:clr>
            <a:srgbClr val="A4A3A4"/>
          </p15:clr>
        </p15:guide>
        <p15:guide id="15" orient="horz" pos="348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9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4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5D"/>
    <a:srgbClr val="133743"/>
    <a:srgbClr val="0072B1"/>
    <a:srgbClr val="0095C3"/>
    <a:srgbClr val="000000"/>
    <a:srgbClr val="3DABCE"/>
    <a:srgbClr val="0AD092"/>
    <a:srgbClr val="FCE12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55" autoAdjust="0"/>
    <p:restoredTop sz="86735"/>
  </p:normalViewPr>
  <p:slideViewPr>
    <p:cSldViewPr snapToGrid="0">
      <p:cViewPr>
        <p:scale>
          <a:sx n="120" d="100"/>
          <a:sy n="120" d="100"/>
        </p:scale>
        <p:origin x="-402" y="-144"/>
      </p:cViewPr>
      <p:guideLst>
        <p:guide orient="horz" pos="1077"/>
        <p:guide orient="horz" pos="2162"/>
        <p:guide orient="horz" pos="132"/>
        <p:guide orient="horz" pos="3127"/>
        <p:guide orient="horz" pos="2970"/>
        <p:guide orient="horz" pos="348"/>
        <p:guide orient="horz"/>
        <p:guide orient="horz" pos="3238"/>
        <p:guide orient="horz" pos="708"/>
        <p:guide pos="1912"/>
        <p:guide pos="5568"/>
        <p:guide pos="3792"/>
        <p:guide pos="2880"/>
        <p:guide pos="480"/>
        <p:guide pos="5289"/>
        <p:guide/>
        <p:guide pos="5760"/>
        <p:guide pos="19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www.sfcg.org/" TargetMode="External"/><Relationship Id="rId7" Type="http://schemas.openxmlformats.org/officeDocument/2006/relationships/hyperlink" Target="https://drive.google.com/a/sfcg.org/uc?id=1QxhrzgVUfku8Zdcepi0YFe2K4b-AEwXP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XjF_ej7H1GLOXbFEoFJx5J4L6kk9_puT&amp;export=download" TargetMode="External"/><Relationship Id="rId5" Type="http://schemas.openxmlformats.org/officeDocument/2006/relationships/hyperlink" Target="https://drive.google.com/a/sfcg.org/uc?id=1YlSwKTNa2RZeRE6hv26NsjZF52TC51Yl&amp;export=download" TargetMode="External"/><Relationship Id="rId4" Type="http://schemas.openxmlformats.org/officeDocument/2006/relationships/hyperlink" Target="https://youtu.be/As_iailNRZ4" TargetMode="Externa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news.vice.com/" TargetMode="External"/><Relationship Id="rId7" Type="http://schemas.openxmlformats.org/officeDocument/2006/relationships/hyperlink" Target="https://drive.google.com/a/sfcg.org/uc?id=1c2NWr0hwC1pE1KDfAxWCM06huH2Pfn_n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tLt7am16PdGgZWkqQhUvMn3Gz_lXVQrH&amp;export=download" TargetMode="External"/><Relationship Id="rId5" Type="http://schemas.openxmlformats.org/officeDocument/2006/relationships/hyperlink" Target="https://drive.google.com/a/sfcg.org/uc?id=17WulUIO1B_C0RCxPW4_tuLNJYbsgYUZH&amp;export=download" TargetMode="External"/><Relationship Id="rId4" Type="http://schemas.openxmlformats.org/officeDocument/2006/relationships/hyperlink" Target="https://youtu.be/yUTIoVM2mxc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www.usaid.gov/" TargetMode="External"/><Relationship Id="rId7" Type="http://schemas.openxmlformats.org/officeDocument/2006/relationships/hyperlink" Target="https://drive.google.com/a/sfcg.org/uc?id=17yupEmxqenz68ce9VcjQwticH8-5o5zw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n75kkhm0ZP_xyhYupCPTUFQ6k8jEsHja&amp;export=download" TargetMode="External"/><Relationship Id="rId5" Type="http://schemas.openxmlformats.org/officeDocument/2006/relationships/hyperlink" Target="https://drive.google.com/a/sfcg.org/uc?id=1e7H-1zeV5izR9y1kF6YD0pr2nS1pf528&amp;export=download" TargetMode="External"/><Relationship Id="rId4" Type="http://schemas.openxmlformats.org/officeDocument/2006/relationships/hyperlink" Target="https://youtu.be/EPmKcfefwrI" TargetMode="Externa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unesco.org/" TargetMode="External"/><Relationship Id="rId7" Type="http://schemas.openxmlformats.org/officeDocument/2006/relationships/hyperlink" Target="https://drive.google.com/a/sfcg.org/uc?id=1cxB7F1hsD86lLqhdVRbsLlE_IAvw0Wt0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lN5L2D0C3tmhJHNEhgD9UXR3wyduf1bj&amp;export=download" TargetMode="External"/><Relationship Id="rId5" Type="http://schemas.openxmlformats.org/officeDocument/2006/relationships/hyperlink" Target="https://drive.google.com/a/sfcg.org/uc?id=1VBl0DevbwJ-Y6uOaUBegpNZ_eziy6gBq&amp;export=download" TargetMode="External"/><Relationship Id="rId4" Type="http://schemas.openxmlformats.org/officeDocument/2006/relationships/hyperlink" Target="https://youtu.be/nhwVKKPDm4A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unesco.org/" TargetMode="External"/><Relationship Id="rId7" Type="http://schemas.openxmlformats.org/officeDocument/2006/relationships/hyperlink" Target="https://drive.google.com/a/sfcg.org/uc?id=1tkrqwcHwerZNyOtSJiFl3uxtMuLDkRfZ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JOUd1lX2c-xN6t34XKP1Yq1v0A0ovp8y&amp;export=download" TargetMode="External"/><Relationship Id="rId5" Type="http://schemas.openxmlformats.org/officeDocument/2006/relationships/hyperlink" Target="https://drive.google.com/a/sfcg.org/uc?id=1hSdPqfve-KiYOwk9O5Fi95qFklpNZkQ6&amp;export=download" TargetMode="External"/><Relationship Id="rId4" Type="http://schemas.openxmlformats.org/officeDocument/2006/relationships/hyperlink" Target="https://youtu.be/KuKzq9EDt-0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b="14335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8015" y="3331649"/>
            <a:ext cx="5362575" cy="1107996"/>
          </a:xfrm>
        </p:spPr>
        <p:txBody>
          <a:bodyPr/>
          <a:lstStyle/>
          <a:p>
            <a:r>
              <a:rPr lang="en-US" sz="3600" b="0" dirty="0">
                <a:latin typeface="Arial" charset="0"/>
                <a:ea typeface="Arial" charset="0"/>
                <a:cs typeface="Arial" charset="0"/>
              </a:rPr>
              <a:t>MODULE</a:t>
            </a:r>
            <a:r>
              <a:rPr lang="en-US" sz="3600" dirty="0"/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07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3" descr="C:\Users\Hannah Kim\Desktop\your sister file\sfcg_newlogo2.png">
            <a:extLst>
              <a:ext uri="{FF2B5EF4-FFF2-40B4-BE49-F238E27FC236}">
                <a16:creationId xmlns:a16="http://schemas.microsoft.com/office/drawing/2014/main" xmlns="" id="{B5DFD11B-496C-1E4C-B72A-57DDDC78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162" y="3432175"/>
            <a:ext cx="1867306" cy="329112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9BBCE8-95B6-624A-9543-7F1F6D4ED7E9}"/>
              </a:ext>
            </a:extLst>
          </p:cNvPr>
          <p:cNvSpPr/>
          <p:nvPr/>
        </p:nvSpPr>
        <p:spPr>
          <a:xfrm>
            <a:off x="7115695" y="-1"/>
            <a:ext cx="2028305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USAID/Kyrgyz Republic/ CC BY 2.0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21C90A-C419-DA44-BB07-B653519DE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5926" r="61042" b="87277"/>
          <a:stretch/>
        </p:blipFill>
        <p:spPr>
          <a:xfrm>
            <a:off x="8053403" y="3955866"/>
            <a:ext cx="601866" cy="405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80C7C35-4A5F-F544-A8E2-F66C839DE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91" y="3914958"/>
            <a:ext cx="1237038" cy="5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0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290638" y="1983128"/>
            <a:ext cx="6562725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Why might it be difficult to include these kinds of topics or curricula explored in the previous slides into the formal educational space?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7FFD89-0BEB-E944-B2C7-8C772972AF8D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F977677-6D9D-5444-9579-0F53942BA58C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6CC677B-3FFA-334B-84CB-62EE09D1DD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EBD1155-1ECB-094D-A31B-3CFFFF9522C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86D6994-5413-294E-B20E-43CC8E1A97AD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F1C947E2-0AD5-2A42-9839-6A3A0CF77D8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1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16 | Rainbow of Hope collaborates with Eco Boys and Girls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13722" y="1192871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Search for Common Ground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https://youtu.be/As_iailNRZ4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Google Shape;766;p116">
            <a:hlinkClick r:id="rId4"/>
            <a:extLst>
              <a:ext uri="{FF2B5EF4-FFF2-40B4-BE49-F238E27FC236}">
                <a16:creationId xmlns:a16="http://schemas.microsoft.com/office/drawing/2014/main" xmlns="" id="{7237DF43-CE52-0940-A135-12FB00A495A8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76" y="1224675"/>
            <a:ext cx="4602120" cy="3068080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6470BCE-CB41-8C42-8E7A-D03D6DC6D031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C84AD1C-B3D9-8040-908C-3DAD64BF8B4D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F6D7994E-0B9C-7349-8D8A-F846E9B99174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0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4334643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17 | Terrorist Rehab School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13722" y="1225138"/>
            <a:ext cx="4264025" cy="23134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Vice News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/yUTIoVM2mxc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Advanced</a:t>
            </a:r>
            <a:endParaRPr lang="en-US" sz="1300" b="0" cap="none" dirty="0" smtClean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u="sng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Basic</a:t>
            </a:r>
            <a:r>
              <a:rPr lang="en-US" sz="1300" b="0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Google Shape;773;p117">
            <a:hlinkClick r:id="rId4"/>
            <a:extLst>
              <a:ext uri="{FF2B5EF4-FFF2-40B4-BE49-F238E27FC236}">
                <a16:creationId xmlns:a16="http://schemas.microsoft.com/office/drawing/2014/main" xmlns="" id="{872D762E-6153-E34F-A8D0-1B3FBEB59667}"/>
              </a:ext>
            </a:extLst>
          </p:cNvPr>
          <p:cNvPicPr preferRelativeResize="0"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83" y="1225138"/>
            <a:ext cx="4613313" cy="3075542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7126D0F-5223-5343-A602-00DFF22FC9AC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778D138-68CB-4E49-8F80-CD936B80591B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ABA4290C-E5FC-6945-802E-6A739012E37F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2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8" y="505706"/>
            <a:ext cx="5533352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18 | Somali Youth Learners Initiative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13722" y="1196077"/>
            <a:ext cx="4264025" cy="32162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The United States Agency for International Development (USAID)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EPmKcfefwrI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Google Shape;780;p118">
            <a:hlinkClick r:id="rId4"/>
            <a:extLst>
              <a:ext uri="{FF2B5EF4-FFF2-40B4-BE49-F238E27FC236}">
                <a16:creationId xmlns:a16="http://schemas.microsoft.com/office/drawing/2014/main" xmlns="" id="{F7F4C733-2593-CD47-A73D-46B87F58C877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82" y="1219930"/>
            <a:ext cx="4613313" cy="3075542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F03F773-82F8-2947-B963-1E16262E4C10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7D4E8E2-80A7-E649-ADF2-237F9F939EA0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A72F2366-65B1-B342-8D3E-4861441FDFA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60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290638" y="1983128"/>
            <a:ext cx="6562725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are some risks of implementing countering violent extremism projects or policies in educational spaces?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2129021-D889-874A-88AE-8992820714CC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844C907-A5DB-234A-ABB2-AEDA9A51A2A5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4690AA8-42EE-D444-BB14-E33846063A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99FDD0F-A0E3-464D-AD9A-95D4D09C1F29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D5DA0FA-C38D-F941-85ED-F976328E8F3C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83844167-8CE8-134E-B9DC-AFF9ED3B9DFD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6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1" r="38557"/>
          <a:stretch/>
        </p:blipFill>
        <p:spPr>
          <a:xfrm>
            <a:off x="6030309" y="1"/>
            <a:ext cx="3122399" cy="5141866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762914" y="1733550"/>
            <a:ext cx="838108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62000" y="1879625"/>
            <a:ext cx="4917374" cy="181588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Increasing risks by exposing youth to violent extremist ideas.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Teachers not having the proper support, tools, 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and training. 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Further marginalizing vulnerable students or polarizing classrooms.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C86F1A2-ED51-E643-B1A6-2A93EF2A6C1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08B39B3-EC9F-C942-9622-028DE4123DF9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17FA5520-ABEB-F147-A3BD-92893FB3947C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3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88504" y="1729718"/>
            <a:ext cx="7669695" cy="30341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Countering violent extremism through education is not about “catching” violent extremists but about preventing and intervening in the radicalization process.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Educational spaces may create grievances that can drive violent extremism.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There are numerous educational resources that can be incorporated into countering violent extremism programs.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The selection of education initiatives for countering violent extremism should be guided by whether they work to address specific drivers of violent extremism in a particular context.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3F4715B-B0D4-244E-9570-16580F81AA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75B6148-62CE-574F-B582-8A75D4A2B7B6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FE2D6293-CC2F-8A4E-AF9B-71CA94EDF578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6E44A5D-67E2-ED47-9942-08722363936E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B103AB5-4093-BF40-B18D-E48D2B8ED8C6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5F5E8A73-EC70-0645-B1BB-BA338071969B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4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9"/>
          <a:stretch/>
        </p:blipFill>
        <p:spPr>
          <a:xfrm>
            <a:off x="-1" y="-1"/>
            <a:ext cx="9141151" cy="5132439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835819" y="1657350"/>
            <a:ext cx="7472362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DO YOU AGREE WITH THE</a:t>
            </a:r>
            <a:r>
              <a:rPr lang="en-US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FOLLOWING</a:t>
            </a:r>
            <a:r>
              <a:rPr lang="en-US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STATEMENT?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062038" y="2437900"/>
            <a:ext cx="7019925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>
                <a:latin typeface="Arial" charset="0"/>
                <a:ea typeface="Arial" charset="0"/>
                <a:cs typeface="Arial" charset="0"/>
              </a:rPr>
              <a:t>Education cannot prevent an individual from committing a violent act in the name of a violent extremist ideology.</a:t>
            </a:r>
            <a:endParaRPr lang="en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08DE42D-81AA-2140-BFF8-912BD3EC48B4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483AE2E-A9A3-BE4D-9893-C7F4C9855561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1A461E83-7BE0-3A40-BDDE-FED1FA999DF0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02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B58574B-2ADA-E540-918F-468E4495AA11}"/>
              </a:ext>
            </a:extLst>
          </p:cNvPr>
          <p:cNvCxnSpPr/>
          <p:nvPr/>
        </p:nvCxnSpPr>
        <p:spPr>
          <a:xfrm flipH="1">
            <a:off x="2955632" y="2061500"/>
            <a:ext cx="3232736" cy="0"/>
          </a:xfrm>
          <a:prstGeom prst="line">
            <a:avLst/>
          </a:prstGeom>
          <a:ln w="349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05B6DBD-C93E-5944-9369-8C8D0D4A5F54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AB62BBB-7A15-B740-BE5D-EF952A970CC4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07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184616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62000" y="819150"/>
            <a:ext cx="7241177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 is the role of education in building resilience to violent extremism?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95739" y="1733550"/>
            <a:ext cx="84482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60619" y="1981527"/>
            <a:ext cx="7622761" cy="272382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create the conditions that make it difficult for violent extremist ideologies and acts to spread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 policies can ensure that places of learning do not become a breeding ground for violent extremism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ensure that educational contents and teaching/learning approaches develop learners’ resilience to violent extremism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create the conditions that build the </a:t>
            </a:r>
            <a:r>
              <a:rPr lang="en" sz="1800" b="0" cap="none" dirty="0" err="1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defen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" sz="1800" b="0" cap="none" dirty="0" err="1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, within learners, against violent extremism and strengthen their commitment to non-violence and peace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87E26CA-D95E-AB4E-9DBA-A813679B9328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D11B9CC-71FE-D942-A75B-F6CB2ACA079A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06BD4E48-5EB5-EA47-BA39-079076E0EE5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92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290638" y="1983128"/>
            <a:ext cx="6562725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skills and knowledge do we need to teach learners to be resilient to the appeal of violent extremism?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4317B43-0760-DF4E-9DC7-2F75F65BB2BE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4B2E0A6-ED80-E543-9EE9-08E28F90C8EA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E59F469-815C-8B48-807B-237E995EB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2A017AE-D0F4-C14F-95FA-03C673D17052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CFF8C99-A616-864C-B07A-AC843B2BE668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F6FB014C-3626-504D-84C6-3A2D0E85CAC6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71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801757" y="2066578"/>
            <a:ext cx="4227443" cy="233397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Information and communication 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technology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Dealing with trauma and criticism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Intercultural and interreligious 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awareness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Digital and critical literacy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Critical thinking skills</a:t>
            </a:r>
          </a:p>
          <a:p>
            <a:pPr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endParaRPr lang="en" sz="18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01756" y="1209933"/>
            <a:ext cx="6818244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Educational objectives to promote resilience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38810" y="1729984"/>
            <a:ext cx="840519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4989394" y="2066578"/>
            <a:ext cx="4227443" cy="18466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Communication skills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Vocational skills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Problem-solving skills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Social inclusion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Debate skills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Other skills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AAE36D8-043F-6345-B730-150C44820030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E748EF9-6AA6-F143-B348-99D11443EB50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E186A722-5B68-B44C-BF13-4A2547969B08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4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14 | Global Citizenship Education to prevent violent extremism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13722" y="1128797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UNESCO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/nhwVKKPDm4A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Google Shape;731;p111">
            <a:hlinkClick r:id="rId4"/>
            <a:extLst>
              <a:ext uri="{FF2B5EF4-FFF2-40B4-BE49-F238E27FC236}">
                <a16:creationId xmlns:a16="http://schemas.microsoft.com/office/drawing/2014/main" xmlns="" id="{69D96B2B-76BC-F748-88F2-3ED246C0C739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76" y="1216989"/>
            <a:ext cx="4602121" cy="3068080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368D6C5-457E-9B4B-88C9-7E4D54F20EFD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76AAA36-10E1-9142-BD4C-45CD99781D86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4C8257FF-6F96-754D-AB5A-5C61FB4CEC9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14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15 | Learning to live together in peace through Global Citizenship Education</a:t>
            </a:r>
          </a:p>
          <a:p>
            <a:endParaRPr lang="en-US" sz="16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13722" y="1128797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UNESCO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/KuKzq9EDt-0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Google Shape;738;p112">
            <a:hlinkClick r:id="rId4"/>
            <a:extLst>
              <a:ext uri="{FF2B5EF4-FFF2-40B4-BE49-F238E27FC236}">
                <a16:creationId xmlns:a16="http://schemas.microsoft.com/office/drawing/2014/main" xmlns="" id="{A82821E9-C74D-1D44-A863-D357A1F94BE9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39" y="1214424"/>
            <a:ext cx="4602757" cy="306850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7BC5C1C-7B22-9343-BA0D-4752A681C07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8D0AD72-F797-5C4B-AA80-DE86667DCBCA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7D07E3F9-ABBF-1E44-BCBA-70C747AF9104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62000" y="970329"/>
            <a:ext cx="8077200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Other examples of preventing and countering violent extremism through education programs: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62000" y="2084568"/>
            <a:ext cx="8173564" cy="267765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Active Citizens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(British Council)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Media and Information Literacy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(UNESCO)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Peace Education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Preventing and Countering Violent Extremism through Education curriculum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" sz="1800" b="0" cap="none" dirty="0" err="1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Hedayah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and UNESCO)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World Heritage in Young Hands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(UNESCO)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Beyond Bali Education Package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(Bali Peace Park Association)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1001 Nights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(Big Bad Boo)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762000" y="1860871"/>
            <a:ext cx="838862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C3799D7-D3C7-4948-90DF-684CE0FE411E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546DB6E-FD7A-2A46-8878-042C1297C7D1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9C3207CB-E477-D04B-A78D-D572A5DA193C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80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762001" y="2125773"/>
            <a:ext cx="3770243" cy="14491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FORMAL EDUCATIONAL SPACES: 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Schools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Universities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Other educational institutions that offer degrees or certificates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5068957" y="2125773"/>
            <a:ext cx="3770243" cy="20903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INFORMAL EDUCATIONAL SPACES: 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Clubs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Extracurricular activities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Special workshops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Community-based approaches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And more!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762000" y="970329"/>
            <a:ext cx="6818244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 are examples of formal and informal educational spaces?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07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Education’s Role in Preventing and Countering Violent Extremism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EDAA64B-0237-4F4F-8EB5-2C14E86853B7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5D4B2C3-707E-B044-BC9E-B57951AC607B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D65BFB24-24C0-134D-A747-7491B0544AA3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09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77D7458-0F7F-6045-8B3A-CBA427FACDA7}"/>
              </a:ext>
            </a:extLst>
          </p:cNvPr>
          <p:cNvCxnSpPr>
            <a:cxnSpLocks/>
          </p:cNvCxnSpPr>
          <p:nvPr/>
        </p:nvCxnSpPr>
        <p:spPr>
          <a:xfrm flipH="1">
            <a:off x="762000" y="1860871"/>
            <a:ext cx="838862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3861</TotalTime>
  <Words>670</Words>
  <Application>Microsoft Office PowerPoint</Application>
  <PresentationFormat>On-screen Show (16:9)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0429_SFCG_Powerpoint</vt:lpstr>
      <vt:lpstr>MODULE 07 Education’s Role in Preventing and Countering Violent Extremism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2019-03-19T12:46:06Z</dcterms:modified>
</cp:coreProperties>
</file>