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6" r:id="rId2"/>
    <p:sldId id="337" r:id="rId3"/>
    <p:sldId id="338" r:id="rId4"/>
    <p:sldId id="339" r:id="rId5"/>
    <p:sldId id="341" r:id="rId6"/>
    <p:sldId id="340" r:id="rId7"/>
    <p:sldId id="342" r:id="rId8"/>
    <p:sldId id="453" r:id="rId9"/>
    <p:sldId id="454" r:id="rId10"/>
    <p:sldId id="455" r:id="rId11"/>
    <p:sldId id="346" r:id="rId12"/>
    <p:sldId id="347" r:id="rId13"/>
    <p:sldId id="349" r:id="rId14"/>
    <p:sldId id="456" r:id="rId15"/>
    <p:sldId id="457" r:id="rId16"/>
    <p:sldId id="352" r:id="rId17"/>
    <p:sldId id="353" r:id="rId18"/>
    <p:sldId id="35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pos="1912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792" userDrawn="1">
          <p15:clr>
            <a:srgbClr val="A4A3A4"/>
          </p15:clr>
        </p15:guide>
        <p15:guide id="9" orient="horz" pos="1092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32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70" userDrawn="1">
          <p15:clr>
            <a:srgbClr val="A4A3A4"/>
          </p15:clr>
        </p15:guide>
        <p15:guide id="15" orient="horz" pos="372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9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4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23" userDrawn="1">
          <p15:clr>
            <a:srgbClr val="A4A3A4"/>
          </p15:clr>
        </p15:guide>
        <p15:guide id="25" pos="26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1"/>
    <a:srgbClr val="00475D"/>
    <a:srgbClr val="133743"/>
    <a:srgbClr val="0095C3"/>
    <a:srgbClr val="000000"/>
    <a:srgbClr val="3DABCE"/>
    <a:srgbClr val="0AD092"/>
    <a:srgbClr val="FCE12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77" autoAdjust="0"/>
    <p:restoredTop sz="87083"/>
  </p:normalViewPr>
  <p:slideViewPr>
    <p:cSldViewPr snapToGrid="0">
      <p:cViewPr varScale="1">
        <p:scale>
          <a:sx n="123" d="100"/>
          <a:sy n="123" d="100"/>
        </p:scale>
        <p:origin x="-312" y="-90"/>
      </p:cViewPr>
      <p:guideLst>
        <p:guide orient="horz" pos="1092"/>
        <p:guide orient="horz" pos="2162"/>
        <p:guide orient="horz" pos="132"/>
        <p:guide orient="horz" pos="3127"/>
        <p:guide orient="horz" pos="2970"/>
        <p:guide orient="horz" pos="372"/>
        <p:guide orient="horz"/>
        <p:guide orient="horz" pos="3238"/>
        <p:guide orient="horz" pos="723"/>
        <p:guide pos="1912"/>
        <p:guide pos="5568"/>
        <p:guide pos="3792"/>
        <p:guide pos="2880"/>
        <p:guide pos="480"/>
        <p:guide pos="5289"/>
        <p:guide/>
        <p:guide pos="5760"/>
        <p:guide pos="194"/>
        <p:guide pos="2160"/>
        <p:guide pos="26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9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://www.marchlebanon.org/" TargetMode="External"/><Relationship Id="rId7" Type="http://schemas.openxmlformats.org/officeDocument/2006/relationships/hyperlink" Target="https://drive.google.com/a/sfcg.org/uc?id=11dp2KDfEG3-uPdNEzKhPAj7pXarfq2FA&amp;export=downloa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92IDFtoTxE7wYgP_LSEH91OJPVPA4IuP&amp;export=download" TargetMode="External"/><Relationship Id="rId5" Type="http://schemas.openxmlformats.org/officeDocument/2006/relationships/hyperlink" Target="https://drive.google.com/a/sfcg.org/uc?id=1Z3l0dqwKZytKxKRbc4ND-FjSxV36TLdQ&amp;export=download" TargetMode="External"/><Relationship Id="rId4" Type="http://schemas.openxmlformats.org/officeDocument/2006/relationships/hyperlink" Target="https://youtu.be/jpD_-Xr1VeA" TargetMode="Externa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s://www.sfcg.org/" TargetMode="External"/><Relationship Id="rId7" Type="http://schemas.openxmlformats.org/officeDocument/2006/relationships/hyperlink" Target="https://drive.google.com/a/sfcg.org/uc?id=1qPgD51qWxMnaiDGdnzFObFI8ynFFy9vA&amp;export=downloa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3at0PpvtzIuq4BK6guLXXjwEyC3LGXe1&amp;export=download" TargetMode="External"/><Relationship Id="rId5" Type="http://schemas.openxmlformats.org/officeDocument/2006/relationships/hyperlink" Target="https://drive.google.com/a/sfcg.org/uc?id=1Gvcz-ai-2MsPiJqpTOz25rUqiySNdG_Z&amp;export=download" TargetMode="External"/><Relationship Id="rId4" Type="http://schemas.openxmlformats.org/officeDocument/2006/relationships/hyperlink" Target="https://youtu.be/fVn7XhrlUeQ" TargetMode="Externa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://www.marchlebanon.org/" TargetMode="External"/><Relationship Id="rId7" Type="http://schemas.openxmlformats.org/officeDocument/2006/relationships/hyperlink" Target="https://drive.google.com/a/sfcg.org/uc?id=1l2ar-z0oYP_IWSUunK3P32EUdwPAV_id&amp;export=downloa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JGStlfXd11gfF2Tja1iLAajlVIJ6gXyw&amp;export=download" TargetMode="External"/><Relationship Id="rId5" Type="http://schemas.openxmlformats.org/officeDocument/2006/relationships/hyperlink" Target="https://drive.google.com/a/sfcg.org/uc?id=10w2XWNCDBS1Km9k7FX3Hfkyz-wGmkJpI&amp;export=download" TargetMode="External"/><Relationship Id="rId4" Type="http://schemas.openxmlformats.org/officeDocument/2006/relationships/hyperlink" Target="https://youtu.be/4_xHIJ5DkT0" TargetMode="External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2jqltqghp_K8QaFGr83GxPjgZjTVX4E-&amp;export=download" TargetMode="External"/><Relationship Id="rId3" Type="http://schemas.openxmlformats.org/officeDocument/2006/relationships/hyperlink" Target="https://news.vice.com/" TargetMode="External"/><Relationship Id="rId7" Type="http://schemas.openxmlformats.org/officeDocument/2006/relationships/hyperlink" Target="https://drive.google.com/a/sfcg.org/uc?id=1iPsme21AfJ6Pywi0J6e32sWkPt-gS0JV&amp;export=downloa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zdAwIfarhQGrx8c4IIzFMDkaG_KYTdh-&amp;export=download" TargetMode="External"/><Relationship Id="rId5" Type="http://schemas.openxmlformats.org/officeDocument/2006/relationships/hyperlink" Target="https://youtu.be/XxumsOQMxLE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youtu.be/QGSCZM6yz3M" TargetMode="External"/><Relationship Id="rId9" Type="http://schemas.openxmlformats.org/officeDocument/2006/relationships/hyperlink" Target="https://drive.google.com/a/sfcg.org/uc?id=1c2NWr0hwC1pE1KDfAxWCM06huH2Pfn_n&amp;export=downloa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://www.marchlebanon.org/" TargetMode="External"/><Relationship Id="rId7" Type="http://schemas.openxmlformats.org/officeDocument/2006/relationships/hyperlink" Target="https://drive.google.com/a/sfcg.org/uc?id=1XbOpgoVWeVUhKusZ1_viPQWSqmXS3I7c&amp;export=downloa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1u11xdoRf6eVd5KMVRbvuwoFustqBkaG&amp;export=download" TargetMode="External"/><Relationship Id="rId5" Type="http://schemas.openxmlformats.org/officeDocument/2006/relationships/hyperlink" Target="https://drive.google.com/a/sfcg.org/uc?id=1bXNbhxQq-PeTW22CBSA7zBMyCs3jIasX&amp;export=download" TargetMode="External"/><Relationship Id="rId4" Type="http://schemas.openxmlformats.org/officeDocument/2006/relationships/hyperlink" Target="https://youtu.be/hZHz1NyuB1o" TargetMode="Externa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" b="18020"/>
          <a:stretch/>
        </p:blipFill>
        <p:spPr>
          <a:xfrm>
            <a:off x="-1119" y="0"/>
            <a:ext cx="9145119" cy="4714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8015" y="3331649"/>
            <a:ext cx="5362575" cy="1107996"/>
          </a:xfrm>
        </p:spPr>
        <p:txBody>
          <a:bodyPr/>
          <a:lstStyle/>
          <a:p>
            <a:r>
              <a:rPr lang="en-US" sz="3600" b="0" dirty="0">
                <a:latin typeface="Arial" charset="0"/>
                <a:ea typeface="Arial" charset="0"/>
                <a:cs typeface="Arial" charset="0"/>
              </a:rPr>
              <a:t>MODULE</a:t>
            </a:r>
            <a:r>
              <a:rPr lang="en-US" sz="3600" dirty="0"/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06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3" descr="C:\Users\Hannah Kim\Desktop\your sister file\sfcg_newlogo2.png">
            <a:extLst>
              <a:ext uri="{FF2B5EF4-FFF2-40B4-BE49-F238E27FC236}">
                <a16:creationId xmlns:a16="http://schemas.microsoft.com/office/drawing/2014/main" xmlns="" id="{E34C919F-218B-D148-9D5F-F589A9DDB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162" y="3432175"/>
            <a:ext cx="1867306" cy="329112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521C90A-C419-DA44-BB07-B653519DE7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5926" r="61042" b="87277"/>
          <a:stretch/>
        </p:blipFill>
        <p:spPr>
          <a:xfrm>
            <a:off x="8053403" y="3955866"/>
            <a:ext cx="601866" cy="405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0C7C35-4A5F-F544-A8E2-F66C839DE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91" y="3914958"/>
            <a:ext cx="1237038" cy="524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552BA0-6D6F-654A-BD06-FBF0B306498E}"/>
              </a:ext>
            </a:extLst>
          </p:cNvPr>
          <p:cNvSpPr/>
          <p:nvPr/>
        </p:nvSpPr>
        <p:spPr>
          <a:xfrm>
            <a:off x="7505323" y="-1"/>
            <a:ext cx="1638677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Kris Krug/CC BY-NC-ND 2.0</a:t>
            </a:r>
          </a:p>
        </p:txBody>
      </p:sp>
    </p:spTree>
    <p:extLst>
      <p:ext uri="{BB962C8B-B14F-4D97-AF65-F5344CB8AC3E}">
        <p14:creationId xmlns:p14="http://schemas.microsoft.com/office/powerpoint/2010/main" val="6153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8" y="505706"/>
            <a:ext cx="8092909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11 | The ‘</a:t>
            </a:r>
            <a:r>
              <a:rPr lang="en-US" sz="1800" b="1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Qahwetna</a:t>
            </a:r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’ Cultural Café (Trailer)</a:t>
            </a:r>
          </a:p>
          <a:p>
            <a:endParaRPr lang="en-US" sz="17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23522" y="1168553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MARCH Lebanon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/jpD_-Xr1VeA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Arabic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63C5339-3966-3E4B-854B-0133209E368E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4BB37A6-08C5-5549-813E-2F180108009E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A77B56F6-03E0-C34D-851B-2E2421943282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pic>
        <p:nvPicPr>
          <p:cNvPr id="19" name="Google Shape;628;p97">
            <a:hlinkClick r:id="rId4"/>
            <a:extLst>
              <a:ext uri="{FF2B5EF4-FFF2-40B4-BE49-F238E27FC236}">
                <a16:creationId xmlns:a16="http://schemas.microsoft.com/office/drawing/2014/main" xmlns="" id="{251C90BE-6EDC-D74A-BCF2-8EB7461D4EE7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84" y="1216852"/>
            <a:ext cx="4602114" cy="3068076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41348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290638" y="2088054"/>
            <a:ext cx="6562725" cy="78483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are some commonly held ideas or stereotypes about youth in your area?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193BD82-200B-6546-AF5D-E5117D779A2E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0A0525D-E621-7946-98DD-40D7EE66FA65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86B4ACB-5383-B543-BDE6-34229BFD5B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6426752-5C31-CA42-AFAF-96E3D7A63E9B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BF977F4-09AC-0D4E-82D3-4848631157E4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282BFC84-594B-F241-BA8C-055129C69FC9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7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62133" y="361950"/>
            <a:ext cx="5286434" cy="4388738"/>
            <a:chOff x="1676400" y="41719"/>
            <a:chExt cx="6057900" cy="5029200"/>
          </a:xfrm>
        </p:grpSpPr>
        <p:sp>
          <p:nvSpPr>
            <p:cNvPr id="4" name="Oval 3"/>
            <p:cNvSpPr/>
            <p:nvPr/>
          </p:nvSpPr>
          <p:spPr>
            <a:xfrm>
              <a:off x="3200400" y="41719"/>
              <a:ext cx="2743200" cy="2743200"/>
            </a:xfrm>
            <a:prstGeom prst="ellipse">
              <a:avLst/>
            </a:prstGeom>
            <a:solidFill>
              <a:srgbClr val="0072B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1158194"/>
              <a:ext cx="2743200" cy="2743200"/>
            </a:xfrm>
            <a:prstGeom prst="ellipse">
              <a:avLst/>
            </a:prstGeom>
            <a:solidFill>
              <a:srgbClr val="FCE12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991100" y="1158194"/>
              <a:ext cx="2743200" cy="2743200"/>
            </a:xfrm>
            <a:prstGeom prst="ellipse">
              <a:avLst/>
            </a:prstGeom>
            <a:solidFill>
              <a:srgbClr val="0AD09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200400" y="2327719"/>
              <a:ext cx="2743200" cy="2743200"/>
            </a:xfrm>
            <a:prstGeom prst="ellipse">
              <a:avLst/>
            </a:prstGeom>
            <a:solidFill>
              <a:schemeClr val="accent5">
                <a:lumMod val="50000"/>
                <a:lumOff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oogle Shape;649;p99" descr="Untitled-1.png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77000" y="1733218"/>
              <a:ext cx="1028400" cy="18982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Text Placeholder 2"/>
          <p:cNvSpPr txBox="1">
            <a:spLocks/>
          </p:cNvSpPr>
          <p:nvPr/>
        </p:nvSpPr>
        <p:spPr>
          <a:xfrm>
            <a:off x="2168783" y="2434529"/>
            <a:ext cx="1905000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200" b="1" u="sng" dirty="0">
                <a:solidFill>
                  <a:srgbClr val="0072B1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AGENCY</a:t>
            </a:r>
            <a:endParaRPr lang="en-US" sz="1200" b="1" dirty="0">
              <a:solidFill>
                <a:srgbClr val="0072B1"/>
              </a:solidFill>
              <a:latin typeface="Arial Black" panose="020B0604020202020204" pitchFamily="34" charset="0"/>
              <a:ea typeface="Arial" charset="0"/>
              <a:cs typeface="Arial Black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DE84ABF8-F76B-4B46-8374-B574912501D4}"/>
              </a:ext>
            </a:extLst>
          </p:cNvPr>
          <p:cNvSpPr txBox="1">
            <a:spLocks/>
          </p:cNvSpPr>
          <p:nvPr/>
        </p:nvSpPr>
        <p:spPr>
          <a:xfrm>
            <a:off x="6432558" y="2434529"/>
            <a:ext cx="95879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200" b="1" u="sng" dirty="0">
                <a:solidFill>
                  <a:srgbClr val="0072B1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ASSETS</a:t>
            </a:r>
            <a:endParaRPr lang="en-US" sz="1200" b="1" dirty="0">
              <a:solidFill>
                <a:srgbClr val="0072B1"/>
              </a:solidFill>
              <a:latin typeface="Arial Black" panose="020B0604020202020204" pitchFamily="34" charset="0"/>
              <a:ea typeface="Arial" charset="0"/>
              <a:cs typeface="Arial Black" panose="020B0604020202020204" pitchFamily="34" charset="0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C9C7D225-1752-E24F-96B1-99FC8D62D698}"/>
              </a:ext>
            </a:extLst>
          </p:cNvPr>
          <p:cNvSpPr txBox="1">
            <a:spLocks/>
          </p:cNvSpPr>
          <p:nvPr/>
        </p:nvSpPr>
        <p:spPr>
          <a:xfrm>
            <a:off x="3790460" y="780390"/>
            <a:ext cx="189971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200" b="1" u="sng" dirty="0">
                <a:solidFill>
                  <a:srgbClr val="0072B1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CONTRIBUTIONS</a:t>
            </a:r>
            <a:endParaRPr lang="en-US" sz="1200" b="1" dirty="0">
              <a:solidFill>
                <a:srgbClr val="0072B1"/>
              </a:solidFill>
              <a:latin typeface="Arial Black" panose="020B0604020202020204" pitchFamily="34" charset="0"/>
              <a:ea typeface="Arial" charset="0"/>
              <a:cs typeface="Arial Black" panose="020B0604020202020204" pitchFamily="34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8A5FE0EA-D4C6-B44B-A8DC-02AF2B33874A}"/>
              </a:ext>
            </a:extLst>
          </p:cNvPr>
          <p:cNvSpPr txBox="1">
            <a:spLocks/>
          </p:cNvSpPr>
          <p:nvPr/>
        </p:nvSpPr>
        <p:spPr>
          <a:xfrm>
            <a:off x="3636347" y="3976329"/>
            <a:ext cx="189971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200" b="1" u="sng" dirty="0">
                <a:solidFill>
                  <a:srgbClr val="0072B1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ENABLING</a:t>
            </a:r>
          </a:p>
          <a:p>
            <a:pPr algn="ctr"/>
            <a:r>
              <a:rPr lang="en" sz="1200" b="1" u="sng" dirty="0">
                <a:solidFill>
                  <a:srgbClr val="0072B1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ENVIRONMENT</a:t>
            </a:r>
            <a:endParaRPr lang="en-US" sz="1200" b="1" dirty="0">
              <a:solidFill>
                <a:srgbClr val="0072B1"/>
              </a:solidFill>
              <a:latin typeface="Arial Black" panose="020B0604020202020204" pitchFamily="34" charset="0"/>
              <a:ea typeface="Arial" charset="0"/>
              <a:cs typeface="Arial Black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2CDF56C-8AD3-4147-8325-5944BAA3B494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0ED8E26-5DAB-3F42-84AA-5B25FA6A09DB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itle 2">
              <a:extLst>
                <a:ext uri="{FF2B5EF4-FFF2-40B4-BE49-F238E27FC236}">
                  <a16:creationId xmlns:a16="http://schemas.microsoft.com/office/drawing/2014/main" xmlns="" id="{9C394167-78DE-4B4E-BFB6-01C8359FEC42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9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78C7F92-9C37-F94E-9CF6-4BF3D2A5DBEC}"/>
              </a:ext>
            </a:extLst>
          </p:cNvPr>
          <p:cNvGrpSpPr/>
          <p:nvPr/>
        </p:nvGrpSpPr>
        <p:grpSpPr>
          <a:xfrm>
            <a:off x="4116596" y="-1"/>
            <a:ext cx="5019521" cy="2876713"/>
            <a:chOff x="4116596" y="-1"/>
            <a:chExt cx="5019521" cy="28767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12C1171-B980-B645-9C88-514DFBCF4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8" r="7471"/>
            <a:stretch/>
          </p:blipFill>
          <p:spPr>
            <a:xfrm>
              <a:off x="4116596" y="-1"/>
              <a:ext cx="2832539" cy="287671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DE19850-F907-0242-8272-4A1819BE6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8" r="18918"/>
            <a:stretch/>
          </p:blipFill>
          <p:spPr>
            <a:xfrm>
              <a:off x="6653997" y="0"/>
              <a:ext cx="2482120" cy="287671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0" y="1047750"/>
            <a:ext cx="5370786" cy="665436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800387" y="1211817"/>
            <a:ext cx="4533613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cap="none" dirty="0">
                <a:solidFill>
                  <a:srgbClr val="133743"/>
                </a:solidFill>
                <a:latin typeface="Arial Black" charset="0"/>
                <a:ea typeface="Arial Black" charset="0"/>
                <a:cs typeface="Arial Black" charset="0"/>
              </a:rPr>
              <a:t>REFLECTION QUESTIONS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801757" y="2038350"/>
            <a:ext cx="7351644" cy="176971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20040" indent="-32004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latin typeface="Arial" charset="0"/>
                <a:ea typeface="Arial" charset="0"/>
                <a:cs typeface="Arial" charset="0"/>
              </a:rPr>
              <a:t>What did your group identify as the top three barriers to youth participating in countering violent extremism programs and activities?</a:t>
            </a:r>
          </a:p>
          <a:p>
            <a:pPr marL="320040" indent="-32004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latin typeface="Arial" charset="0"/>
                <a:ea typeface="Arial" charset="0"/>
                <a:cs typeface="Arial" charset="0"/>
              </a:rPr>
              <a:t>What are any obstacles you might consider addressing now in your work to engage youth?</a:t>
            </a:r>
          </a:p>
          <a:p>
            <a:pPr marL="320040" indent="-32004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latin typeface="Arial" charset="0"/>
                <a:ea typeface="Arial" charset="0"/>
                <a:cs typeface="Arial" charset="0"/>
              </a:rPr>
              <a:t>What would be the best steps or actions that could overcome these barriers that hinder the engagement of youth?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D582852-CB1D-7D4C-AB25-F03F084EA8C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4DBBA2E7-41B3-6D48-9310-E9AC0C779241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itle 2">
              <a:extLst>
                <a:ext uri="{FF2B5EF4-FFF2-40B4-BE49-F238E27FC236}">
                  <a16:creationId xmlns:a16="http://schemas.microsoft.com/office/drawing/2014/main" xmlns="" id="{21F4E654-A460-DD47-82B0-59ACD52A203F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4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12 | Fatima takes a stand: A young Moroccan’s journey to stop violent extremism</a:t>
            </a:r>
          </a:p>
          <a:p>
            <a:endParaRPr lang="en-US" sz="17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23522" y="1168553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Search for Common Ground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/fVn7XhrlUeQ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Arabic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2A87127-D101-F942-8211-F8DD143F48FF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F16D410-4B27-3248-B0A9-0911D9D0D93E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4AD925B5-DE33-7743-929A-297F83453B4D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14</a:t>
              </a:r>
            </a:p>
          </p:txBody>
        </p:sp>
      </p:grpSp>
      <p:pic>
        <p:nvPicPr>
          <p:cNvPr id="19" name="Google Shape;662;p101">
            <a:hlinkClick r:id="rId4"/>
            <a:extLst>
              <a:ext uri="{FF2B5EF4-FFF2-40B4-BE49-F238E27FC236}">
                <a16:creationId xmlns:a16="http://schemas.microsoft.com/office/drawing/2014/main" xmlns="" id="{EA75ED9F-EA8D-9F40-ACDF-05043F9D0BC0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76" y="1217465"/>
            <a:ext cx="4602122" cy="3068081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1731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13 | Meet the People of </a:t>
            </a:r>
            <a:r>
              <a:rPr lang="en-US" sz="1800" b="1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Beb</a:t>
            </a:r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 al-Dahab (Golden Door)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23522" y="1168553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MARCH Lebanon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/4_xHIJ5DkT0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Arabic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D96C317-DB68-8F44-AA37-AD2F73D9D1BF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B054861-3DA0-7946-BA0C-849F6DCEA758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183266C3-06F0-E74F-BB5D-33979585F224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15</a:t>
              </a:r>
            </a:p>
          </p:txBody>
        </p:sp>
      </p:grpSp>
      <p:pic>
        <p:nvPicPr>
          <p:cNvPr id="19" name="Google Shape;669;p102">
            <a:hlinkClick r:id="rId4"/>
            <a:extLst>
              <a:ext uri="{FF2B5EF4-FFF2-40B4-BE49-F238E27FC236}">
                <a16:creationId xmlns:a16="http://schemas.microsoft.com/office/drawing/2014/main" xmlns="" id="{955C7198-67FA-814B-88E0-521D70C94477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28" y="1217493"/>
            <a:ext cx="4587570" cy="3058380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199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68626" y="837834"/>
            <a:ext cx="7302354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Potential risks from engaging youth in countering violent extremism programming: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62000" y="1981527"/>
            <a:ext cx="7940784" cy="272382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Other countering violent extremism practitioners may not have the necessary tools or flexibility to understand young dynamics in their context or may embrace negative stereotypes of youth.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When youth are engaged, they may not be given an equal say or equal representation.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Youth may not be properly prepared for engagement or fear that they will be perceived as tools of other organizations or institutions.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Information gathered through engaging youth may be used in ways that damage the relationship or the perception of the partnership.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8701722" y="4744511"/>
            <a:ext cx="442278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02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765314" y="1720464"/>
            <a:ext cx="8385312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21D077B-9B1E-F447-8045-21F2777E440F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4ADD65A-3EF7-E74E-A912-27397E70ED9B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xmlns="" id="{25171A4A-3BFD-8B40-AA8A-3CD1DB621B8B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88504" y="1736854"/>
            <a:ext cx="7669695" cy="303410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Countering violent extremism efforts will not be as effective if they do not meet the needs of young men and women.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Youth and youth leaders need to be given respect, dignity and agency in order for them to be partners and leaders in countering violent extremism.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Youth must be actively engaged in all levels of countering violent extremism as critical, trusted partners and leaders.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Youth are already working in the countering violent extremism field, and their efforts should be mapped and successful efforts should be supported.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25E263-0586-204B-8C9F-A744E9918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>
            <a:off x="5410200" y="0"/>
            <a:ext cx="3733800" cy="404347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8705E64-4A9E-1E45-992D-844514D97A75}"/>
              </a:ext>
            </a:extLst>
          </p:cNvPr>
          <p:cNvCxnSpPr>
            <a:cxnSpLocks/>
          </p:cNvCxnSpPr>
          <p:nvPr/>
        </p:nvCxnSpPr>
        <p:spPr>
          <a:xfrm flipH="1">
            <a:off x="764756" y="1483434"/>
            <a:ext cx="837924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58615BD1-3B21-B94D-8EB3-64A07154B903}"/>
              </a:ext>
            </a:extLst>
          </p:cNvPr>
          <p:cNvSpPr txBox="1">
            <a:spLocks/>
          </p:cNvSpPr>
          <p:nvPr/>
        </p:nvSpPr>
        <p:spPr>
          <a:xfrm>
            <a:off x="788505" y="925495"/>
            <a:ext cx="37147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00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KEY TAKEWAYS</a:t>
            </a:r>
            <a:endParaRPr lang="en-US" sz="3000" b="0" cap="none" dirty="0">
              <a:solidFill>
                <a:srgbClr val="FCE1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5FE2736-F5E5-A145-8887-2DCB2BC6B15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F5BE68E-65B4-ED44-90D4-7B9BF672542D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xmlns="" id="{19158B20-DD76-B54B-8410-A299101D016E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5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88504" y="1725827"/>
            <a:ext cx="7669695" cy="267502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Youth often organize and operate differently, which may create challenges to collaboration as well as opportunities to make programming more effective.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The level of youth participation increases as youth are able to have a greater say in the design, implementation, monitoring, and evaluation of programs.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Barriers may need to be removed and youth may need to be provided with additional resources in order for them to be able to engage in activities or lead programs.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54D90E-18B6-D24C-AE4C-68E5D1F67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>
            <a:off x="5410200" y="0"/>
            <a:ext cx="3733800" cy="404347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299589F-E279-8243-89AA-C370E08B40F4}"/>
              </a:ext>
            </a:extLst>
          </p:cNvPr>
          <p:cNvCxnSpPr>
            <a:cxnSpLocks/>
          </p:cNvCxnSpPr>
          <p:nvPr/>
        </p:nvCxnSpPr>
        <p:spPr>
          <a:xfrm flipH="1">
            <a:off x="764756" y="1483434"/>
            <a:ext cx="837924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2E72FDE6-0ECC-B74C-85C1-5EE2D891E4FD}"/>
              </a:ext>
            </a:extLst>
          </p:cNvPr>
          <p:cNvSpPr txBox="1">
            <a:spLocks/>
          </p:cNvSpPr>
          <p:nvPr/>
        </p:nvSpPr>
        <p:spPr>
          <a:xfrm>
            <a:off x="788505" y="925495"/>
            <a:ext cx="37147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00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KEY TAKEWAYS</a:t>
            </a:r>
            <a:endParaRPr lang="en-US" sz="3000" b="0" cap="none" dirty="0">
              <a:solidFill>
                <a:srgbClr val="FCE1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3C308BA-9745-2B42-90DC-EBC1C74805E8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49DE459-F17B-C948-AEDB-AD3EF5D10E85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xmlns="" id="{D47A1E95-8FDD-F74B-A9C2-64F1CB224D1D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0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290638" y="1916339"/>
            <a:ext cx="6562725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>
                <a:latin typeface="Arial" charset="0"/>
                <a:ea typeface="Arial" charset="0"/>
                <a:cs typeface="Arial" charset="0"/>
              </a:rPr>
              <a:t>When you were young (perhaps 18-21 years old), what was a time when you truly felt valued, listened to, or mattered to someone?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7AA9A59-D2A4-1D49-A2F8-D0B3706A1A44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EB64612-EDD5-3546-AAA3-42CBBF3556F1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itle 2">
              <a:extLst>
                <a:ext uri="{FF2B5EF4-FFF2-40B4-BE49-F238E27FC236}">
                  <a16:creationId xmlns:a16="http://schemas.microsoft.com/office/drawing/2014/main" xmlns="" id="{C258C928-CC60-2B4D-8ACA-0CDF31E156CB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02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94C35D0-37A0-894F-87D2-13734DB29DD1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9FC87D8-AAA7-7549-AA47-8C738D04EC71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2BF8BDA-C206-494E-87FF-D2C6D790AE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100256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t="9593" r="497" b="12790"/>
          <a:stretch/>
        </p:blipFill>
        <p:spPr>
          <a:xfrm>
            <a:off x="0" y="0"/>
            <a:ext cx="9144000" cy="508635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3829050" y="800100"/>
            <a:ext cx="532157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>
            <a:off x="1062038" y="2450129"/>
            <a:ext cx="7019925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-US" sz="2550" b="0" cap="none" dirty="0">
                <a:latin typeface="Arial" charset="0"/>
                <a:ea typeface="Arial" charset="0"/>
                <a:cs typeface="Arial" charset="0"/>
              </a:rPr>
              <a:t>Countering violent extremism programs are most effective when they engage youth from the community.</a:t>
            </a:r>
            <a:endParaRPr lang="en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835819" y="1657350"/>
            <a:ext cx="7472362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DO YOU AGREE WITH THE</a:t>
            </a:r>
            <a:r>
              <a:rPr lang="en-US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FOLLOWING</a:t>
            </a:r>
            <a:r>
              <a:rPr lang="en-US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" sz="1600" cap="none" spc="5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STATEMENT?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5D72D82-C938-D041-8BFA-FED885A4E930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C5CF05F-FD44-AA46-86CE-1264DFBDC991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33F2D1B4-0B58-FD43-8487-35F8B4713A77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03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B6BBC8B-FD27-BD42-9011-179D3FB0B6E1}"/>
              </a:ext>
            </a:extLst>
          </p:cNvPr>
          <p:cNvCxnSpPr/>
          <p:nvPr/>
        </p:nvCxnSpPr>
        <p:spPr>
          <a:xfrm flipH="1">
            <a:off x="2955632" y="2061500"/>
            <a:ext cx="3232736" cy="0"/>
          </a:xfrm>
          <a:prstGeom prst="line">
            <a:avLst/>
          </a:prstGeom>
          <a:ln w="349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64132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73824" y="970328"/>
            <a:ext cx="7578920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Why is it important to engage and support youth in countering violent extremism?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56808" y="2012152"/>
            <a:ext cx="7639479" cy="280076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Youth are a source of potential for positive change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and are credible actors for their peers.</a:t>
            </a:r>
          </a:p>
          <a:p>
            <a:pPr marL="182880" indent="-182880"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Youth bring an added value to countering violent extremism efforts through their: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unique perspectives on issues and vulnerable youth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unique ideas and solutions to violent extremism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ability to better reach vulnerable youth</a:t>
            </a:r>
          </a:p>
          <a:p>
            <a:pPr marL="182880" indent="-182880">
              <a:spcBef>
                <a:spcPts val="0"/>
              </a:spcBef>
              <a:spcAft>
                <a:spcPts val="8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Their engagement supports their own resilience as</a:t>
            </a: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well as that of others.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755374" y="1860871"/>
            <a:ext cx="838862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75467B7-4E4B-074B-B56B-A4FAC8127B43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DE885D3-6A25-1649-A877-9046D6D00055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itle 2">
              <a:extLst>
                <a:ext uri="{FF2B5EF4-FFF2-40B4-BE49-F238E27FC236}">
                  <a16:creationId xmlns:a16="http://schemas.microsoft.com/office/drawing/2014/main" xmlns="" id="{DB3597E5-25E9-5842-BF81-92C2D536C38D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96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xmlns="" id="{9E94A4E6-2554-6E47-9C21-5655B13EE6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3123" r="31092" b="3153"/>
          <a:stretch/>
        </p:blipFill>
        <p:spPr>
          <a:xfrm>
            <a:off x="6022428" y="0"/>
            <a:ext cx="3145385" cy="5143500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773883" y="1047750"/>
            <a:ext cx="4495799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How can we engage youth in countering violent extremism?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762001" y="1885950"/>
            <a:ext cx="8405812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97626" y="2068582"/>
            <a:ext cx="4917374" cy="236988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Meet young people’s needs for </a:t>
            </a:r>
            <a:r>
              <a:rPr lang="en" sz="1800" cap="none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respect, dignity,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" sz="1800" cap="none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agency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or they may not be empowered in the ways that make them most resilient against the appeal of violent extremism.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Help young people </a:t>
            </a:r>
            <a:r>
              <a:rPr lang="en" sz="1800" cap="none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secure their own future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, such as getting an education, starting a career, or address grievances—especially when these are drivers of violent extremism.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FC47F75-E41A-0140-83CE-F87EC6A3A637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1E7C50C-A73F-6045-BB51-E1AEDB517C74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itle 2">
              <a:extLst>
                <a:ext uri="{FF2B5EF4-FFF2-40B4-BE49-F238E27FC236}">
                  <a16:creationId xmlns:a16="http://schemas.microsoft.com/office/drawing/2014/main" xmlns="" id="{DCCABEA7-C80A-424B-BC43-BB7DBF48F9E1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05</a:t>
              </a:r>
            </a:p>
          </p:txBody>
        </p:sp>
      </p:grp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174880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3421115" y="718441"/>
            <a:ext cx="5268694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Where can young people be included in countering violent extremism?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3452395" y="1906818"/>
            <a:ext cx="5098234" cy="25237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Youth should be involved at the 1) </a:t>
            </a:r>
            <a:r>
              <a:rPr lang="en" sz="1800" cap="none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policy level,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2) </a:t>
            </a:r>
            <a:r>
              <a:rPr lang="en" sz="1800" cap="none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practitioner level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and 3) the </a:t>
            </a:r>
            <a:r>
              <a:rPr lang="en" sz="1800" cap="none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grassroots level.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The United Nations Security Council Resolution on Youth, Peace, and Security (2250) recommends the following five pillars: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Participation, Protection, Prevention, Partnership, and Disengagement and Reintegration</a:t>
            </a:r>
          </a:p>
        </p:txBody>
      </p:sp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 t="3268" r="37563" b="459"/>
          <a:stretch/>
        </p:blipFill>
        <p:spPr>
          <a:xfrm>
            <a:off x="-1" y="0"/>
            <a:ext cx="3035301" cy="51604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18522" y="4705350"/>
            <a:ext cx="525478" cy="248970"/>
            <a:chOff x="7559644" y="4723080"/>
            <a:chExt cx="441356" cy="248970"/>
          </a:xfrm>
        </p:grpSpPr>
        <p:sp>
          <p:nvSpPr>
            <p:cNvPr id="13" name="Rectangle 12"/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/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dirty="0">
                  <a:latin typeface="Arial" charset="0"/>
                  <a:ea typeface="Arial" charset="0"/>
                  <a:cs typeface="Arial" charset="0"/>
                </a:rPr>
                <a:t>06</a:t>
              </a:r>
              <a:endParaRPr lang="en-US" sz="1125" b="0" cap="none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3420125" y="1632054"/>
            <a:ext cx="557448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5641848" y="171450"/>
            <a:ext cx="3291840" cy="1851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50177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" y="839551"/>
            <a:ext cx="1951512" cy="3903024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  <a:endCxn id="3" idx="0"/>
          </p:cNvCxnSpPr>
          <p:nvPr/>
        </p:nvCxnSpPr>
        <p:spPr>
          <a:xfrm flipV="1">
            <a:off x="1059393" y="839551"/>
            <a:ext cx="0" cy="3853471"/>
          </a:xfrm>
          <a:prstGeom prst="straightConnector1">
            <a:avLst/>
          </a:prstGeom>
          <a:ln w="41275">
            <a:solidFill>
              <a:srgbClr val="FCE1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 txBox="1">
            <a:spLocks/>
          </p:cNvSpPr>
          <p:nvPr/>
        </p:nvSpPr>
        <p:spPr>
          <a:xfrm>
            <a:off x="2163402" y="1344312"/>
            <a:ext cx="6316783" cy="159017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– Youth-initiated and shared decisions with other stakeholders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– Youth-initiated and youth-directed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– Stakeholder-initiated and shared decisions with youth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– Youth are consulted and informed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– Youth are assigned but informed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5149" y="1020765"/>
            <a:ext cx="2349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1200" b="1" dirty="0">
                <a:solidFill>
                  <a:srgbClr val="00475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  <a:t>DEGREE OF PARTICIPATION: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09400" y="3308805"/>
            <a:ext cx="1791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1200" b="1" dirty="0">
                <a:solidFill>
                  <a:srgbClr val="00475D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NON-PARTICIPATION: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163402" y="3631728"/>
            <a:ext cx="4750354" cy="9335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-US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Youth are “tokens”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-US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Youth are “decoration”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0072B1"/>
              </a:buClr>
              <a:buSzPts val="1100"/>
            </a:pPr>
            <a:r>
              <a:rPr lang="en-US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95C3"/>
                </a:solidFill>
                <a:latin typeface="Arial" charset="0"/>
                <a:ea typeface="Arial" charset="0"/>
                <a:cs typeface="Arial" charset="0"/>
              </a:rPr>
              <a:t>Youth are manipulated and not informed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8807374-34B8-8340-829B-BF0FA29F3186}"/>
              </a:ext>
            </a:extLst>
          </p:cNvPr>
          <p:cNvCxnSpPr>
            <a:cxnSpLocks/>
          </p:cNvCxnSpPr>
          <p:nvPr/>
        </p:nvCxnSpPr>
        <p:spPr>
          <a:xfrm>
            <a:off x="1248939" y="814041"/>
            <a:ext cx="7126643" cy="2958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8807374-34B8-8340-829B-BF0FA29F3186}"/>
              </a:ext>
            </a:extLst>
          </p:cNvPr>
          <p:cNvCxnSpPr>
            <a:cxnSpLocks/>
          </p:cNvCxnSpPr>
          <p:nvPr/>
        </p:nvCxnSpPr>
        <p:spPr>
          <a:xfrm>
            <a:off x="1248939" y="4726518"/>
            <a:ext cx="7126643" cy="2958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8807374-34B8-8340-829B-BF0FA29F3186}"/>
              </a:ext>
            </a:extLst>
          </p:cNvPr>
          <p:cNvCxnSpPr>
            <a:cxnSpLocks/>
          </p:cNvCxnSpPr>
          <p:nvPr/>
        </p:nvCxnSpPr>
        <p:spPr>
          <a:xfrm>
            <a:off x="1248939" y="3144646"/>
            <a:ext cx="7126643" cy="2958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C69D724-11A9-EC41-A8A8-1915A3C51367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F3B6B00-BD1D-494A-AEFA-4BACE98D6C1A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itle 2">
              <a:extLst>
                <a:ext uri="{FF2B5EF4-FFF2-40B4-BE49-F238E27FC236}">
                  <a16:creationId xmlns:a16="http://schemas.microsoft.com/office/drawing/2014/main" xmlns="" id="{3EC854C3-EEFB-D44B-AD7F-D4FEE84EF36B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3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9" y="505706"/>
            <a:ext cx="5844660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9 | Lebanon’s Illegal Arms Dealers</a:t>
            </a:r>
          </a:p>
          <a:p>
            <a:endParaRPr lang="en-US" sz="17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23522" y="1168553"/>
            <a:ext cx="4264025" cy="351891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VICE News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1-minute clip:  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/QGSCZM6yz3M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XxumsOQMxLE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Arabic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9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2833A36-A062-5B45-86A6-0650BDDD8FB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31206DB-916C-8F4C-B326-54C6FAC72941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80E4C18B-14A2-B544-BC7B-F2CEEC743C2F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08</a:t>
              </a:r>
            </a:p>
          </p:txBody>
        </p:sp>
      </p:grpSp>
      <p:pic>
        <p:nvPicPr>
          <p:cNvPr id="19" name="Google Shape;614;p95">
            <a:hlinkClick r:id="rId4"/>
            <a:extLst>
              <a:ext uri="{FF2B5EF4-FFF2-40B4-BE49-F238E27FC236}">
                <a16:creationId xmlns:a16="http://schemas.microsoft.com/office/drawing/2014/main" xmlns="" id="{E3265023-95CA-F94A-B759-19E61D27F077}"/>
              </a:ext>
            </a:extLst>
          </p:cNvPr>
          <p:cNvPicPr preferRelativeResize="0"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52" y="1216995"/>
            <a:ext cx="4590946" cy="3060630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6563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8" y="505706"/>
            <a:ext cx="8092909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10 | “Love and War on the Rooftop” - The Documentary (Trailer)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7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23522" y="1168553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MARCH Lebanon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/hZHz1NyuB1o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Arabic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6478988" cy="1434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06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Understanding and Engaging Youth in Countering Violent Extremism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4D4FCAB-6E78-BF4E-B80C-63D74C6F0EAF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A775B9A-C8F4-104E-9EC8-E98EB0C9CF93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18A7DC2C-EBB0-9A46-9193-3373E6D0178F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09</a:t>
              </a:r>
            </a:p>
          </p:txBody>
        </p:sp>
      </p:grpSp>
      <p:pic>
        <p:nvPicPr>
          <p:cNvPr id="19" name="Google Shape;621;p96">
            <a:hlinkClick r:id="rId4"/>
            <a:extLst>
              <a:ext uri="{FF2B5EF4-FFF2-40B4-BE49-F238E27FC236}">
                <a16:creationId xmlns:a16="http://schemas.microsoft.com/office/drawing/2014/main" xmlns="" id="{6AE794C4-2EA2-324E-B41D-41F2C6707816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66" y="1217461"/>
            <a:ext cx="4602132" cy="3068088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34956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5643</TotalTime>
  <Words>939</Words>
  <Application>Microsoft Office PowerPoint</Application>
  <PresentationFormat>On-screen Show (16:9)</PresentationFormat>
  <Paragraphs>136</Paragraphs>
  <Slides>18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0429_SFCG_Powerpoint</vt:lpstr>
      <vt:lpstr>MODULE 06 Understanding and Engaging Youth in Countering Violent Extremism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2019-03-19T13:35:35Z</dcterms:modified>
</cp:coreProperties>
</file>