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6" r:id="rId2"/>
    <p:sldId id="337" r:id="rId3"/>
    <p:sldId id="338" r:id="rId4"/>
    <p:sldId id="339" r:id="rId5"/>
    <p:sldId id="341" r:id="rId6"/>
    <p:sldId id="340" r:id="rId7"/>
    <p:sldId id="342" r:id="rId8"/>
    <p:sldId id="453" r:id="rId9"/>
    <p:sldId id="454" r:id="rId10"/>
    <p:sldId id="455" r:id="rId11"/>
    <p:sldId id="346" r:id="rId12"/>
    <p:sldId id="347" r:id="rId13"/>
    <p:sldId id="349" r:id="rId14"/>
    <p:sldId id="456" r:id="rId15"/>
    <p:sldId id="457" r:id="rId16"/>
    <p:sldId id="352" r:id="rId17"/>
    <p:sldId id="353" r:id="rId18"/>
    <p:sldId id="35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pos="1912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792" userDrawn="1">
          <p15:clr>
            <a:srgbClr val="A4A3A4"/>
          </p15:clr>
        </p15:guide>
        <p15:guide id="9" orient="horz" pos="1077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32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70" userDrawn="1">
          <p15:clr>
            <a:srgbClr val="A4A3A4"/>
          </p15:clr>
        </p15:guide>
        <p15:guide id="15" orient="horz" pos="348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9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4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5D"/>
    <a:srgbClr val="133743"/>
    <a:srgbClr val="0072B1"/>
    <a:srgbClr val="0095C3"/>
    <a:srgbClr val="000000"/>
    <a:srgbClr val="3DABCE"/>
    <a:srgbClr val="0AD092"/>
    <a:srgbClr val="FCE12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26" autoAdjust="0"/>
    <p:restoredTop sz="86735"/>
  </p:normalViewPr>
  <p:slideViewPr>
    <p:cSldViewPr snapToGrid="0">
      <p:cViewPr>
        <p:scale>
          <a:sx n="120" d="100"/>
          <a:sy n="120" d="100"/>
        </p:scale>
        <p:origin x="-402" y="-144"/>
      </p:cViewPr>
      <p:guideLst>
        <p:guide orient="horz" pos="1077"/>
        <p:guide orient="horz" pos="2162"/>
        <p:guide orient="horz" pos="132"/>
        <p:guide orient="horz" pos="3127"/>
        <p:guide orient="horz" pos="2970"/>
        <p:guide orient="horz" pos="348"/>
        <p:guide orient="horz"/>
        <p:guide orient="horz" pos="3238"/>
        <p:guide orient="horz" pos="708"/>
        <p:guide pos="1912"/>
        <p:guide pos="5568"/>
        <p:guide pos="3792"/>
        <p:guide pos="2880"/>
        <p:guide pos="480"/>
        <p:guide pos="5289"/>
        <p:guide/>
        <p:guide pos="5760"/>
        <p:guide pos="194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9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://www.marchlebanon.org/" TargetMode="External"/><Relationship Id="rId7" Type="http://schemas.openxmlformats.org/officeDocument/2006/relationships/hyperlink" Target="https://drive.google.com/a/sfcg.org/uc?id=11dp2KDfEG3-uPdNEzKhPAj7pXarfq2FA&amp;export=downloa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92IDFtoTxE7wYgP_LSEH91OJPVPA4IuP&amp;export=download" TargetMode="External"/><Relationship Id="rId5" Type="http://schemas.openxmlformats.org/officeDocument/2006/relationships/hyperlink" Target="https://drive.google.com/a/sfcg.org/uc?id=1Z3l0dqwKZytKxKRbc4ND-FjSxV36TLdQ&amp;export=download" TargetMode="External"/><Relationship Id="rId4" Type="http://schemas.openxmlformats.org/officeDocument/2006/relationships/hyperlink" Target="https://youtu.be/jpD_-Xr1VeA" TargetMode="Externa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s://www.sfcg.org/" TargetMode="External"/><Relationship Id="rId7" Type="http://schemas.openxmlformats.org/officeDocument/2006/relationships/hyperlink" Target="https://drive.google.com/a/sfcg.org/uc?id=1qPgD51qWxMnaiDGdnzFObFI8ynFFy9vA&amp;export=downloa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3at0PpvtzIuq4BK6guLXXjwEyC3LGXe1&amp;export=download" TargetMode="External"/><Relationship Id="rId5" Type="http://schemas.openxmlformats.org/officeDocument/2006/relationships/hyperlink" Target="https://drive.google.com/a/sfcg.org/uc?id=1Gvcz-ai-2MsPiJqpTOz25rUqiySNdG_Z&amp;export=download" TargetMode="External"/><Relationship Id="rId4" Type="http://schemas.openxmlformats.org/officeDocument/2006/relationships/hyperlink" Target="https://youtu.be/fVn7XhrlUeQ" TargetMode="Externa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://www.marchlebanon.org/" TargetMode="External"/><Relationship Id="rId7" Type="http://schemas.openxmlformats.org/officeDocument/2006/relationships/hyperlink" Target="https://drive.google.com/a/sfcg.org/uc?id=1l2ar-z0oYP_IWSUunK3P32EUdwPAV_id&amp;export=downloa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JGStlfXd11gfF2Tja1iLAajlVIJ6gXyw&amp;export=download" TargetMode="External"/><Relationship Id="rId5" Type="http://schemas.openxmlformats.org/officeDocument/2006/relationships/hyperlink" Target="https://drive.google.com/a/sfcg.org/uc?id=10w2XWNCDBS1Km9k7FX3Hfkyz-wGmkJpI&amp;export=download" TargetMode="External"/><Relationship Id="rId4" Type="http://schemas.openxmlformats.org/officeDocument/2006/relationships/hyperlink" Target="https://youtu.be/4_xHIJ5DkT0" TargetMode="External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2jqltqghp_K8QaFGr83GxPjgZjTVX4E-&amp;export=download" TargetMode="External"/><Relationship Id="rId3" Type="http://schemas.openxmlformats.org/officeDocument/2006/relationships/hyperlink" Target="https://news.vice.com/" TargetMode="External"/><Relationship Id="rId7" Type="http://schemas.openxmlformats.org/officeDocument/2006/relationships/hyperlink" Target="https://drive.google.com/a/sfcg.org/uc?id=1iPsme21AfJ6Pywi0J6e32sWkPt-gS0JV&amp;export=downloa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zdAwIfarhQGrx8c4IIzFMDkaG_KYTdh-&amp;export=download" TargetMode="External"/><Relationship Id="rId5" Type="http://schemas.openxmlformats.org/officeDocument/2006/relationships/hyperlink" Target="https://youtu.be/XxumsOQMxLE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youtu.be/QGSCZM6yz3M" TargetMode="External"/><Relationship Id="rId9" Type="http://schemas.openxmlformats.org/officeDocument/2006/relationships/hyperlink" Target="https://drive.google.com/a/sfcg.org/uc?id=1c2NWr0hwC1pE1KDfAxWCM06huH2Pfn_n&amp;export=downloa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://www.marchlebanon.org/" TargetMode="External"/><Relationship Id="rId7" Type="http://schemas.openxmlformats.org/officeDocument/2006/relationships/hyperlink" Target="https://drive.google.com/a/sfcg.org/uc?id=1XbOpgoVWeVUhKusZ1_viPQWSqmXS3I7c&amp;export=downloa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1u11xdoRf6eVd5KMVRbvuwoFustqBkaG&amp;export=download" TargetMode="External"/><Relationship Id="rId5" Type="http://schemas.openxmlformats.org/officeDocument/2006/relationships/hyperlink" Target="https://drive.google.com/a/sfcg.org/uc?id=1bXNbhxQq-PeTW22CBSA7zBMyCs3jIasX&amp;export=download" TargetMode="External"/><Relationship Id="rId4" Type="http://schemas.openxmlformats.org/officeDocument/2006/relationships/hyperlink" Target="https://youtu.be/hZHz1NyuB1o" TargetMode="Externa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45577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8015" y="3331649"/>
            <a:ext cx="5362575" cy="1107996"/>
          </a:xfrm>
        </p:spPr>
        <p:txBody>
          <a:bodyPr/>
          <a:lstStyle/>
          <a:p>
            <a:r>
              <a:rPr lang="en-US" sz="3600" b="0" dirty="0">
                <a:latin typeface="Arial" charset="0"/>
                <a:ea typeface="Arial" charset="0"/>
                <a:cs typeface="Arial" charset="0"/>
              </a:rPr>
              <a:t>MODULE</a:t>
            </a:r>
            <a:r>
              <a:rPr lang="en-US" sz="3600" dirty="0"/>
              <a:t>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06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3" descr="C:\Users\Hannah Kim\Desktop\your sister file\sfcg_newlogo2.png">
            <a:extLst>
              <a:ext uri="{FF2B5EF4-FFF2-40B4-BE49-F238E27FC236}">
                <a16:creationId xmlns:a16="http://schemas.microsoft.com/office/drawing/2014/main" xmlns="" id="{E34C919F-218B-D148-9D5F-F589A9DDB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162" y="3432175"/>
            <a:ext cx="1867306" cy="329112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521C90A-C419-DA44-BB07-B653519DE7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5926" r="61042" b="87277"/>
          <a:stretch/>
        </p:blipFill>
        <p:spPr>
          <a:xfrm>
            <a:off x="8053403" y="3955866"/>
            <a:ext cx="601866" cy="405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0C7C35-4A5F-F544-A8E2-F66C839DE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91" y="3914958"/>
            <a:ext cx="1237038" cy="5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8" y="505706"/>
            <a:ext cx="8092909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11 | The ‘</a:t>
            </a:r>
            <a:r>
              <a:rPr lang="en-US" sz="1800" b="1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Qahwetna</a:t>
            </a:r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’ Cultural Café (Trailer)</a:t>
            </a:r>
          </a:p>
          <a:p>
            <a:endParaRPr lang="en-US" sz="17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14472" y="1128797"/>
            <a:ext cx="4264025" cy="30162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MARCH Lebanon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/jpD_-Xr1VeA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Russian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pic>
        <p:nvPicPr>
          <p:cNvPr id="15" name="Google Shape;628;p97">
            <a:hlinkClick r:id="rId4"/>
            <a:extLst>
              <a:ext uri="{FF2B5EF4-FFF2-40B4-BE49-F238E27FC236}">
                <a16:creationId xmlns:a16="http://schemas.microsoft.com/office/drawing/2014/main" xmlns="" id="{17F63BE2-482B-D943-8953-33041F4430B1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84" y="1216852"/>
            <a:ext cx="4602114" cy="3068076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83FC7C5-2CAF-CA4B-B103-C6BC123E15A2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36C0FC8-B379-9143-9CC5-94A8BB00E0B4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EA83922A-7184-5A40-8BF9-1CA7B89E44D6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8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290638" y="2088054"/>
            <a:ext cx="6562725" cy="78483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are some commonly held ideas or stereotypes about youth in your area?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193BD82-200B-6546-AF5D-E5117D779A2E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0A0525D-E621-7946-98DD-40D7EE66FA65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86B4ACB-5383-B543-BDE6-34229BFD5B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8B68CC0-038D-DB45-9143-DE1EB77C657F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D6874EF-4519-2D47-B527-EF10E5FDD626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0374C65E-7F86-DD4C-BD1B-362A77CACC2A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7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62133" y="361950"/>
            <a:ext cx="5286434" cy="4388738"/>
            <a:chOff x="1676400" y="41719"/>
            <a:chExt cx="6057900" cy="5029200"/>
          </a:xfrm>
        </p:grpSpPr>
        <p:sp>
          <p:nvSpPr>
            <p:cNvPr id="4" name="Oval 3"/>
            <p:cNvSpPr/>
            <p:nvPr/>
          </p:nvSpPr>
          <p:spPr>
            <a:xfrm>
              <a:off x="3200400" y="41719"/>
              <a:ext cx="2743200" cy="2743200"/>
            </a:xfrm>
            <a:prstGeom prst="ellipse">
              <a:avLst/>
            </a:prstGeom>
            <a:solidFill>
              <a:srgbClr val="0072B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1158194"/>
              <a:ext cx="2743200" cy="2743200"/>
            </a:xfrm>
            <a:prstGeom prst="ellipse">
              <a:avLst/>
            </a:prstGeom>
            <a:solidFill>
              <a:srgbClr val="FCE12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991100" y="1158194"/>
              <a:ext cx="2743200" cy="2743200"/>
            </a:xfrm>
            <a:prstGeom prst="ellipse">
              <a:avLst/>
            </a:prstGeom>
            <a:solidFill>
              <a:srgbClr val="0AD09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200400" y="2327719"/>
              <a:ext cx="2743200" cy="2743200"/>
            </a:xfrm>
            <a:prstGeom prst="ellipse">
              <a:avLst/>
            </a:prstGeom>
            <a:solidFill>
              <a:schemeClr val="accent5">
                <a:lumMod val="50000"/>
                <a:lumOff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oogle Shape;649;p99" descr="Untitled-1.png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77000" y="1733218"/>
              <a:ext cx="1028400" cy="18982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Text Placeholder 2"/>
          <p:cNvSpPr txBox="1">
            <a:spLocks/>
          </p:cNvSpPr>
          <p:nvPr/>
        </p:nvSpPr>
        <p:spPr>
          <a:xfrm>
            <a:off x="2168783" y="2434529"/>
            <a:ext cx="1905000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200" b="1" u="sng" dirty="0">
                <a:solidFill>
                  <a:srgbClr val="0072B1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Open Sans"/>
              </a:rPr>
              <a:t>AGENCY</a:t>
            </a:r>
            <a:endParaRPr lang="en-US" sz="1200" b="1" dirty="0">
              <a:solidFill>
                <a:srgbClr val="0072B1"/>
              </a:solidFill>
              <a:latin typeface="Arial Black" panose="020B0604020202020204" pitchFamily="34" charset="0"/>
              <a:ea typeface="Arial" charset="0"/>
              <a:cs typeface="Arial Black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DE84ABF8-F76B-4B46-8374-B574912501D4}"/>
              </a:ext>
            </a:extLst>
          </p:cNvPr>
          <p:cNvSpPr txBox="1">
            <a:spLocks/>
          </p:cNvSpPr>
          <p:nvPr/>
        </p:nvSpPr>
        <p:spPr>
          <a:xfrm>
            <a:off x="6432558" y="2434529"/>
            <a:ext cx="95879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200" b="1" u="sng" dirty="0">
                <a:solidFill>
                  <a:srgbClr val="0072B1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Open Sans"/>
              </a:rPr>
              <a:t>ASSETS</a:t>
            </a:r>
            <a:endParaRPr lang="en-US" sz="1200" b="1" dirty="0">
              <a:solidFill>
                <a:srgbClr val="0072B1"/>
              </a:solidFill>
              <a:latin typeface="Arial Black" panose="020B0604020202020204" pitchFamily="34" charset="0"/>
              <a:ea typeface="Arial" charset="0"/>
              <a:cs typeface="Arial Black" panose="020B0604020202020204" pitchFamily="34" charset="0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C9C7D225-1752-E24F-96B1-99FC8D62D698}"/>
              </a:ext>
            </a:extLst>
          </p:cNvPr>
          <p:cNvSpPr txBox="1">
            <a:spLocks/>
          </p:cNvSpPr>
          <p:nvPr/>
        </p:nvSpPr>
        <p:spPr>
          <a:xfrm>
            <a:off x="3790460" y="780390"/>
            <a:ext cx="189971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200" b="1" u="sng" dirty="0">
                <a:solidFill>
                  <a:srgbClr val="0072B1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Open Sans"/>
              </a:rPr>
              <a:t>CONTRIBUTIONS</a:t>
            </a:r>
            <a:endParaRPr lang="en-US" sz="1200" b="1" dirty="0">
              <a:solidFill>
                <a:srgbClr val="0072B1"/>
              </a:solidFill>
              <a:latin typeface="Arial Black" panose="020B0604020202020204" pitchFamily="34" charset="0"/>
              <a:ea typeface="Arial" charset="0"/>
              <a:cs typeface="Arial Black" panose="020B0604020202020204" pitchFamily="34" charset="0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8A5FE0EA-D4C6-B44B-A8DC-02AF2B33874A}"/>
              </a:ext>
            </a:extLst>
          </p:cNvPr>
          <p:cNvSpPr txBox="1">
            <a:spLocks/>
          </p:cNvSpPr>
          <p:nvPr/>
        </p:nvSpPr>
        <p:spPr>
          <a:xfrm>
            <a:off x="3636347" y="3976329"/>
            <a:ext cx="189971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200" b="1" u="sng" dirty="0">
                <a:solidFill>
                  <a:srgbClr val="0072B1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Open Sans"/>
              </a:rPr>
              <a:t>ENABLING</a:t>
            </a:r>
          </a:p>
          <a:p>
            <a:pPr algn="ctr"/>
            <a:r>
              <a:rPr lang="en" sz="1200" b="1" u="sng" dirty="0">
                <a:solidFill>
                  <a:srgbClr val="0072B1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Open Sans"/>
              </a:rPr>
              <a:t>ENVIRONMENT</a:t>
            </a:r>
            <a:endParaRPr lang="en-US" sz="1200" b="1" dirty="0">
              <a:solidFill>
                <a:srgbClr val="0072B1"/>
              </a:solidFill>
              <a:latin typeface="Arial Black" panose="020B0604020202020204" pitchFamily="34" charset="0"/>
              <a:ea typeface="Arial" charset="0"/>
              <a:cs typeface="Arial Black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8EA3DA1-CFE0-4044-9CC5-1C269E6CA9EF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3373912C-DEB5-5949-9D0C-4A8D00EE7EEF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itle 2">
              <a:extLst>
                <a:ext uri="{FF2B5EF4-FFF2-40B4-BE49-F238E27FC236}">
                  <a16:creationId xmlns:a16="http://schemas.microsoft.com/office/drawing/2014/main" xmlns="" id="{3FD142AF-71F1-3441-98CD-816B87623D76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9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78C7F92-9C37-F94E-9CF6-4BF3D2A5DBEC}"/>
              </a:ext>
            </a:extLst>
          </p:cNvPr>
          <p:cNvGrpSpPr/>
          <p:nvPr/>
        </p:nvGrpSpPr>
        <p:grpSpPr>
          <a:xfrm>
            <a:off x="4116596" y="-1"/>
            <a:ext cx="5019521" cy="2876713"/>
            <a:chOff x="4116596" y="-1"/>
            <a:chExt cx="5019521" cy="28767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12C1171-B980-B645-9C88-514DFBCF4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8" r="7471"/>
            <a:stretch/>
          </p:blipFill>
          <p:spPr>
            <a:xfrm>
              <a:off x="4116596" y="-1"/>
              <a:ext cx="2832539" cy="287671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DE19850-F907-0242-8272-4A1819BE6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8" r="18918"/>
            <a:stretch/>
          </p:blipFill>
          <p:spPr>
            <a:xfrm>
              <a:off x="6653997" y="0"/>
              <a:ext cx="2482120" cy="287671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0" y="1047750"/>
            <a:ext cx="5370786" cy="665436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800387" y="1211817"/>
            <a:ext cx="4533613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cap="none" dirty="0">
                <a:solidFill>
                  <a:srgbClr val="133743"/>
                </a:solidFill>
                <a:latin typeface="Arial Black" charset="0"/>
                <a:ea typeface="Arial Black" charset="0"/>
                <a:cs typeface="Arial Black" charset="0"/>
              </a:rPr>
              <a:t>REFLECTION QUESTIONS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801757" y="2038350"/>
            <a:ext cx="7351644" cy="176971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20040" indent="-32004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latin typeface="Arial" charset="0"/>
                <a:ea typeface="Arial" charset="0"/>
                <a:cs typeface="Arial" charset="0"/>
              </a:rPr>
              <a:t>What did your group identify as the top three barriers to youth participating in countering violent extremism programs and activities?</a:t>
            </a:r>
          </a:p>
          <a:p>
            <a:pPr marL="320040" indent="-32004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latin typeface="Arial" charset="0"/>
                <a:ea typeface="Arial" charset="0"/>
                <a:cs typeface="Arial" charset="0"/>
              </a:rPr>
              <a:t>What are any obstacles you might consider addressing now in your work to engage youth?</a:t>
            </a:r>
          </a:p>
          <a:p>
            <a:pPr marL="320040" indent="-32004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latin typeface="Arial" charset="0"/>
                <a:ea typeface="Arial" charset="0"/>
                <a:cs typeface="Arial" charset="0"/>
              </a:rPr>
              <a:t>What would be the best steps or actions that could overcome these barriers that hinder the engagement of youth?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5E85CF0-9A21-4641-88DA-95F26FE3C91E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09AC52D-5B23-A14B-A6B5-2E52A0850F19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itle 2">
              <a:extLst>
                <a:ext uri="{FF2B5EF4-FFF2-40B4-BE49-F238E27FC236}">
                  <a16:creationId xmlns:a16="http://schemas.microsoft.com/office/drawing/2014/main" xmlns="" id="{4C66CD58-DC3B-9F4E-93F7-F69ACE74406D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4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12 | Fatima takes a stand: A young Moroccan’s journey to stop violent extremism</a:t>
            </a:r>
          </a:p>
          <a:p>
            <a:endParaRPr lang="en-US" sz="17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14472" y="1128797"/>
            <a:ext cx="4264025" cy="30162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Search for Common Ground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/fVn7XhrlUeQ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Russian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pic>
        <p:nvPicPr>
          <p:cNvPr id="11" name="Google Shape;662;p101">
            <a:hlinkClick r:id="rId4"/>
            <a:extLst>
              <a:ext uri="{FF2B5EF4-FFF2-40B4-BE49-F238E27FC236}">
                <a16:creationId xmlns:a16="http://schemas.microsoft.com/office/drawing/2014/main" xmlns="" id="{49B6333E-9AE5-9542-B208-EBB10436DAB9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76" y="1217465"/>
            <a:ext cx="4602122" cy="3068081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21E9F21-4100-F743-A6D8-11BEAE55AA36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F8C022F-14FA-504A-9471-595BA23F2BD4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83BF5195-A3C0-224F-A204-F650EC012096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1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13 | Meet the People of </a:t>
            </a:r>
            <a:r>
              <a:rPr lang="en-US" sz="1800" b="1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Beb</a:t>
            </a:r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 al-Dahab (Golden Door)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14472" y="1128797"/>
            <a:ext cx="4264025" cy="30162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MARCH Lebanon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/4_xHIJ5DkT0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Russian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pic>
        <p:nvPicPr>
          <p:cNvPr id="15" name="Google Shape;669;p102">
            <a:hlinkClick r:id="rId4"/>
            <a:extLst>
              <a:ext uri="{FF2B5EF4-FFF2-40B4-BE49-F238E27FC236}">
                <a16:creationId xmlns:a16="http://schemas.microsoft.com/office/drawing/2014/main" xmlns="" id="{C428BB7B-26B3-9443-8E76-83CA9AF33E47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28" y="1217493"/>
            <a:ext cx="4587570" cy="3058380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E66B11C-5A64-C94F-819F-3EFF02CC4F61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FC734C8-FA9E-3B47-A209-72D5DC982339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2F77A59A-2CF6-B54B-8999-25BFF18685B1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68626" y="837834"/>
            <a:ext cx="7531312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Potential risks from engaging youth in countering violent extremism programming: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62000" y="1981527"/>
            <a:ext cx="7940784" cy="272382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Other countering violent extremism practitioners may not have the necessary tools or flexibility to understand young dynamics in their context or may embrace negative stereotypes of youth.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When youth are engaged, they may not be given an equal say or equal representation.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Youth may not be properly prepared for engagement or fear that they will be perceived as tools of other organizations or institutions.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Information gathered through engaging youth may be used in ways that damage the relationship or the perception of the partnership.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8701722" y="4744511"/>
            <a:ext cx="442278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02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765314" y="1720464"/>
            <a:ext cx="8385312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4CA46EC-70EC-ED49-985E-87A1FB94DBC1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0360AB9-6885-DD48-9EEF-55AA5185492D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xmlns="" id="{E0022373-D0F8-5D48-9C9B-DB4FF8D42DD8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5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88504" y="1736854"/>
            <a:ext cx="7669695" cy="30341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Countering violent extremism efforts will not be as effective if they do not meet the needs of young men and women.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Youth and youth leaders need to be given respect, dignity and agency in order for them to be partners and leaders in countering violent extremism.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Youth must be actively engaged in all levels of countering violent extremism as critical, trusted partners and leaders.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Youth are already working in the countering violent extremism field, and their efforts should be mapped and successful efforts should be supported.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25E263-0586-204B-8C9F-A744E9918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>
            <a:off x="5410200" y="0"/>
            <a:ext cx="3733800" cy="404347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8705E64-4A9E-1E45-992D-844514D97A75}"/>
              </a:ext>
            </a:extLst>
          </p:cNvPr>
          <p:cNvCxnSpPr>
            <a:cxnSpLocks/>
          </p:cNvCxnSpPr>
          <p:nvPr/>
        </p:nvCxnSpPr>
        <p:spPr>
          <a:xfrm flipH="1">
            <a:off x="764756" y="1483434"/>
            <a:ext cx="837924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58615BD1-3B21-B94D-8EB3-64A07154B903}"/>
              </a:ext>
            </a:extLst>
          </p:cNvPr>
          <p:cNvSpPr txBox="1">
            <a:spLocks/>
          </p:cNvSpPr>
          <p:nvPr/>
        </p:nvSpPr>
        <p:spPr>
          <a:xfrm>
            <a:off x="788505" y="925495"/>
            <a:ext cx="37147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00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KEY TAKEWAYS</a:t>
            </a:r>
            <a:endParaRPr lang="en-US" sz="3000" b="0" cap="none" dirty="0">
              <a:solidFill>
                <a:srgbClr val="FCE1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82E6222-1A3D-104D-A02A-0223EA4A3A16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4A3683E-83FA-DC4F-8DF8-5104DBEAC603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xmlns="" id="{05A72A93-8746-8C4A-AD2D-C5AA85153174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5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88504" y="1740695"/>
            <a:ext cx="7669695" cy="267502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Youth often organize and operate differently, which may create challenges to collaboration as well as opportunities to make programming more effective.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The level of youth participation increases as youth are able to have a greater say in the design, implementation, monitoring, and evaluation of programs.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Barriers may need to be removed and youth may need to be provided with additional resources in order for them to be able to engage in activities or lead programs.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54D90E-18B6-D24C-AE4C-68E5D1F67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>
            <a:off x="5410200" y="0"/>
            <a:ext cx="3733800" cy="404347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299589F-E279-8243-89AA-C370E08B40F4}"/>
              </a:ext>
            </a:extLst>
          </p:cNvPr>
          <p:cNvCxnSpPr>
            <a:cxnSpLocks/>
          </p:cNvCxnSpPr>
          <p:nvPr/>
        </p:nvCxnSpPr>
        <p:spPr>
          <a:xfrm flipH="1">
            <a:off x="764756" y="1483434"/>
            <a:ext cx="837924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2E72FDE6-0ECC-B74C-85C1-5EE2D891E4FD}"/>
              </a:ext>
            </a:extLst>
          </p:cNvPr>
          <p:cNvSpPr txBox="1">
            <a:spLocks/>
          </p:cNvSpPr>
          <p:nvPr/>
        </p:nvSpPr>
        <p:spPr>
          <a:xfrm>
            <a:off x="788505" y="925495"/>
            <a:ext cx="37147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00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KEY TAKEWAYS</a:t>
            </a:r>
            <a:endParaRPr lang="en-US" sz="3000" b="0" cap="none" dirty="0">
              <a:solidFill>
                <a:srgbClr val="FCE1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C59CCB3-B22F-3F4B-9F89-91FD751635DE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F2260F8-61E9-F549-94DD-5B09AA6E24B8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xmlns="" id="{C411F2FE-1031-5244-9865-5D872D0862B1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0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290638" y="1916339"/>
            <a:ext cx="6562725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>
                <a:latin typeface="Arial" charset="0"/>
                <a:ea typeface="Arial" charset="0"/>
                <a:cs typeface="Arial" charset="0"/>
              </a:rPr>
              <a:t>When you were young (perhaps 18-21 years old), what was a time when you truly felt valued, listened to, or mattered to someone?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7AA9A59-D2A4-1D49-A2F8-D0B3706A1A44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EB64612-EDD5-3546-AAA3-42CBBF3556F1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itle 2">
              <a:extLst>
                <a:ext uri="{FF2B5EF4-FFF2-40B4-BE49-F238E27FC236}">
                  <a16:creationId xmlns:a16="http://schemas.microsoft.com/office/drawing/2014/main" xmlns="" id="{C258C928-CC60-2B4D-8ACA-0CDF31E156CB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02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94C35D0-37A0-894F-87D2-13734DB29DD1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9FC87D8-AAA7-7549-AA47-8C738D04EC71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2BF8BDA-C206-494E-87FF-D2C6D790AE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100256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t="9593" r="497" b="12790"/>
          <a:stretch/>
        </p:blipFill>
        <p:spPr>
          <a:xfrm>
            <a:off x="0" y="0"/>
            <a:ext cx="9144000" cy="508635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3829050" y="800100"/>
            <a:ext cx="532157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>
            <a:off x="1062038" y="2230871"/>
            <a:ext cx="7019925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-US" sz="2550" b="0" cap="none" dirty="0">
                <a:latin typeface="Arial" charset="0"/>
                <a:ea typeface="Arial" charset="0"/>
                <a:cs typeface="Arial" charset="0"/>
              </a:rPr>
              <a:t>Countering violent extremism programs are most effective when they engage youth from the community.</a:t>
            </a:r>
            <a:endParaRPr lang="en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835819" y="1657350"/>
            <a:ext cx="7472362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DO YOU AGREE WITH THE</a:t>
            </a:r>
            <a:r>
              <a:rPr lang="en-US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FOLLOWING</a:t>
            </a:r>
            <a:r>
              <a:rPr lang="en-US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STATEMENT?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B6BBC8B-FD27-BD42-9011-179D3FB0B6E1}"/>
              </a:ext>
            </a:extLst>
          </p:cNvPr>
          <p:cNvCxnSpPr/>
          <p:nvPr/>
        </p:nvCxnSpPr>
        <p:spPr>
          <a:xfrm flipH="1">
            <a:off x="2955632" y="2061500"/>
            <a:ext cx="3232736" cy="0"/>
          </a:xfrm>
          <a:prstGeom prst="line">
            <a:avLst/>
          </a:prstGeom>
          <a:ln w="349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BD6C321-C934-384C-A334-95EEA0CD8EC7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D45CAAF7-FDC4-E44C-93D1-B8E9BA0924AA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xmlns="" id="{B99CA1ED-D6B2-C44B-B683-D95AF494D3E5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32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73824" y="970328"/>
            <a:ext cx="7578920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Why is it important to engage and support youth in countering violent extremism?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97626" y="1905475"/>
            <a:ext cx="7639479" cy="280076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Youth are a source of potential for positive change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and are credible actors for their peers.</a:t>
            </a:r>
          </a:p>
          <a:p>
            <a:pPr marL="182880" indent="-182880"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Youth bring an added value to countering violent extremism efforts through their: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unique perspectives on issues and vulnerable youth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unique ideas and solutions to violent extremism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ability to better reach vulnerable youth</a:t>
            </a:r>
          </a:p>
          <a:p>
            <a:pPr marL="182880" indent="-182880"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Their engagement supports their own resilience as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well as that of others.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755374" y="1860871"/>
            <a:ext cx="838862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CFA1D12-BC08-2C41-BEB3-E92D4CA0AAFC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C8F6DF4-D87F-D046-8E3F-470FCE25EC12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itle 2">
              <a:extLst>
                <a:ext uri="{FF2B5EF4-FFF2-40B4-BE49-F238E27FC236}">
                  <a16:creationId xmlns:a16="http://schemas.microsoft.com/office/drawing/2014/main" xmlns="" id="{97FD53A0-86E9-F642-B0FA-5C008D01F6CE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96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xmlns="" id="{9E94A4E6-2554-6E47-9C21-5655B13EE6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3123" r="31092" b="3153"/>
          <a:stretch/>
        </p:blipFill>
        <p:spPr>
          <a:xfrm>
            <a:off x="6022428" y="0"/>
            <a:ext cx="3145385" cy="5143500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773883" y="970328"/>
            <a:ext cx="4495799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How can we engage youth in countering violent extremism?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97626" y="2068582"/>
            <a:ext cx="4917374" cy="236988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Meet young people’s needs for </a:t>
            </a:r>
            <a:r>
              <a:rPr lang="en" sz="1800" cap="none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respect, dignity,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" sz="1800" cap="none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agency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or they may not be empowered in the ways that make them most resilient against the appeal of violent extremism.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Help young people </a:t>
            </a:r>
            <a:r>
              <a:rPr lang="en" sz="1800" cap="none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secure their own future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, such as getting an education, starting a career, or address grievances—especially when these are drivers of violent extremism.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87E0924-0AA6-2649-8630-D57E54EE0834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FC5686E-5D52-6844-9FF1-521D332EF374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xmlns="" id="{4845CE4B-EA46-4A4B-9E24-9781596A2968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05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E89BFA8-47BD-CC4B-AE81-56583BA92C6A}"/>
              </a:ext>
            </a:extLst>
          </p:cNvPr>
          <p:cNvCxnSpPr>
            <a:cxnSpLocks/>
          </p:cNvCxnSpPr>
          <p:nvPr/>
        </p:nvCxnSpPr>
        <p:spPr>
          <a:xfrm flipH="1">
            <a:off x="755374" y="1860871"/>
            <a:ext cx="838862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80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3421115" y="718441"/>
            <a:ext cx="5268694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Where can young people be included in countering violent extremism?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3452395" y="1906818"/>
            <a:ext cx="5098234" cy="25237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Youth should be involved at the 1) </a:t>
            </a:r>
            <a:r>
              <a:rPr lang="en" sz="1800" cap="none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policy level,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2) </a:t>
            </a:r>
            <a:r>
              <a:rPr lang="en" sz="1800" cap="none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practitioner level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and 3) the </a:t>
            </a:r>
            <a:r>
              <a:rPr lang="en" sz="1800" cap="none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grassroots level.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The United Nations Security Council Resolution on Youth, Peace, and Security (2250) recommends the following five pillars: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Participation, Protection, Prevention, Partnership, and Disengagement and Reintegration</a:t>
            </a:r>
          </a:p>
        </p:txBody>
      </p:sp>
      <p:pic>
        <p:nvPicPr>
          <p:cNvPr id="9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r="37876"/>
          <a:stretch/>
        </p:blipFill>
        <p:spPr>
          <a:xfrm>
            <a:off x="0" y="0"/>
            <a:ext cx="3035300" cy="5145132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3420125" y="1632054"/>
            <a:ext cx="557448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5641848" y="171450"/>
            <a:ext cx="3291840" cy="1851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E4BAC87-9D32-5548-AF0E-C342D9BC9619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A2CF6AE-E117-E74E-A5E2-8A56C66EF13C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itle 2">
              <a:extLst>
                <a:ext uri="{FF2B5EF4-FFF2-40B4-BE49-F238E27FC236}">
                  <a16:creationId xmlns:a16="http://schemas.microsoft.com/office/drawing/2014/main" xmlns="" id="{14C43AC9-3C94-4743-881E-C861A247A09E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77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" y="839551"/>
            <a:ext cx="1951512" cy="3903024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  <a:endCxn id="3" idx="0"/>
          </p:cNvCxnSpPr>
          <p:nvPr/>
        </p:nvCxnSpPr>
        <p:spPr>
          <a:xfrm flipV="1">
            <a:off x="1059393" y="839551"/>
            <a:ext cx="0" cy="3853471"/>
          </a:xfrm>
          <a:prstGeom prst="straightConnector1">
            <a:avLst/>
          </a:prstGeom>
          <a:ln w="41275">
            <a:solidFill>
              <a:srgbClr val="FCE1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"/>
          <p:cNvSpPr txBox="1">
            <a:spLocks/>
          </p:cNvSpPr>
          <p:nvPr/>
        </p:nvSpPr>
        <p:spPr>
          <a:xfrm>
            <a:off x="2163402" y="1344312"/>
            <a:ext cx="6316783" cy="159017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– Youth-initiated and shared decisions with other stakeholders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– Youth-initiated and youth-directed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– Stakeholder-initiated and shared decisions with youth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– Youth are consulted and informed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– Youth are assigned but informed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5149" y="1020765"/>
            <a:ext cx="2349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1200" b="1" dirty="0">
                <a:solidFill>
                  <a:srgbClr val="00475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  <a:t>DEGREE OF PARTICIPATION: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09400" y="3308805"/>
            <a:ext cx="1791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1200" b="1" dirty="0">
                <a:solidFill>
                  <a:srgbClr val="00475D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NON-PARTICIPATION: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163402" y="3631728"/>
            <a:ext cx="4750354" cy="9335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-US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Youth are “tokens”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-US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Youth are “decoration”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-US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Youth are manipulated and not informed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8807374-34B8-8340-829B-BF0FA29F3186}"/>
              </a:ext>
            </a:extLst>
          </p:cNvPr>
          <p:cNvCxnSpPr>
            <a:cxnSpLocks/>
          </p:cNvCxnSpPr>
          <p:nvPr/>
        </p:nvCxnSpPr>
        <p:spPr>
          <a:xfrm>
            <a:off x="1248939" y="814041"/>
            <a:ext cx="7126643" cy="2958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8807374-34B8-8340-829B-BF0FA29F3186}"/>
              </a:ext>
            </a:extLst>
          </p:cNvPr>
          <p:cNvCxnSpPr>
            <a:cxnSpLocks/>
          </p:cNvCxnSpPr>
          <p:nvPr/>
        </p:nvCxnSpPr>
        <p:spPr>
          <a:xfrm>
            <a:off x="1248939" y="4726518"/>
            <a:ext cx="7126643" cy="2958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8807374-34B8-8340-829B-BF0FA29F3186}"/>
              </a:ext>
            </a:extLst>
          </p:cNvPr>
          <p:cNvCxnSpPr>
            <a:cxnSpLocks/>
          </p:cNvCxnSpPr>
          <p:nvPr/>
        </p:nvCxnSpPr>
        <p:spPr>
          <a:xfrm>
            <a:off x="1248939" y="3144646"/>
            <a:ext cx="7126643" cy="2958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A977D6F-FCF6-D347-BE3B-6E2C58B80336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FB959A5-8936-934F-9A63-FB44E462975D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itle 2">
              <a:extLst>
                <a:ext uri="{FF2B5EF4-FFF2-40B4-BE49-F238E27FC236}">
                  <a16:creationId xmlns:a16="http://schemas.microsoft.com/office/drawing/2014/main" xmlns="" id="{547C40B5-EE5E-7748-A6C7-BFFB3AC93DFF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43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9" y="505706"/>
            <a:ext cx="5844660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9 | Lebanon’s Illegal Arms Dealers</a:t>
            </a:r>
          </a:p>
          <a:p>
            <a:endParaRPr lang="en-US" sz="17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14472" y="1128797"/>
            <a:ext cx="4264025" cy="351891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VICE News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1-minute clip:  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/QGSCZM6yz3M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XxumsOQMxLE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Russian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9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pic>
        <p:nvPicPr>
          <p:cNvPr id="15" name="Google Shape;614;p95">
            <a:hlinkClick r:id="rId4"/>
            <a:extLst>
              <a:ext uri="{FF2B5EF4-FFF2-40B4-BE49-F238E27FC236}">
                <a16:creationId xmlns:a16="http://schemas.microsoft.com/office/drawing/2014/main" xmlns="" id="{58DAB943-4AB2-924B-B454-7C1DE8B02354}"/>
              </a:ext>
            </a:extLst>
          </p:cNvPr>
          <p:cNvPicPr preferRelativeResize="0"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52" y="1216995"/>
            <a:ext cx="4590946" cy="3060630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3053A87-0530-9846-8309-256278B511A8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948C736-F275-2F46-9D17-B21239849E07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08EA079E-6BA7-EA41-9BF9-184D6F66AE16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3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8" y="505706"/>
            <a:ext cx="8092909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10 | “Love and War on the Rooftop” - The Documentary (Trailer)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7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14472" y="1128797"/>
            <a:ext cx="4264025" cy="30162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MARCH Lebanon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/hZHz1NyuB1o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Russian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pic>
        <p:nvPicPr>
          <p:cNvPr id="11" name="Google Shape;621;p96">
            <a:hlinkClick r:id="rId4"/>
            <a:extLst>
              <a:ext uri="{FF2B5EF4-FFF2-40B4-BE49-F238E27FC236}">
                <a16:creationId xmlns:a16="http://schemas.microsoft.com/office/drawing/2014/main" xmlns="" id="{4D63ECE6-D54C-024C-8456-3DEAC9084F76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66" y="1217461"/>
            <a:ext cx="4602132" cy="3068088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ED314CA-7D7F-C94A-A840-F9E1785621CA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7557D99-450B-924B-8DCA-4E7529785E98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4012C737-C9BB-A945-AD2E-7F07F6A2DDBB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6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3858</TotalTime>
  <Words>935</Words>
  <Application>Microsoft Office PowerPoint</Application>
  <PresentationFormat>On-screen Show (16:9)</PresentationFormat>
  <Paragraphs>135</Paragraphs>
  <Slides>18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0429_SFCG_Powerpoint</vt:lpstr>
      <vt:lpstr>MODULE 06 Understanding and Engaging Youth in Countering Violent Extremism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2019-03-19T12:50:30Z</dcterms:modified>
</cp:coreProperties>
</file>