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9" r:id="rId2"/>
    <p:sldId id="320" r:id="rId3"/>
    <p:sldId id="440" r:id="rId4"/>
    <p:sldId id="321" r:id="rId5"/>
    <p:sldId id="322" r:id="rId6"/>
    <p:sldId id="323" r:id="rId7"/>
    <p:sldId id="324" r:id="rId8"/>
    <p:sldId id="326" r:id="rId9"/>
    <p:sldId id="327" r:id="rId10"/>
    <p:sldId id="450" r:id="rId11"/>
    <p:sldId id="329" r:id="rId12"/>
    <p:sldId id="451" r:id="rId13"/>
    <p:sldId id="452" r:id="rId14"/>
    <p:sldId id="332" r:id="rId15"/>
    <p:sldId id="333" r:id="rId16"/>
    <p:sldId id="334" r:id="rId17"/>
    <p:sldId id="335" r:id="rId18"/>
    <p:sldId id="44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pos="1912" userDrawn="1">
          <p15:clr>
            <a:srgbClr val="A4A3A4"/>
          </p15:clr>
        </p15:guide>
        <p15:guide id="7" pos="5568" userDrawn="1">
          <p15:clr>
            <a:srgbClr val="A4A3A4"/>
          </p15:clr>
        </p15:guide>
        <p15:guide id="8" pos="3792" userDrawn="1">
          <p15:clr>
            <a:srgbClr val="A4A3A4"/>
          </p15:clr>
        </p15:guide>
        <p15:guide id="9" orient="horz" pos="1077"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48"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5D"/>
    <a:srgbClr val="133743"/>
    <a:srgbClr val="0072B1"/>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91" autoAdjust="0"/>
    <p:restoredTop sz="97118" autoAdjust="0"/>
  </p:normalViewPr>
  <p:slideViewPr>
    <p:cSldViewPr snapToGrid="0">
      <p:cViewPr>
        <p:scale>
          <a:sx n="110" d="100"/>
          <a:sy n="110" d="100"/>
        </p:scale>
        <p:origin x="-672" y="-234"/>
      </p:cViewPr>
      <p:guideLst>
        <p:guide orient="horz" pos="1077"/>
        <p:guide orient="horz" pos="2162"/>
        <p:guide orient="horz" pos="132"/>
        <p:guide orient="horz" pos="3127"/>
        <p:guide orient="horz" pos="2970"/>
        <p:guide orient="horz" pos="348"/>
        <p:guide orient="horz"/>
        <p:guide orient="horz" pos="3238"/>
        <p:guide orient="horz" pos="708"/>
        <p:guide pos="1912"/>
        <p:guide pos="5568"/>
        <p:guide pos="3792"/>
        <p:guide pos="2880"/>
        <p:guide pos="480"/>
        <p:guide pos="5289"/>
        <p:guide/>
        <p:guide pos="5760"/>
        <p:guide pos="194"/>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3/19/2019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2</a:t>
            </a:fld>
            <a:endParaRPr lang="en-US"/>
          </a:p>
        </p:txBody>
      </p:sp>
    </p:spTree>
    <p:extLst>
      <p:ext uri="{BB962C8B-B14F-4D97-AF65-F5344CB8AC3E}">
        <p14:creationId xmlns:p14="http://schemas.microsoft.com/office/powerpoint/2010/main" val="211012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226860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4</a:t>
            </a:fld>
            <a:endParaRPr lang="en-US"/>
          </a:p>
        </p:txBody>
      </p:sp>
    </p:spTree>
    <p:extLst>
      <p:ext uri="{BB962C8B-B14F-4D97-AF65-F5344CB8AC3E}">
        <p14:creationId xmlns:p14="http://schemas.microsoft.com/office/powerpoint/2010/main" val="99396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075DC-FC17-422D-900C-07167E9FCD44}" type="slidenum">
              <a:rPr lang="en-US" smtClean="0"/>
              <a:pPr/>
              <a:t>10</a:t>
            </a:fld>
            <a:endParaRPr lang="en-US"/>
          </a:p>
        </p:txBody>
      </p:sp>
    </p:spTree>
    <p:extLst>
      <p:ext uri="{BB962C8B-B14F-4D97-AF65-F5344CB8AC3E}">
        <p14:creationId xmlns:p14="http://schemas.microsoft.com/office/powerpoint/2010/main" val="36169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15</a:t>
            </a:fld>
            <a:endParaRPr lang="en-US"/>
          </a:p>
        </p:txBody>
      </p:sp>
    </p:spTree>
    <p:extLst>
      <p:ext uri="{BB962C8B-B14F-4D97-AF65-F5344CB8AC3E}">
        <p14:creationId xmlns:p14="http://schemas.microsoft.com/office/powerpoint/2010/main" val="106078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075DC-FC17-422D-900C-07167E9FCD44}" type="slidenum">
              <a:rPr lang="en-US" smtClean="0"/>
              <a:pPr/>
              <a:t>16</a:t>
            </a:fld>
            <a:endParaRPr lang="en-US"/>
          </a:p>
        </p:txBody>
      </p:sp>
    </p:spTree>
    <p:extLst>
      <p:ext uri="{BB962C8B-B14F-4D97-AF65-F5344CB8AC3E}">
        <p14:creationId xmlns:p14="http://schemas.microsoft.com/office/powerpoint/2010/main" val="74903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drive.google.com/a/sfcg.org/uc?id=1c2NWr0hwC1pE1KDfAxWCM06huH2Pfn_n&amp;export=download" TargetMode="External"/><Relationship Id="rId3" Type="http://schemas.openxmlformats.org/officeDocument/2006/relationships/image" Target="../media/image13.png"/><Relationship Id="rId7" Type="http://schemas.openxmlformats.org/officeDocument/2006/relationships/hyperlink" Target="https://drive.google.com/a/sfcg.org/uc?id=16unvvhIgsTa3j4HLpnAbRkJ1CKdwO9XS&amp;export=download"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drive.google.com/a/sfcg.org/uc?id=1hJq4yHRGYlcWDOt6WKullCIw1fmYntpx&amp;export=download" TargetMode="External"/><Relationship Id="rId5" Type="http://schemas.openxmlformats.org/officeDocument/2006/relationships/hyperlink" Target="https://youtu.be/18lf1kpBgRk" TargetMode="External"/><Relationship Id="rId4" Type="http://schemas.openxmlformats.org/officeDocument/2006/relationships/hyperlink" Target="https://www.vox.com/" TargetMode="Externa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a/sfcg.org/uc?id=1c2NWr0hwC1pE1KDfAxWCM06huH2Pfn_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4MJdKkZgF1ilF7QO2pjr42VrHcINTYFw&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OnZRoUzW6E_aJ9e6OEgRnqLAreTZju8f&amp;export=download" TargetMode="External"/><Relationship Id="rId5" Type="http://schemas.openxmlformats.org/officeDocument/2006/relationships/hyperlink" Target="https://drive.google.com/a/sfcg.org/uc?id=1Sg0F4rsnSMNFsCv7ld4xZXEkKW4Y7kXw&amp;export=download" TargetMode="External"/><Relationship Id="rId4" Type="http://schemas.openxmlformats.org/officeDocument/2006/relationships/hyperlink" Target="https://youtu.be/gdDv4BBj-1c" TargetMode="Externa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a/sfcg.org/uc?id=1c2NWr0hwC1pE1KDfAxWCM06huH2Pfn_n&amp;export=download" TargetMode="External"/><Relationship Id="rId3" Type="http://schemas.openxmlformats.org/officeDocument/2006/relationships/hyperlink" Target="https://www.sfcg.org/" TargetMode="External"/><Relationship Id="rId7" Type="http://schemas.openxmlformats.org/officeDocument/2006/relationships/hyperlink" Target="https://drive.google.com/a/sfcg.org/uc?id=1q0BCef8-kJRPFTOIFdnTYqBm4x_ki4QM&amp;export=download"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drive.google.com/a/sfcg.org/uc?id=1wQXCt7rX4CM4EfMbUirx-LmFz4pBV6nA&amp;export=download" TargetMode="External"/><Relationship Id="rId5" Type="http://schemas.openxmlformats.org/officeDocument/2006/relationships/hyperlink" Target="https://drive.google.com/a/sfcg.org/uc?id=1zE8nqmAckz0YMoLTHWbDgjfwBbavak6A&amp;export=download" TargetMode="External"/><Relationship Id="rId4" Type="http://schemas.openxmlformats.org/officeDocument/2006/relationships/hyperlink" Target="https://youtu.be/-lOHG37pe3w" TargetMode="Externa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b="15623"/>
          <a:stretch/>
        </p:blipFill>
        <p:spPr>
          <a:xfrm>
            <a:off x="3175" y="0"/>
            <a:ext cx="9140825" cy="5143500"/>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054650"/>
            <a:ext cx="5362575" cy="1384995"/>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05</a:t>
            </a:r>
            <a:r>
              <a:rPr lang="en-US" dirty="0"/>
              <a:t/>
            </a:r>
            <a:br>
              <a:rPr lang="en-US" dirty="0"/>
            </a:br>
            <a:r>
              <a:rPr lang="en-US" sz="1800" b="0" cap="none" dirty="0">
                <a:latin typeface="Arial" charset="0"/>
                <a:ea typeface="Arial" charset="0"/>
                <a:cs typeface="Arial" charset="0"/>
              </a:rPr>
              <a:t>Understanding Gender Dynamics to Radicalization, Violent Extremism and Engaging Women and Girls</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a16="http://schemas.microsoft.com/office/drawing/2014/main" xmlns="" id="{6886AC18-BBC0-1E48-87A7-6FBCC605A25A}"/>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a16="http://schemas.microsoft.com/office/drawing/2014/main" xmlns=""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a16="http://schemas.microsoft.com/office/drawing/2014/main" xmlns=""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Tree>
    <p:extLst>
      <p:ext uri="{BB962C8B-B14F-4D97-AF65-F5344CB8AC3E}">
        <p14:creationId xmlns:p14="http://schemas.microsoft.com/office/powerpoint/2010/main" val="187072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7314325"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tabLst>
                <a:tab pos="1795463" algn="l"/>
              </a:tabLst>
            </a:pPr>
            <a:r>
              <a:rPr lang="en-US" sz="1800" b="1" dirty="0">
                <a:solidFill>
                  <a:srgbClr val="00475D"/>
                </a:solidFill>
                <a:latin typeface="Arial" charset="0"/>
                <a:ea typeface="Arial" charset="0"/>
                <a:cs typeface="Arial" charset="0"/>
              </a:rPr>
              <a:t>VIDEO 6 | ISIS videos are sickening. They’re also really effective.</a:t>
            </a:r>
          </a:p>
          <a:p>
            <a:pPr>
              <a:tabLst>
                <a:tab pos="1795463" algn="l"/>
              </a:tabLst>
            </a:pPr>
            <a:endParaRPr lang="en-US" sz="1800" b="1" dirty="0">
              <a:solidFill>
                <a:srgbClr val="00475D"/>
              </a:solidFill>
              <a:latin typeface="Arial" charset="0"/>
              <a:ea typeface="Arial" charset="0"/>
              <a:cs typeface="Arial" charset="0"/>
            </a:endParaRPr>
          </a:p>
          <a:p>
            <a:pPr>
              <a:tabLst>
                <a:tab pos="1795463" algn="l"/>
              </a:tabLst>
            </a:pPr>
            <a:endParaRPr lang="en-US" sz="1800" b="1" dirty="0">
              <a:solidFill>
                <a:srgbClr val="00475D"/>
              </a:solidFill>
              <a:latin typeface="Arial" charset="0"/>
              <a:ea typeface="Arial" charset="0"/>
              <a:cs typeface="Arial" charset="0"/>
            </a:endParaRPr>
          </a:p>
          <a:p>
            <a:pPr>
              <a:tabLst>
                <a:tab pos="1795463" algn="l"/>
              </a:tabLst>
            </a:pPr>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a16="http://schemas.microsoft.com/office/drawing/2014/main" xmlns=""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a16="http://schemas.microsoft.com/office/drawing/2014/main" xmlns=""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xmlns=""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9356" y="1225745"/>
            <a:ext cx="4264025" cy="2313454"/>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4"/>
              </a:rPr>
              <a:t>Vox</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5"/>
              </a:rPr>
              <a:t>https://</a:t>
            </a:r>
            <a:r>
              <a:rPr lang="en-US" sz="1300" cap="none" dirty="0" err="1">
                <a:solidFill>
                  <a:srgbClr val="00475D"/>
                </a:solidFill>
                <a:latin typeface="Arial" charset="0"/>
                <a:ea typeface="Arial" charset="0"/>
                <a:cs typeface="Arial" charset="0"/>
                <a:hlinkClick r:id="rId5"/>
              </a:rPr>
              <a:t>youtu.be</a:t>
            </a:r>
            <a:r>
              <a:rPr lang="en-US" sz="1300" cap="none" dirty="0">
                <a:solidFill>
                  <a:srgbClr val="00475D"/>
                </a:solidFill>
                <a:latin typeface="Arial" charset="0"/>
                <a:ea typeface="Arial" charset="0"/>
                <a:cs typeface="Arial" charset="0"/>
                <a:hlinkClick r:id="rId5"/>
              </a:rPr>
              <a:t>/18lf1kpBgRk</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smtClean="0">
                <a:solidFill>
                  <a:srgbClr val="00475D"/>
                </a:solidFill>
                <a:latin typeface="Arial" charset="0"/>
                <a:ea typeface="Arial" charset="0"/>
                <a:cs typeface="Arial" charset="0"/>
                <a:hlinkClick r:id="rId6"/>
              </a:rPr>
              <a:t>Advanced</a:t>
            </a:r>
            <a:endParaRPr lang="en-US" sz="1300" b="0" cap="none" dirty="0">
              <a:solidFill>
                <a:srgbClr val="00475D"/>
              </a:solidFill>
              <a:latin typeface="Arial" charset="0"/>
              <a:ea typeface="Arial" charset="0"/>
              <a:cs typeface="Arial" charset="0"/>
            </a:endParaRPr>
          </a:p>
          <a:p>
            <a:pPr>
              <a:spcAft>
                <a:spcPts val="800"/>
              </a:spcAft>
            </a:pPr>
            <a:r>
              <a:rPr lang="en-US" sz="1300" u="sng" cap="none" dirty="0">
                <a:solidFill>
                  <a:srgbClr val="00475D"/>
                </a:solidFill>
                <a:latin typeface="Arial" charset="0"/>
                <a:ea typeface="Arial" charset="0"/>
                <a:cs typeface="Arial" charset="0"/>
                <a:hlinkClick r:id="rId7"/>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8"/>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pic>
        <p:nvPicPr>
          <p:cNvPr id="11" name="Google Shape;496;p78">
            <a:hlinkClick r:id="rId5"/>
            <a:extLst>
              <a:ext uri="{FF2B5EF4-FFF2-40B4-BE49-F238E27FC236}">
                <a16:creationId xmlns:a16="http://schemas.microsoft.com/office/drawing/2014/main" xmlns="" id="{15F01FC8-9F1F-834F-AFDE-5C2B7D648375}"/>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41004" y="1225745"/>
            <a:ext cx="4590937" cy="3060624"/>
          </a:xfrm>
          <a:prstGeom prst="rect">
            <a:avLst/>
          </a:prstGeom>
          <a:noFill/>
          <a:ln w="95250">
            <a:solidFill>
              <a:srgbClr val="133743"/>
            </a:solidFill>
          </a:ln>
        </p:spPr>
      </p:pic>
    </p:spTree>
    <p:extLst>
      <p:ext uri="{BB962C8B-B14F-4D97-AF65-F5344CB8AC3E}">
        <p14:creationId xmlns:p14="http://schemas.microsoft.com/office/powerpoint/2010/main" val="133505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570506" y="718441"/>
            <a:ext cx="4887694"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ISIL’s gendered strategy for men and boys:</a:t>
            </a:r>
            <a:endParaRPr lang="en-US" sz="2400" b="0" cap="none" dirty="0">
              <a:solidFill>
                <a:srgbClr val="0072B1"/>
              </a:solidFill>
              <a:latin typeface="Arial" charset="0"/>
              <a:ea typeface="Arial" charset="0"/>
              <a:cs typeface="Arial" charset="0"/>
            </a:endParaRPr>
          </a:p>
        </p:txBody>
      </p:sp>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28613" t="1762" r="39048" b="977"/>
          <a:stretch/>
        </p:blipFill>
        <p:spPr>
          <a:xfrm>
            <a:off x="-7883" y="-657"/>
            <a:ext cx="3048000" cy="5148098"/>
          </a:xfrm>
          <a:prstGeom prst="rect">
            <a:avLst/>
          </a:prstGeom>
        </p:spPr>
      </p:pic>
      <p:cxnSp>
        <p:nvCxnSpPr>
          <p:cNvPr id="19" name="Straight Connector 18"/>
          <p:cNvCxnSpPr>
            <a:cxnSpLocks/>
          </p:cNvCxnSpPr>
          <p:nvPr/>
        </p:nvCxnSpPr>
        <p:spPr>
          <a:xfrm flipH="1">
            <a:off x="3569516" y="1632054"/>
            <a:ext cx="558111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3581400" y="1883765"/>
            <a:ext cx="5257799" cy="209288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lvl="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ISIL called on men and boys to perform their traditional gender roles as “protectors” of women and children as “guardians of the faith and protectors of the land.”</a:t>
            </a:r>
          </a:p>
          <a:p>
            <a:pPr marL="182880" lvl="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ISIL also used women as a tool to recruit men, by promising them marriages with local and foreign women or captured women as sex slaves.</a:t>
            </a:r>
          </a:p>
        </p:txBody>
      </p:sp>
      <p:grpSp>
        <p:nvGrpSpPr>
          <p:cNvPr id="11" name="Group 10">
            <a:extLst>
              <a:ext uri="{FF2B5EF4-FFF2-40B4-BE49-F238E27FC236}">
                <a16:creationId xmlns:a16="http://schemas.microsoft.com/office/drawing/2014/main" xmlns="" id="{63D4EBEA-EB4D-0740-BD29-1C45448BC453}"/>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7CEE92E1-7EBA-C846-AB4A-4AEB10CD9C9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a16="http://schemas.microsoft.com/office/drawing/2014/main" xmlns="" id="{9B546A7F-57B2-0846-9979-99C2F3AD3C76}"/>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454700"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208530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9099589"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7 | </a:t>
            </a:r>
            <a:r>
              <a:rPr lang="en-US" sz="1700" b="1" dirty="0">
                <a:solidFill>
                  <a:srgbClr val="00475D"/>
                </a:solidFill>
                <a:latin typeface="Arial" charset="0"/>
                <a:ea typeface="Arial" charset="0"/>
                <a:cs typeface="Arial" charset="0"/>
              </a:rPr>
              <a:t>Breaking the mold: Woman mediator challenges gender norms in Yemen</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a16="http://schemas.microsoft.com/office/drawing/2014/main" xmlns=""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a16="http://schemas.microsoft.com/office/drawing/2014/main" xmlns=""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xmlns=""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07428" y="1129604"/>
            <a:ext cx="4264025" cy="301621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Search for Common Ground</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/gdDv4BBj-1c</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5"/>
              </a:rPr>
              <a:t>here</a:t>
            </a:r>
            <a:r>
              <a:rPr lang="en-US" sz="1300" b="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a:solidFill>
                  <a:srgbClr val="00475D"/>
                </a:solidFill>
                <a:latin typeface="Arial" charset="0"/>
                <a:ea typeface="Arial" charset="0"/>
                <a:cs typeface="Arial" charset="0"/>
                <a:hlinkClick r:id="rId6"/>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7"/>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8"/>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pic>
        <p:nvPicPr>
          <p:cNvPr id="15" name="Google Shape;510;p80">
            <a:hlinkClick r:id="rId4"/>
            <a:extLst>
              <a:ext uri="{FF2B5EF4-FFF2-40B4-BE49-F238E27FC236}">
                <a16:creationId xmlns:a16="http://schemas.microsoft.com/office/drawing/2014/main" xmlns="" id="{274E0CF6-5433-A042-A70C-07830525035F}"/>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48269" y="1218489"/>
            <a:ext cx="4590929" cy="3060619"/>
          </a:xfrm>
          <a:prstGeom prst="rect">
            <a:avLst/>
          </a:prstGeom>
          <a:noFill/>
          <a:ln w="95250">
            <a:solidFill>
              <a:srgbClr val="133743"/>
            </a:solidFill>
          </a:ln>
        </p:spPr>
      </p:pic>
    </p:spTree>
    <p:extLst>
      <p:ext uri="{BB962C8B-B14F-4D97-AF65-F5344CB8AC3E}">
        <p14:creationId xmlns:p14="http://schemas.microsoft.com/office/powerpoint/2010/main" val="87910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8814363"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8 | </a:t>
            </a:r>
            <a:r>
              <a:rPr lang="en-US" sz="1700" b="1" dirty="0" err="1">
                <a:solidFill>
                  <a:srgbClr val="00475D"/>
                </a:solidFill>
                <a:latin typeface="Arial" charset="0"/>
                <a:ea typeface="Arial" charset="0"/>
                <a:cs typeface="Arial" charset="0"/>
              </a:rPr>
              <a:t>Naija</a:t>
            </a:r>
            <a:r>
              <a:rPr lang="en-US" sz="1700" b="1" dirty="0">
                <a:solidFill>
                  <a:srgbClr val="00475D"/>
                </a:solidFill>
                <a:latin typeface="Arial" charset="0"/>
                <a:ea typeface="Arial" charset="0"/>
                <a:cs typeface="Arial" charset="0"/>
              </a:rPr>
              <a:t> Girls: Ending violence in Northern Nigeria </a:t>
            </a:r>
          </a:p>
          <a:p>
            <a:endParaRPr lang="en-US" sz="17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a16="http://schemas.microsoft.com/office/drawing/2014/main" xmlns=""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a16="http://schemas.microsoft.com/office/drawing/2014/main" xmlns=""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xmlns=""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07428" y="1129604"/>
            <a:ext cx="4264025" cy="301621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Search for Common Ground</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https://youtu.be/-lOHG37pe3w</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br>
              <a:rPr lang="en-US" sz="130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5"/>
              </a:rPr>
              <a:t>here</a:t>
            </a:r>
            <a:r>
              <a:rPr lang="en-US" sz="1300" b="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a:solidFill>
                  <a:srgbClr val="00475D"/>
                </a:solidFill>
                <a:latin typeface="Arial" charset="0"/>
                <a:ea typeface="Arial" charset="0"/>
                <a:cs typeface="Arial" charset="0"/>
                <a:hlinkClick r:id="rId6"/>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7"/>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8"/>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
        <p:nvSpPr>
          <p:cNvPr id="2" name="TextBox 1"/>
          <p:cNvSpPr txBox="1"/>
          <p:nvPr/>
        </p:nvSpPr>
        <p:spPr>
          <a:xfrm>
            <a:off x="2842591" y="-34787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16" name="Google Shape;517;p81">
            <a:hlinkClick r:id="rId4"/>
            <a:extLst>
              <a:ext uri="{FF2B5EF4-FFF2-40B4-BE49-F238E27FC236}">
                <a16:creationId xmlns:a16="http://schemas.microsoft.com/office/drawing/2014/main" xmlns="" id="{9B3C99B9-7955-9648-9B63-8D4FE5787B1D}"/>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48260" y="1217035"/>
            <a:ext cx="4590938" cy="3060625"/>
          </a:xfrm>
          <a:prstGeom prst="rect">
            <a:avLst/>
          </a:prstGeom>
          <a:noFill/>
          <a:ln w="95250">
            <a:solidFill>
              <a:srgbClr val="133743"/>
            </a:solidFill>
          </a:ln>
        </p:spPr>
      </p:pic>
    </p:spTree>
    <p:extLst>
      <p:ext uri="{BB962C8B-B14F-4D97-AF65-F5344CB8AC3E}">
        <p14:creationId xmlns:p14="http://schemas.microsoft.com/office/powerpoint/2010/main" val="65678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31974" r="27459"/>
          <a:stretch/>
        </p:blipFill>
        <p:spPr>
          <a:xfrm>
            <a:off x="6027846" y="-1"/>
            <a:ext cx="3150987" cy="5186225"/>
          </a:xfrm>
          <a:prstGeom prst="rect">
            <a:avLst/>
          </a:prstGeom>
        </p:spPr>
      </p:pic>
      <p:sp>
        <p:nvSpPr>
          <p:cNvPr id="14" name="Title 2"/>
          <p:cNvSpPr txBox="1">
            <a:spLocks/>
          </p:cNvSpPr>
          <p:nvPr/>
        </p:nvSpPr>
        <p:spPr>
          <a:xfrm>
            <a:off x="773883" y="886651"/>
            <a:ext cx="4495799"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Risks from engaging women </a:t>
            </a:r>
            <a:br>
              <a:rPr lang="en" sz="2400" b="0" cap="none" dirty="0">
                <a:solidFill>
                  <a:srgbClr val="0072B1"/>
                </a:solidFill>
                <a:latin typeface="Arial" charset="0"/>
                <a:ea typeface="Arial" charset="0"/>
                <a:cs typeface="Arial" charset="0"/>
              </a:rPr>
            </a:br>
            <a:r>
              <a:rPr lang="en" sz="2400" b="0" cap="none" dirty="0">
                <a:solidFill>
                  <a:srgbClr val="0072B1"/>
                </a:solidFill>
                <a:latin typeface="Arial" charset="0"/>
                <a:ea typeface="Arial" charset="0"/>
                <a:cs typeface="Arial" charset="0"/>
              </a:rPr>
              <a:t>and girls:</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62001" y="1707046"/>
            <a:ext cx="838862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97626" y="1947557"/>
            <a:ext cx="4917374" cy="280076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may only be incorporated as participants in programs and activities, rather than as leaders.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may be only expected to work on activities that only target women or “women’s issues” rather than the full scope of activities.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Countering violent extremism policies may risk the securitization or </a:t>
            </a:r>
            <a:r>
              <a:rPr lang="en" sz="1800" b="0" cap="none" dirty="0" err="1">
                <a:solidFill>
                  <a:srgbClr val="0072B1"/>
                </a:solidFill>
                <a:latin typeface="Arial" charset="0"/>
                <a:ea typeface="Arial" charset="0"/>
                <a:cs typeface="Arial" charset="0"/>
              </a:rPr>
              <a:t>instrumentalization</a:t>
            </a:r>
            <a:r>
              <a:rPr lang="en" sz="1800" b="0" cap="none" dirty="0">
                <a:solidFill>
                  <a:srgbClr val="0072B1"/>
                </a:solidFill>
                <a:latin typeface="Arial" charset="0"/>
                <a:ea typeface="Arial" charset="0"/>
                <a:cs typeface="Arial" charset="0"/>
              </a:rPr>
              <a:t> of women’s concerns.</a:t>
            </a:r>
          </a:p>
        </p:txBody>
      </p:sp>
      <p:grpSp>
        <p:nvGrpSpPr>
          <p:cNvPr id="8" name="Group 7">
            <a:extLst>
              <a:ext uri="{FF2B5EF4-FFF2-40B4-BE49-F238E27FC236}">
                <a16:creationId xmlns:a16="http://schemas.microsoft.com/office/drawing/2014/main" xmlns="" id="{0F0196A6-9339-F346-8665-C22A5DF73415}"/>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5796A48F-6011-D641-B66C-365B492F993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A5BB89C3-992B-6740-B7E4-10BDEAB50D5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949784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3">
            <a:extLst>
              <a:ext uri="{28A0092B-C50C-407E-A947-70E740481C1C}">
                <a14:useLocalDpi xmlns:a14="http://schemas.microsoft.com/office/drawing/2010/main" val="0"/>
              </a:ext>
            </a:extLst>
          </a:blip>
          <a:srcRect l="13400" r="45436"/>
          <a:stretch/>
        </p:blipFill>
        <p:spPr>
          <a:xfrm>
            <a:off x="6027846" y="0"/>
            <a:ext cx="3116153" cy="5141866"/>
          </a:xfrm>
          <a:prstGeom prst="rect">
            <a:avLst/>
          </a:prstGeom>
        </p:spPr>
      </p:pic>
      <p:sp>
        <p:nvSpPr>
          <p:cNvPr id="14" name="Title 2"/>
          <p:cNvSpPr txBox="1">
            <a:spLocks/>
          </p:cNvSpPr>
          <p:nvPr/>
        </p:nvSpPr>
        <p:spPr>
          <a:xfrm>
            <a:off x="773883" y="886651"/>
            <a:ext cx="4495799"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Risks from engaging women </a:t>
            </a:r>
            <a:br>
              <a:rPr lang="en" sz="2400" b="0" cap="none" dirty="0">
                <a:solidFill>
                  <a:srgbClr val="0072B1"/>
                </a:solidFill>
                <a:latin typeface="Arial" charset="0"/>
                <a:ea typeface="Arial" charset="0"/>
                <a:cs typeface="Arial" charset="0"/>
              </a:rPr>
            </a:br>
            <a:r>
              <a:rPr lang="en" sz="2400" b="0" cap="none" dirty="0">
                <a:solidFill>
                  <a:srgbClr val="0072B1"/>
                </a:solidFill>
                <a:latin typeface="Arial" charset="0"/>
                <a:ea typeface="Arial" charset="0"/>
                <a:cs typeface="Arial" charset="0"/>
              </a:rPr>
              <a:t>and girls:</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62001" y="1707046"/>
            <a:ext cx="838862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97626" y="1947557"/>
            <a:ext cx="4917374" cy="209288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and girls may face unique security risks because their empowerment is seen particularly threatening to violent extremist groups or traditional male leaders.</a:t>
            </a:r>
          </a:p>
          <a:p>
            <a:pPr marL="182880" indent="-18288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parents or the male relatives of women and girls may sometimes resist women and girls’ full participation.</a:t>
            </a:r>
          </a:p>
        </p:txBody>
      </p:sp>
      <p:grpSp>
        <p:nvGrpSpPr>
          <p:cNvPr id="11" name="Group 10">
            <a:extLst>
              <a:ext uri="{FF2B5EF4-FFF2-40B4-BE49-F238E27FC236}">
                <a16:creationId xmlns:a16="http://schemas.microsoft.com/office/drawing/2014/main" xmlns="" id="{50F11552-0095-9E49-B3FC-BD2041B19181}"/>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6E72ED42-53DF-194C-A7BB-7F0A6F4E140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8A503ECB-11C7-9D49-A169-C3EC4CDB2B4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189136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990" y="1039700"/>
            <a:ext cx="64243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Good practices for engaging women and girls:</a:t>
            </a:r>
            <a:endParaRPr lang="en-US" sz="2400" b="0" cap="none" dirty="0">
              <a:solidFill>
                <a:srgbClr val="0072B1"/>
              </a:solidFill>
              <a:latin typeface="Arial" charset="0"/>
              <a:ea typeface="Arial" charset="0"/>
              <a:cs typeface="Arial" charset="0"/>
            </a:endParaRPr>
          </a:p>
        </p:txBody>
      </p:sp>
      <p:cxnSp>
        <p:nvCxnSpPr>
          <p:cNvPr id="19" name="Straight Connector 18"/>
          <p:cNvCxnSpPr/>
          <p:nvPr/>
        </p:nvCxnSpPr>
        <p:spPr>
          <a:xfrm flipH="1">
            <a:off x="762000" y="1583981"/>
            <a:ext cx="833038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773884" y="1635968"/>
            <a:ext cx="7570788" cy="310854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Include women and girls and gender mainstreaming in all parts of programming, including design, implementation, and evaluation.</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Involve men and boys in mainstreaming gender. </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Build the capacity of women and girls to contribute safely and productively.</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Support women-led organizations’ access to resources and opportunities to undertake countering violent extremism activities.</a:t>
            </a:r>
          </a:p>
          <a:p>
            <a:pPr marL="228600" indent="-228600">
              <a:spcBef>
                <a:spcPts val="0"/>
              </a:spcBef>
              <a:spcAft>
                <a:spcPts val="10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Ensure that efforts counter women and girls’ involvement in violent extremism, including by identifying gender dynamics in radicalization.</a:t>
            </a:r>
          </a:p>
        </p:txBody>
      </p:sp>
      <p:grpSp>
        <p:nvGrpSpPr>
          <p:cNvPr id="8" name="Group 7">
            <a:extLst>
              <a:ext uri="{FF2B5EF4-FFF2-40B4-BE49-F238E27FC236}">
                <a16:creationId xmlns:a16="http://schemas.microsoft.com/office/drawing/2014/main" xmlns="" id="{5CF57162-643D-F040-A61A-E120DD43FB2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a16="http://schemas.microsoft.com/office/drawing/2014/main" xmlns="" id="{37ED6861-7FFC-BF44-BE4E-A8A5D04F34D7}"/>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xmlns="" id="{E4535896-3926-8445-99EE-056CCC18463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98069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E5903C2-B68C-A743-92AB-DA654218C4A7}"/>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4" name="Title 2"/>
          <p:cNvSpPr txBox="1">
            <a:spLocks/>
          </p:cNvSpPr>
          <p:nvPr/>
        </p:nvSpPr>
        <p:spPr>
          <a:xfrm>
            <a:off x="788505" y="1739238"/>
            <a:ext cx="7086600" cy="182864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Gender is an important factor in understanding and countering violent extremism for both men and women.</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supporting and engaging in violent extremism are driven by a variety of motivating factors.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are taking diverse roles in violent extremist groups.</a:t>
            </a:r>
          </a:p>
        </p:txBody>
      </p:sp>
      <p:grpSp>
        <p:nvGrpSpPr>
          <p:cNvPr id="10" name="Group 9">
            <a:extLst>
              <a:ext uri="{FF2B5EF4-FFF2-40B4-BE49-F238E27FC236}">
                <a16:creationId xmlns:a16="http://schemas.microsoft.com/office/drawing/2014/main" xmlns="" id="{1F30E6B5-39C6-0F4B-B3EA-E266B8186A3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565D6E24-4443-1A4B-8D6F-CD8B3C964C3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6BCADC01-507D-0747-A896-5FF95B4EB4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cxnSp>
        <p:nvCxnSpPr>
          <p:cNvPr id="18" name="Straight Connector 17">
            <a:extLst>
              <a:ext uri="{FF2B5EF4-FFF2-40B4-BE49-F238E27FC236}">
                <a16:creationId xmlns:a16="http://schemas.microsoft.com/office/drawing/2014/main" xmlns="" id="{644DD3E5-F02F-EA44-94E6-D775E72696A3}"/>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xmlns="" id="{E78DA88E-4B1E-F742-9B17-19E5B7105B06}"/>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07611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88505" y="1739238"/>
            <a:ext cx="7086600" cy="21877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are required partners in countering the radicalization of both men and women.</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are already working in the countering violent extremism field.</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Women and girls need to be better incorporated at all levels of preventing and countering violent extremism.</a:t>
            </a:r>
          </a:p>
          <a:p>
            <a:pPr defTabSz="274320">
              <a:lnSpc>
                <a:spcPts val="2200"/>
              </a:lnSpc>
              <a:spcBef>
                <a:spcPts val="0"/>
              </a:spcBef>
              <a:spcAft>
                <a:spcPts val="600"/>
              </a:spcAft>
              <a:buSzPct val="175000"/>
            </a:pPr>
            <a:endParaRPr lang="en-US" sz="1800" b="0" cap="none" dirty="0">
              <a:latin typeface="Arial" charset="0"/>
              <a:ea typeface="Arial" charset="0"/>
              <a:cs typeface="Arial" charset="0"/>
            </a:endParaRPr>
          </a:p>
        </p:txBody>
      </p:sp>
      <p:grpSp>
        <p:nvGrpSpPr>
          <p:cNvPr id="10" name="Group 9">
            <a:extLst>
              <a:ext uri="{FF2B5EF4-FFF2-40B4-BE49-F238E27FC236}">
                <a16:creationId xmlns:a16="http://schemas.microsoft.com/office/drawing/2014/main" xmlns="" id="{1F30E6B5-39C6-0F4B-B3EA-E266B8186A3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565D6E24-4443-1A4B-8D6F-CD8B3C964C3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6BCADC01-507D-0747-A896-5FF95B4EB4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pic>
        <p:nvPicPr>
          <p:cNvPr id="11" name="Picture 10">
            <a:extLst>
              <a:ext uri="{FF2B5EF4-FFF2-40B4-BE49-F238E27FC236}">
                <a16:creationId xmlns:a16="http://schemas.microsoft.com/office/drawing/2014/main" xmlns="" id="{CEFFAF8D-B842-1844-AE2A-F51ABDD55CAD}"/>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a16="http://schemas.microsoft.com/office/drawing/2014/main" xmlns="" id="{E82D2436-DBF8-8E47-BFA2-06260E36B99F}"/>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xmlns="" id="{7A65B54A-6C4E-BB4E-BDAC-7BA95F7FE199}"/>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705391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E7E6B1-323D-444C-8206-D75EB98FC67D}"/>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27AE51F2-C12C-9241-9EA6-DF3AAA238F0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15E8C02F-0B2D-A248-A0C4-BD7CDD1DBC83}"/>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742951"/>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907018"/>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6" y="1862248"/>
            <a:ext cx="8037443" cy="160300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you feel being part of Group 1 or 2?</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you figure out the unspoken rules?</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it feel when you were not able to complete the task successfully?</a:t>
            </a:r>
          </a:p>
          <a:p>
            <a:pPr marL="320040" indent="-320040">
              <a:lnSpc>
                <a:spcPts val="1900"/>
              </a:lnSpc>
              <a:spcBef>
                <a:spcPts val="0"/>
              </a:spcBef>
              <a:spcAft>
                <a:spcPts val="1000"/>
              </a:spcAft>
              <a:buClr>
                <a:schemeClr val="bg1"/>
              </a:buClr>
              <a:buSzPct val="100000"/>
              <a:buFont typeface="+mj-lt"/>
              <a:buAutoNum type="arabicPeriod"/>
            </a:pPr>
            <a:r>
              <a:rPr lang="en" sz="1800" b="0" cap="none" dirty="0">
                <a:latin typeface="Arial" charset="0"/>
                <a:ea typeface="Arial" charset="0"/>
                <a:cs typeface="Arial" charset="0"/>
              </a:rPr>
              <a:t>How did it feel for those in Group 1 to understand the rules and to exclude those from Group 2 when they did not understand the unspoken rules? </a:t>
            </a:r>
            <a:endParaRPr lang="en-US" sz="1800" b="0" cap="none" dirty="0">
              <a:latin typeface="Arial" charset="0"/>
              <a:ea typeface="Arial" charset="0"/>
              <a:cs typeface="Arial" charset="0"/>
            </a:endParaRPr>
          </a:p>
        </p:txBody>
      </p:sp>
      <p:grpSp>
        <p:nvGrpSpPr>
          <p:cNvPr id="11" name="Group 10">
            <a:extLst>
              <a:ext uri="{FF2B5EF4-FFF2-40B4-BE49-F238E27FC236}">
                <a16:creationId xmlns:a16="http://schemas.microsoft.com/office/drawing/2014/main" xmlns="" id="{72C611CB-03D1-F143-8B05-45A81E98D2C0}"/>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33060064-68E5-E047-B477-0B024891FDB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B2952100-BC36-D54F-8FE0-80DBADA08D3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 </a:t>
            </a:r>
            <a:r>
              <a:rPr lang="en-US" sz="550" dirty="0">
                <a:solidFill>
                  <a:schemeClr val="bg1"/>
                </a:solidFill>
                <a:latin typeface="Arial" charset="0"/>
                <a:ea typeface="Arial" charset="0"/>
                <a:cs typeface="Arial" charset="0"/>
              </a:rPr>
              <a:t>Understanding Gender Dynamics to Radicalization, Violent Extremism and Engaging Women and Girls</a:t>
            </a:r>
          </a:p>
        </p:txBody>
      </p:sp>
    </p:spTree>
    <p:extLst>
      <p:ext uri="{BB962C8B-B14F-4D97-AF65-F5344CB8AC3E}">
        <p14:creationId xmlns:p14="http://schemas.microsoft.com/office/powerpoint/2010/main" val="194822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F6DCE864-B681-944A-87F3-7C5F32A2E491}"/>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E8783050-DA46-7F45-B3C1-C8958882D48F}"/>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F0FE0F4A-DD94-A642-BA36-F73B1710C400}"/>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742951"/>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907018"/>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6" y="1902232"/>
            <a:ext cx="8037443" cy="134652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lvl="0" indent="-342900">
              <a:lnSpc>
                <a:spcPts val="1900"/>
              </a:lnSpc>
              <a:spcBef>
                <a:spcPts val="0"/>
              </a:spcBef>
              <a:spcAft>
                <a:spcPts val="1000"/>
              </a:spcAft>
              <a:buClr>
                <a:schemeClr val="bg1"/>
              </a:buClr>
              <a:buSzPct val="100000"/>
              <a:buFont typeface="+mj-lt"/>
              <a:buAutoNum type="arabicPeriod" startAt="5"/>
            </a:pPr>
            <a:r>
              <a:rPr lang="en-US" sz="1800" b="0" cap="none" dirty="0">
                <a:latin typeface="Arial" charset="0"/>
                <a:ea typeface="Arial" charset="0"/>
                <a:cs typeface="Arial" charset="0"/>
              </a:rPr>
              <a:t>Did those in Group 2 try and help other members of their group to </a:t>
            </a:r>
            <a:br>
              <a:rPr lang="en-US" sz="1800" b="0" cap="none" dirty="0">
                <a:latin typeface="Arial" charset="0"/>
                <a:ea typeface="Arial" charset="0"/>
                <a:cs typeface="Arial" charset="0"/>
              </a:rPr>
            </a:br>
            <a:r>
              <a:rPr lang="en-US" sz="1800" b="0" cap="none" dirty="0">
                <a:latin typeface="Arial" charset="0"/>
                <a:ea typeface="Arial" charset="0"/>
                <a:cs typeface="Arial" charset="0"/>
              </a:rPr>
              <a:t>figure out the rules?</a:t>
            </a:r>
          </a:p>
          <a:p>
            <a:pPr marL="342900" lvl="0" indent="-342900">
              <a:lnSpc>
                <a:spcPts val="1900"/>
              </a:lnSpc>
              <a:spcBef>
                <a:spcPts val="0"/>
              </a:spcBef>
              <a:spcAft>
                <a:spcPts val="1000"/>
              </a:spcAft>
              <a:buClr>
                <a:schemeClr val="bg1"/>
              </a:buClr>
              <a:buSzPct val="100000"/>
              <a:buFont typeface="+mj-lt"/>
              <a:buAutoNum type="arabicPeriod" startAt="5"/>
            </a:pPr>
            <a:r>
              <a:rPr lang="en-US" sz="1800" b="0" cap="none" dirty="0">
                <a:latin typeface="Arial" charset="0"/>
                <a:ea typeface="Arial" charset="0"/>
                <a:cs typeface="Arial" charset="0"/>
              </a:rPr>
              <a:t>Are there times when you have been in a similar situation, trying to </a:t>
            </a:r>
            <a:br>
              <a:rPr lang="en-US" sz="1800" b="0" cap="none" dirty="0">
                <a:latin typeface="Arial" charset="0"/>
                <a:ea typeface="Arial" charset="0"/>
                <a:cs typeface="Arial" charset="0"/>
              </a:rPr>
            </a:br>
            <a:r>
              <a:rPr lang="en-US" sz="1800" b="0" cap="none" dirty="0">
                <a:latin typeface="Arial" charset="0"/>
                <a:ea typeface="Arial" charset="0"/>
                <a:cs typeface="Arial" charset="0"/>
              </a:rPr>
              <a:t>figure out social rules that you did not know, like when you traveled </a:t>
            </a:r>
            <a:br>
              <a:rPr lang="en-US" sz="1800" b="0" cap="none" dirty="0">
                <a:latin typeface="Arial" charset="0"/>
                <a:ea typeface="Arial" charset="0"/>
                <a:cs typeface="Arial" charset="0"/>
              </a:rPr>
            </a:br>
            <a:r>
              <a:rPr lang="en-US" sz="1800" b="0" cap="none" dirty="0">
                <a:latin typeface="Arial" charset="0"/>
                <a:ea typeface="Arial" charset="0"/>
                <a:cs typeface="Arial" charset="0"/>
              </a:rPr>
              <a:t>to a new place? What happened when you returned home?</a:t>
            </a:r>
            <a:endParaRPr lang="en" sz="1800" b="0" cap="none" dirty="0">
              <a:latin typeface="Arial" charset="0"/>
              <a:ea typeface="Arial" charset="0"/>
              <a:cs typeface="Arial" charset="0"/>
            </a:endParaRPr>
          </a:p>
        </p:txBody>
      </p:sp>
      <p:grpSp>
        <p:nvGrpSpPr>
          <p:cNvPr id="11" name="Group 10">
            <a:extLst>
              <a:ext uri="{FF2B5EF4-FFF2-40B4-BE49-F238E27FC236}">
                <a16:creationId xmlns:a16="http://schemas.microsoft.com/office/drawing/2014/main" xmlns="" id="{72C611CB-03D1-F143-8B05-45A81E98D2C0}"/>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33060064-68E5-E047-B477-0B024891FDB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B2952100-BC36-D54F-8FE0-80DBADA08D3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94030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FFEC701-8D18-8E43-BDAD-BB29DE3A1606}"/>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7514112" cy="1485900"/>
          </a:xfrm>
        </p:spPr>
        <p:txBody>
          <a:bodyPr>
            <a:normAutofit fontScale="90000"/>
          </a:bodyPr>
          <a:lstStyle/>
          <a:p>
            <a:r>
              <a:rPr lang="en" sz="2400" b="1" dirty="0">
                <a:solidFill>
                  <a:srgbClr val="FCE122"/>
                </a:solidFill>
                <a:latin typeface="Arial Black" charset="0"/>
                <a:ea typeface="Arial Black" charset="0"/>
                <a:cs typeface="Arial Black" charset="0"/>
              </a:rPr>
              <a:t>Gender</a:t>
            </a:r>
            <a:r>
              <a:rPr lang="en" sz="2400" dirty="0">
                <a:solidFill>
                  <a:srgbClr val="FCE122"/>
                </a:solidFill>
                <a:latin typeface="Arial" charset="0"/>
                <a:ea typeface="Arial" charset="0"/>
                <a:cs typeface="Arial" charset="0"/>
              </a:rPr>
              <a:t> </a:t>
            </a:r>
            <a:r>
              <a:rPr lang="en" sz="2400" dirty="0">
                <a:solidFill>
                  <a:schemeClr val="bg1"/>
                </a:solidFill>
                <a:latin typeface="Arial" charset="0"/>
                <a:ea typeface="Arial" charset="0"/>
                <a:cs typeface="Arial" charset="0"/>
              </a:rPr>
              <a:t>refers to the socially constructed characteristics of women and men – such as norms, roles and relationships of and between groups of women and men. It varies from society to society and can be changed. While most people are born either male or female, they are taught appropriate norms and behaviors – including how they should interact with others of the same or opposite sex within households, communities and work places.</a:t>
            </a:r>
            <a:r>
              <a:rPr lang="en" sz="2400" dirty="0">
                <a:solidFill>
                  <a:srgbClr val="FCE122"/>
                </a:solidFill>
                <a:latin typeface="Arial" charset="0"/>
                <a:ea typeface="Arial" charset="0"/>
                <a:cs typeface="Arial" charset="0"/>
              </a:rPr>
              <a:t/>
            </a:r>
            <a:br>
              <a:rPr lang="en" sz="2400" dirty="0">
                <a:solidFill>
                  <a:srgbClr val="FCE122"/>
                </a:solidFill>
                <a:latin typeface="Arial" charset="0"/>
                <a:ea typeface="Arial" charset="0"/>
                <a:cs typeface="Arial" charset="0"/>
              </a:rPr>
            </a:br>
            <a:endParaRPr lang="en" sz="2400" dirty="0">
              <a:solidFill>
                <a:srgbClr val="FCE122"/>
              </a:solidFill>
              <a:latin typeface="Arial" charset="0"/>
              <a:ea typeface="Arial" charset="0"/>
              <a:cs typeface="Arial" charset="0"/>
            </a:endParaRPr>
          </a:p>
        </p:txBody>
      </p:sp>
      <p:cxnSp>
        <p:nvCxnSpPr>
          <p:cNvPr id="13" name="Straight Connector 12"/>
          <p:cNvCxnSpPr>
            <a:cxnSpLocks/>
          </p:cNvCxnSpPr>
          <p:nvPr/>
        </p:nvCxnSpPr>
        <p:spPr>
          <a:xfrm flipH="1">
            <a:off x="722811" y="842342"/>
            <a:ext cx="842118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3BD45AE7-81A6-374D-A9F3-61408C2F4ACC}"/>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D0BF4B71-49ED-7A4F-BB84-C0705A9F0CC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0993D68D-DE17-094A-8018-13046C584D86}"/>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sp>
        <p:nvSpPr>
          <p:cNvPr id="14"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8471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562137"/>
            <a:ext cx="6562725" cy="235449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important do you feel gender is for countering violent extremism? Why is that?</a:t>
            </a:r>
          </a:p>
          <a:p>
            <a:pPr algn="ctr"/>
            <a:endParaRPr lang="en" sz="2550" b="0" cap="none" dirty="0">
              <a:latin typeface="Arial" charset="0"/>
              <a:ea typeface="Arial" charset="0"/>
              <a:cs typeface="Arial" charset="0"/>
            </a:endParaRPr>
          </a:p>
          <a:p>
            <a:pPr algn="ctr"/>
            <a:r>
              <a:rPr lang="en" sz="2550" b="0" cap="none" dirty="0">
                <a:latin typeface="Arial" charset="0"/>
                <a:ea typeface="Arial" charset="0"/>
                <a:cs typeface="Arial" charset="0"/>
              </a:rPr>
              <a:t>How important do you feel it is to engage women and girls in countering violent extremism?</a:t>
            </a:r>
            <a:endParaRPr lang="en-US" sz="2550" b="0" cap="none" dirty="0">
              <a:latin typeface="Arial" charset="0"/>
              <a:ea typeface="Arial" charset="0"/>
              <a:cs typeface="Arial" charset="0"/>
            </a:endParaRPr>
          </a:p>
        </p:txBody>
      </p:sp>
      <p:grpSp>
        <p:nvGrpSpPr>
          <p:cNvPr id="12" name="Group 11">
            <a:extLst>
              <a:ext uri="{FF2B5EF4-FFF2-40B4-BE49-F238E27FC236}">
                <a16:creationId xmlns:a16="http://schemas.microsoft.com/office/drawing/2014/main" xmlns="" id="{9CC773C7-999F-8D47-883C-E00C2D37359A}"/>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0B1D1428-7F97-3D46-AF2B-9A737F033BB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2">
              <a:extLst>
                <a:ext uri="{FF2B5EF4-FFF2-40B4-BE49-F238E27FC236}">
                  <a16:creationId xmlns:a16="http://schemas.microsoft.com/office/drawing/2014/main" xmlns="" id="{458C83DC-A974-754D-BDD7-97E8FC75999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cxnSp>
        <p:nvCxnSpPr>
          <p:cNvPr id="16" name="Straight Connector 15">
            <a:extLst>
              <a:ext uri="{FF2B5EF4-FFF2-40B4-BE49-F238E27FC236}">
                <a16:creationId xmlns:a16="http://schemas.microsoft.com/office/drawing/2014/main" xmlns="" id="{9D55BB08-6D11-6240-A40A-36E663A4591F}"/>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6E4FF40-131C-4449-8AFC-4BB661FAEE96}"/>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71259022-6144-E244-8859-A99F2C0FC8D8}"/>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334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32014" t="991" r="35031" b="1754"/>
          <a:stretch/>
        </p:blipFill>
        <p:spPr>
          <a:xfrm>
            <a:off x="6019800" y="-7938"/>
            <a:ext cx="3124200" cy="5178426"/>
          </a:xfrm>
          <a:prstGeom prst="rect">
            <a:avLst/>
          </a:prstGeom>
        </p:spPr>
      </p:pic>
      <p:sp>
        <p:nvSpPr>
          <p:cNvPr id="11" name="Title 2"/>
          <p:cNvSpPr txBox="1">
            <a:spLocks/>
          </p:cNvSpPr>
          <p:nvPr/>
        </p:nvSpPr>
        <p:spPr>
          <a:xfrm>
            <a:off x="812800" y="830818"/>
            <a:ext cx="541020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Projects that incorporate gender:</a:t>
            </a:r>
            <a:endParaRPr lang="en-US" sz="24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89050" y="1352136"/>
            <a:ext cx="838476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825501" y="1599023"/>
            <a:ext cx="4889500" cy="30777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are more effective, as we are able to design interventions that are specific to the unique ways that different people are drawn to violent extremism;</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avoid ignoring the risks women and girls may have to the appeal of violent extremism; and</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challenge the violent forms of masculinity and femininity that violent extremist groups promote and try to socialize their supporters and recruits into.</a:t>
            </a:r>
          </a:p>
        </p:txBody>
      </p:sp>
      <p:grpSp>
        <p:nvGrpSpPr>
          <p:cNvPr id="17" name="Group 16">
            <a:extLst>
              <a:ext uri="{FF2B5EF4-FFF2-40B4-BE49-F238E27FC236}">
                <a16:creationId xmlns:a16="http://schemas.microsoft.com/office/drawing/2014/main" xmlns="" id="{FACDD7B5-9461-774F-AC35-92D9870779A5}"/>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xmlns="" id="{E83FBB2A-360B-7F4A-A131-65A3852E899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2F8290EA-7DC1-5B46-A040-8A2716857EE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21622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26264" t="-35" r="40115" b="1243"/>
          <a:stretch/>
        </p:blipFill>
        <p:spPr>
          <a:xfrm>
            <a:off x="6019800" y="0"/>
            <a:ext cx="3124200" cy="5156200"/>
          </a:xfrm>
          <a:prstGeom prst="rect">
            <a:avLst/>
          </a:prstGeom>
        </p:spPr>
      </p:pic>
      <p:sp>
        <p:nvSpPr>
          <p:cNvPr id="11" name="Title 2"/>
          <p:cNvSpPr txBox="1">
            <a:spLocks/>
          </p:cNvSpPr>
          <p:nvPr/>
        </p:nvSpPr>
        <p:spPr>
          <a:xfrm>
            <a:off x="768555" y="818038"/>
            <a:ext cx="5410200"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Common gender stereotypes about violent extremism:</a:t>
            </a:r>
            <a:endParaRPr lang="en-US" sz="24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89050" y="1710001"/>
            <a:ext cx="836157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2"/>
          <p:cNvSpPr txBox="1">
            <a:spLocks/>
          </p:cNvSpPr>
          <p:nvPr/>
        </p:nvSpPr>
        <p:spPr>
          <a:xfrm>
            <a:off x="768556" y="1788566"/>
            <a:ext cx="4889500" cy="30008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are not recruited by violent extremist groups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only support violent extremism when they are coerced or because of connections to male violent extremists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Men take part in violent radicalism due to a personal desire to change their societies, while women have other reasons</a:t>
            </a:r>
          </a:p>
          <a:p>
            <a:pPr marL="228600" indent="-22860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Women do not commit violence in violent extremist groups</a:t>
            </a:r>
          </a:p>
        </p:txBody>
      </p:sp>
      <p:grpSp>
        <p:nvGrpSpPr>
          <p:cNvPr id="14" name="Group 13">
            <a:extLst>
              <a:ext uri="{FF2B5EF4-FFF2-40B4-BE49-F238E27FC236}">
                <a16:creationId xmlns:a16="http://schemas.microsoft.com/office/drawing/2014/main" xmlns="" id="{4D7741D6-687E-844F-AC8C-1EECC1709302}"/>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E114F983-90EA-C944-9BD3-DB3F77C09449}"/>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141042B6-36F3-EC49-970A-CA3924E6A48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111180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alphaModFix amt="9000"/>
            <a:extLst>
              <a:ext uri="{28A0092B-C50C-407E-A947-70E740481C1C}">
                <a14:useLocalDpi xmlns:a14="http://schemas.microsoft.com/office/drawing/2010/main" val="0"/>
              </a:ext>
            </a:extLst>
          </a:blip>
          <a:srcRect l="2381" t="9524" r="2381" b="9822"/>
          <a:stretch/>
        </p:blipFill>
        <p:spPr>
          <a:xfrm>
            <a:off x="0" y="-19050"/>
            <a:ext cx="9144000" cy="5162550"/>
          </a:xfrm>
          <a:prstGeom prst="rect">
            <a:avLst/>
          </a:prstGeom>
        </p:spPr>
      </p:pic>
      <p:sp>
        <p:nvSpPr>
          <p:cNvPr id="5" name="Title 2"/>
          <p:cNvSpPr txBox="1">
            <a:spLocks/>
          </p:cNvSpPr>
          <p:nvPr/>
        </p:nvSpPr>
        <p:spPr>
          <a:xfrm>
            <a:off x="1062038" y="2533779"/>
            <a:ext cx="7019925" cy="3924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US" sz="2550" b="0" cap="none" dirty="0">
                <a:latin typeface="Arial" charset="0"/>
                <a:ea typeface="Arial" charset="0"/>
                <a:cs typeface="Arial" charset="0"/>
              </a:rPr>
              <a:t>Women and girls are not at risk of radicalization.</a:t>
            </a:r>
            <a:endParaRPr lang="en" sz="2550" b="0" cap="none" dirty="0">
              <a:latin typeface="Arial" charset="0"/>
              <a:ea typeface="Arial" charset="0"/>
              <a:cs typeface="Arial" charset="0"/>
            </a:endParaRPr>
          </a:p>
        </p:txBody>
      </p:sp>
      <p:sp>
        <p:nvSpPr>
          <p:cNvPr id="13" name="Title 2"/>
          <p:cNvSpPr txBox="1">
            <a:spLocks/>
          </p:cNvSpPr>
          <p:nvPr/>
        </p:nvSpPr>
        <p:spPr>
          <a:xfrm>
            <a:off x="835819" y="1657350"/>
            <a:ext cx="7472362" cy="2462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1600" cap="none" spc="50" dirty="0">
                <a:solidFill>
                  <a:srgbClr val="FCE122"/>
                </a:solidFill>
                <a:latin typeface="Arial" charset="0"/>
                <a:ea typeface="Arial" charset="0"/>
                <a:cs typeface="Arial" charset="0"/>
              </a:rPr>
              <a:t>DO YOU AGREE WITH THE</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FOLLOWING</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STATEMENT?</a:t>
            </a:r>
          </a:p>
        </p:txBody>
      </p:sp>
      <p:sp>
        <p:nvSpPr>
          <p:cNvPr id="3" name="TextBox 2"/>
          <p:cNvSpPr txBox="1"/>
          <p:nvPr/>
        </p:nvSpPr>
        <p:spPr>
          <a:xfrm>
            <a:off x="9896168" y="2374490"/>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xmlns="" id="{645B880C-3122-734F-B321-D8F5C690D859}"/>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7C4593E9-DE47-324A-9DA8-448EB96DF1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a16="http://schemas.microsoft.com/office/drawing/2014/main" xmlns="" id="{05D167B6-69A0-064B-A32E-16EA807AF274}"/>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cxnSp>
        <p:nvCxnSpPr>
          <p:cNvPr id="19" name="Straight Connector 18">
            <a:extLst>
              <a:ext uri="{FF2B5EF4-FFF2-40B4-BE49-F238E27FC236}">
                <a16:creationId xmlns:a16="http://schemas.microsoft.com/office/drawing/2014/main" xmlns="" id="{3E7E34CA-065C-744B-8B6D-3FD4639313D2}"/>
              </a:ext>
            </a:extLst>
          </p:cNvPr>
          <p:cNvCxnSpPr/>
          <p:nvPr/>
        </p:nvCxnSpPr>
        <p:spPr>
          <a:xfrm flipH="1">
            <a:off x="2955632" y="2061500"/>
            <a:ext cx="3232736" cy="0"/>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E0A26C6-A12E-C34F-8511-1BD2917B5224}"/>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051237A-EA94-1E4C-947A-55B8F2D3BA28}"/>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05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Gender Dynamics to Radicalization, Violent Extremism and Engaging Women and Girls</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1991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1087773"/>
            <a:ext cx="6801678"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ISIL’s gendered strategy for women and girls:</a:t>
            </a:r>
            <a:endParaRPr lang="en-US" sz="2400" b="0" cap="none" dirty="0">
              <a:solidFill>
                <a:srgbClr val="0072B1"/>
              </a:solidFill>
              <a:latin typeface="Arial" charset="0"/>
              <a:ea typeface="Arial" charset="0"/>
              <a:cs typeface="Arial" charset="0"/>
            </a:endParaRPr>
          </a:p>
        </p:txBody>
      </p:sp>
      <p:cxnSp>
        <p:nvCxnSpPr>
          <p:cNvPr id="19" name="Straight Connector 18"/>
          <p:cNvCxnSpPr>
            <a:cxnSpLocks/>
          </p:cNvCxnSpPr>
          <p:nvPr/>
        </p:nvCxnSpPr>
        <p:spPr>
          <a:xfrm flipH="1">
            <a:off x="786560" y="1632054"/>
            <a:ext cx="835744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txBox="1">
            <a:spLocks/>
          </p:cNvSpPr>
          <p:nvPr/>
        </p:nvSpPr>
        <p:spPr>
          <a:xfrm>
            <a:off x="762000" y="1953053"/>
            <a:ext cx="8077199"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Highlighted gender-specific push factors in women and girls’ home countries, such as politically subjugated and oppressed, economically poor, and unsafe because of the threat of sexual violence.</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Made promises of wealth, stable livelihoods, romance, and the chance to support ISIL’s “state-building” project. </a:t>
            </a:r>
          </a:p>
          <a:p>
            <a:pPr marL="228600" indent="-228600">
              <a:spcBef>
                <a:spcPts val="0"/>
              </a:spcBef>
              <a:spcAft>
                <a:spcPts val="12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Offered a chance to seize control of their own lives and do something forbidden and exciting with the hopes of changing their own society or creating a new one.</a:t>
            </a:r>
          </a:p>
        </p:txBody>
      </p:sp>
      <p:grpSp>
        <p:nvGrpSpPr>
          <p:cNvPr id="11" name="Group 10">
            <a:extLst>
              <a:ext uri="{FF2B5EF4-FFF2-40B4-BE49-F238E27FC236}">
                <a16:creationId xmlns:a16="http://schemas.microsoft.com/office/drawing/2014/main" xmlns="" id="{F0B1549B-EA85-9D4E-A3E5-C4DCB4F32546}"/>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18D13F45-7BE4-C445-BEAD-197EBC56322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itle 2">
              <a:extLst>
                <a:ext uri="{FF2B5EF4-FFF2-40B4-BE49-F238E27FC236}">
                  <a16:creationId xmlns:a16="http://schemas.microsoft.com/office/drawing/2014/main" xmlns="" id="{FB579CE6-AFAC-BC40-9A46-51D97F15C65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05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Gender Dynamics to Radicalization, Violent Extremism and Engaging Women and Girls</a:t>
            </a:r>
            <a:endParaRPr lang="en-US" sz="550" dirty="0">
              <a:solidFill>
                <a:srgbClr val="0072B1"/>
              </a:solidFill>
              <a:latin typeface="Arial" charset="0"/>
              <a:ea typeface="Arial" charset="0"/>
              <a:cs typeface="Arial" charset="0"/>
            </a:endParaRPr>
          </a:p>
        </p:txBody>
      </p:sp>
    </p:spTree>
    <p:extLst>
      <p:ext uri="{BB962C8B-B14F-4D97-AF65-F5344CB8AC3E}">
        <p14:creationId xmlns:p14="http://schemas.microsoft.com/office/powerpoint/2010/main" val="169348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3866</TotalTime>
  <Words>1155</Words>
  <Application>Microsoft Office PowerPoint</Application>
  <PresentationFormat>On-screen Show (16:9)</PresentationFormat>
  <Paragraphs>119</Paragraphs>
  <Slides>18</Slides>
  <Notes>6</Notes>
  <HiddenSlides>4</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0429_SFCG_Powerpoint</vt:lpstr>
      <vt:lpstr>MODULE 05 Understanding Gender Dynamics to Radicalization, Violent Extremism and Engaging Women and Girls</vt:lpstr>
      <vt:lpstr>PowerPoint Presentation</vt:lpstr>
      <vt:lpstr>PowerPoint Presentation</vt:lpstr>
      <vt:lpstr>Gender refers to the socially constructed characteristics of women and men – such as norms, roles and relationships of and between groups of women and men. It varies from society to society and can be changed. While most people are born either male or female, they are taught appropriate norms and behaviors – including how they should interact with others of the same or opposite sex within households, communities and work places.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2019-03-19T13:03:53Z</dcterms:modified>
</cp:coreProperties>
</file>