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20" r:id="rId11"/>
    <p:sldId id="419" r:id="rId12"/>
    <p:sldId id="439" r:id="rId13"/>
    <p:sldId id="42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65" autoAdjust="0"/>
    <p:restoredTop sz="90476"/>
  </p:normalViewPr>
  <p:slideViewPr>
    <p:cSldViewPr snapToGrid="0">
      <p:cViewPr>
        <p:scale>
          <a:sx n="138" d="100"/>
          <a:sy n="138" d="100"/>
        </p:scale>
        <p:origin x="1144" y="432"/>
      </p:cViewPr>
      <p:guideLst>
        <p:guide pos="1912"/>
        <p:guide pos="5568"/>
        <p:guide pos="3792"/>
        <p:guide orient="horz" pos="1077"/>
        <p:guide orient="horz" pos="2162"/>
        <p:guide pos="2880"/>
        <p:guide orient="horz" pos="132"/>
        <p:guide orient="horz" pos="3127"/>
        <p:guide orient="horz" pos="2970"/>
        <p:guide orient="horz" pos="348"/>
        <p:guide pos="480"/>
        <p:guide pos="5289"/>
        <p:guide/>
        <p:guide pos="5760"/>
        <p:guide pos="194"/>
        <p:guide pos="2160"/>
        <p:guide orient="horz"/>
        <p:guide orient="horz" pos="3238"/>
        <p:guide orient="horz"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1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7399" r="1177" b="6913"/>
          <a:stretch/>
        </p:blipFill>
        <p:spPr>
          <a:xfrm>
            <a:off x="0" y="-19050"/>
            <a:ext cx="914400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837" y="3361230"/>
            <a:ext cx="5574205" cy="1355931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04</a:t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800" b="0" cap="none" dirty="0" err="1">
                <a:latin typeface="Arial" charset="0"/>
                <a:ea typeface="Arial" charset="0"/>
                <a:cs typeface="Arial" charset="0"/>
              </a:rPr>
              <a:t>Multisectoral</a:t>
            </a: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 Approach to Countering Violent Extremism: Opportunities for Collaboration between Government and Civil Society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id="{7F52EA98-C358-544F-976A-4A7E0514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r="29452"/>
          <a:stretch/>
        </p:blipFill>
        <p:spPr>
          <a:xfrm>
            <a:off x="6011863" y="0"/>
            <a:ext cx="3132137" cy="514508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74700" y="815626"/>
            <a:ext cx="541020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Good practices for effective collaboration: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89050" y="1706276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4700" y="1858189"/>
            <a:ext cx="4940299" cy="29238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Formalize collaboration in regional or national strategies or action plans when possible and appropriate.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 careful using channels to coordinate on countering violent extremism for different purposes.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Do not use programs to prevent and counter violent extremism as a cover for broad law enforcement or intelligence gathering activities.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C30CB3-AFD8-EB4C-AFAF-D3AAFA8BAAF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B8A328-5EAB-444E-871B-94D66D6FCC9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A3003936-D8A1-4547-9A56-98C360C1F12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73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3167" r="13647" b="1868"/>
          <a:stretch/>
        </p:blipFill>
        <p:spPr>
          <a:xfrm>
            <a:off x="6019800" y="7938"/>
            <a:ext cx="3124200" cy="5138737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774700" y="1858189"/>
            <a:ext cx="4940299" cy="24468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Use broad collaboration to reduce the initial fears to engage.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Respect concerns over confidentiality.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Define roles and responsibilities collectively and discuss limitations.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Recognize that personal collaboration and institutional collaboration are different things that require specific efforts.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3248A-A696-8D46-99E0-DDCEA5F904CF}"/>
              </a:ext>
            </a:extLst>
          </p:cNvPr>
          <p:cNvSpPr/>
          <p:nvPr/>
        </p:nvSpPr>
        <p:spPr>
          <a:xfrm>
            <a:off x="7348451" y="-1"/>
            <a:ext cx="1795549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Evgeni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Zotov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BY-NC-ND 2.0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4700" y="815626"/>
            <a:ext cx="541020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Good practices for effective collaboration: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789050" y="1706276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8167FE-E1E0-A940-B0DB-0D753151D72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DC6159-FE36-254A-9133-0D990D1A05E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9168B7F6-0C3F-9E44-BB51-BCFD7103A35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41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50405" y="1796283"/>
            <a:ext cx="7086600" cy="196207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Governments and civil society organizations bring unique skill sets and resources to preventing and countering violent extremism.</a:t>
            </a:r>
          </a:p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Collaboration may not be occurring because of trust deficits or a lack of accurate knowledge or skills.</a:t>
            </a:r>
          </a:p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High levels of distrust reduces the number of tools and opportunities for countering violent extremism and may encourage governments to favor security-based approaches.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3587F-12C2-4C44-B1D9-69327A28A9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063D35-417C-D140-BD7E-8E47DA14218B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1BBC065B-BC0F-9E45-B897-5E61C18DEC39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A194215-65B5-F746-9655-16A748E33AC9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9B34F0-E2A9-424F-A654-F876B7239E3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549E2E-1CAD-5B49-A9CC-DD9E6F3624F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id="{82683B3B-9EC2-3E47-96D2-13560E9742C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76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0F75393B-12A3-E84C-AC00-809EA5C1033D}"/>
              </a:ext>
            </a:extLst>
          </p:cNvPr>
          <p:cNvSpPr txBox="1">
            <a:spLocks/>
          </p:cNvSpPr>
          <p:nvPr/>
        </p:nvSpPr>
        <p:spPr>
          <a:xfrm>
            <a:off x="750405" y="1797893"/>
            <a:ext cx="7086600" cy="171841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3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Some unhealthy government and civil society approaches risk exacerbating tensions or issues that drive violent extremism.</a:t>
            </a:r>
          </a:p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3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Collaborating in the countering violent extremism space requires long-term commitments built on mutual respect and common understandings of the problem.</a:t>
            </a:r>
          </a:p>
          <a:p>
            <a:pPr marL="285750" indent="-285750" defTabSz="27432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3"/>
              </a:buBlip>
            </a:pPr>
            <a:endParaRPr lang="en-US" sz="1800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2E0E7D-E4BC-8B4E-A098-DB0C3F3F0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F29504-D385-294B-8AF5-E8C9DF026F15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BE681A24-B4D4-974A-B739-5C8FD940C69B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F1BBEA-56BD-B844-AD2C-57F8CB1F69C2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7427B-92FA-6046-A8EB-A021B77EE8C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0D7C14-17D3-8948-9A0D-AE28FA8FC44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id="{2BC9BB74-5A70-DB48-8729-09377016EC6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69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0" y="-1"/>
            <a:ext cx="9151240" cy="5122719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62038" y="2388756"/>
            <a:ext cx="7019925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Government agencies alone can solve the problem of drug abuse.</a:t>
            </a:r>
            <a:endParaRPr lang="en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B3178C-A198-2047-8B49-1B5DADEA797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C56324-F0FD-2E43-B391-6FD46680F1A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74C952B6-943E-E445-88E8-2784BD251D9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68FE7D-B195-874B-B63E-35575FE6F364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5A7E2E-083B-BB4B-982E-6E13E84EABEB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60B89D-114F-3742-A530-B7EBA16DFC71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47091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21280"/>
            <a:ext cx="7514112" cy="1485900"/>
          </a:xfrm>
        </p:spPr>
        <p:txBody>
          <a:bodyPr>
            <a:normAutofit/>
          </a:bodyPr>
          <a:lstStyle/>
          <a:p>
            <a:r>
              <a:rPr lang="en" sz="2400" b="1" dirty="0">
                <a:solidFill>
                  <a:srgbClr val="FCE122"/>
                </a:solidFill>
                <a:latin typeface="Arial Black" charset="0"/>
                <a:ea typeface="Arial Black" charset="0"/>
                <a:cs typeface="Arial Black" charset="0"/>
              </a:rPr>
              <a:t>Civil society </a:t>
            </a:r>
            <a:r>
              <a:rPr lang="en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the broad term for organizations and institutions that act in the interests of citizens —including informal collectives, labor unions, activists, charities, religious institutions, and more.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685800" y="842342"/>
            <a:ext cx="84582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DF9EB3-DEA8-2A47-9D0C-E4982D5E661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C671D5-36D7-AC43-BC64-BE98F05165CF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41F10035-41F8-7842-9A6B-2DD37F9D544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6EF7E77-A50C-4C46-AD2B-1AF19F52F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>
            <a:off x="0" y="2887731"/>
            <a:ext cx="4293703" cy="225576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82357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90887" y="1624013"/>
            <a:ext cx="4505400" cy="785812"/>
          </a:xfrm>
          <a:prstGeom prst="rect">
            <a:avLst/>
          </a:prstGeom>
          <a:solidFill>
            <a:srgbClr val="004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87820" y="1022836"/>
            <a:ext cx="7368360" cy="3385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200" cap="none" dirty="0">
                <a:solidFill>
                  <a:srgbClr val="00475D"/>
                </a:solidFill>
                <a:latin typeface="Arial Black" charset="0"/>
                <a:ea typeface="Arial Black" charset="0"/>
                <a:cs typeface="Arial Black" charset="0"/>
              </a:rPr>
              <a:t>ROLES IN COUNTERING VIOLENT EXTREMISM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624014"/>
            <a:ext cx="7634288" cy="3005136"/>
          </a:xfrm>
          <a:prstGeom prst="rect">
            <a:avLst/>
          </a:prstGeom>
          <a:noFill/>
          <a:ln>
            <a:solidFill>
              <a:srgbClr val="00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409825"/>
            <a:ext cx="763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3613" y="1624013"/>
            <a:ext cx="0" cy="300513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0887" y="1624013"/>
            <a:ext cx="0" cy="300513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3490480"/>
            <a:ext cx="763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 txBox="1">
            <a:spLocks/>
          </p:cNvSpPr>
          <p:nvPr/>
        </p:nvSpPr>
        <p:spPr>
          <a:xfrm>
            <a:off x="4114800" y="1888495"/>
            <a:ext cx="1939453" cy="2923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900" cap="none" spc="100" dirty="0">
                <a:latin typeface="Arial Black" charset="0"/>
                <a:ea typeface="Arial Black" charset="0"/>
                <a:cs typeface="Arial Black" charset="0"/>
              </a:rPr>
              <a:t>STRENGTHS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6269182" y="1888495"/>
            <a:ext cx="1981200" cy="2923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900" cap="none" spc="100" dirty="0">
                <a:latin typeface="Arial Black" charset="0"/>
                <a:ea typeface="Arial Black" charset="0"/>
                <a:cs typeface="Arial Black" charset="0"/>
              </a:rPr>
              <a:t>CHALLENGES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920208" y="2585561"/>
            <a:ext cx="287247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6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Government: </a:t>
            </a:r>
            <a:r>
              <a:rPr lang="en-US" sz="16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(such as ministries, the police, prisons, parliament)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920209" y="3720200"/>
            <a:ext cx="287247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6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Civil society: </a:t>
            </a:r>
            <a:r>
              <a:rPr lang="en-US" sz="16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(such as organizations, activists, charities, religious institutions)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FD2EC2-CE9B-CA43-8EA4-BC7E1FF5F82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715522-C1C0-4B41-8094-27E2B5707D7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itle 2">
              <a:extLst>
                <a:ext uri="{FF2B5EF4-FFF2-40B4-BE49-F238E27FC236}">
                  <a16:creationId xmlns:a16="http://schemas.microsoft.com/office/drawing/2014/main" id="{8DF3823A-0EE6-F348-940B-3397C949131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69271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52500" y="1234916"/>
            <a:ext cx="7239000" cy="270843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200" b="0" cap="none" dirty="0">
                <a:latin typeface="Arial" charset="0"/>
                <a:ea typeface="Arial" charset="0"/>
                <a:cs typeface="Arial" charset="0"/>
              </a:rPr>
              <a:t>Did you discover examples of where government strengths and civil society challenges are opposites </a:t>
            </a:r>
            <a:br>
              <a:rPr lang="en-US" sz="220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200" b="0" cap="none" dirty="0">
                <a:latin typeface="Arial" charset="0"/>
                <a:ea typeface="Arial" charset="0"/>
                <a:cs typeface="Arial" charset="0"/>
              </a:rPr>
              <a:t>or vice versa? How could collaboration between governments and civil society remedy those challenges?</a:t>
            </a:r>
          </a:p>
          <a:p>
            <a:pPr algn="ctr"/>
            <a:endParaRPr lang="en" sz="2200" b="0" cap="none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" sz="2200" b="0" cap="none" dirty="0">
                <a:latin typeface="Arial" charset="0"/>
                <a:ea typeface="Arial" charset="0"/>
                <a:cs typeface="Arial" charset="0"/>
              </a:rPr>
              <a:t>From this exercise, what do you think are the </a:t>
            </a:r>
            <a:br>
              <a:rPr lang="en-US" sz="220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200" b="0" cap="none" dirty="0">
                <a:latin typeface="Arial" charset="0"/>
                <a:ea typeface="Arial" charset="0"/>
                <a:cs typeface="Arial" charset="0"/>
              </a:rPr>
              <a:t>potential benefits of collaboration in the field of countering violent extremism?</a:t>
            </a:r>
            <a:endParaRPr lang="en-US" sz="220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03E47F-1750-3C45-900C-0ECEE24CF0D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A5E9EC-88C6-2F42-B914-1C676B7E9CF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9C55B995-D477-FA4C-80A1-EF7B47F3D4E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ACE7BF-9E3B-4847-8F29-B20A86494A8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A220D-21A7-DB48-BED0-D62A3A2DFB6B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CC48EE5-ADF7-5841-8A14-7C3C119A8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r="40846" b="170"/>
          <a:stretch/>
        </p:blipFill>
        <p:spPr>
          <a:xfrm>
            <a:off x="6019800" y="-1588"/>
            <a:ext cx="3124200" cy="5172076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74700" y="1047750"/>
            <a:ext cx="5410200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Potential benefits of collaboration: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89050" y="1556368"/>
            <a:ext cx="836151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774700" y="1752069"/>
            <a:ext cx="4940299" cy="30777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Multiplies efficiency and impact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Expands the breadth of stakeholders actively engaging in countering violent extremism and expands the toolkit available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Highlights common goals and allows stakeholders to share the burden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Builds shared understandings of the problem and increases communication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Increases system-wide cooperation and builds mutual trust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C183E-4AAA-A249-BFB9-0A4378FB92E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1409C3-EED4-6B4B-80D7-52F6BC52A0A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DE0EC4DB-8E29-A14D-8639-1E78DB161E7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37E3201-26F5-C54F-8BC8-A9533606BE25}"/>
              </a:ext>
            </a:extLst>
          </p:cNvPr>
          <p:cNvSpPr/>
          <p:nvPr/>
        </p:nvSpPr>
        <p:spPr>
          <a:xfrm>
            <a:off x="7685148" y="-1"/>
            <a:ext cx="1458852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 Photo/Rick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Bajornas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42144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1891846"/>
            <a:ext cx="6115050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Why might governments and civil </a:t>
            </a:r>
            <a:br>
              <a:rPr lang="en-US" sz="255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society not collaborate, and why might collaboration be limited?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D5A18-8CC1-5941-AFE7-B449E457307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50E466-1744-BD43-9715-C5660AC5800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387615E4-93E7-E747-BC55-FA8392E2D9D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C36C1-571F-E243-A45B-45D56439EBD1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0CFFB9-4E01-1B4F-9C10-734E61AFB2D0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1C98547-94C1-1F4D-BF79-AAD4E7B0A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63743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570506" y="1074379"/>
            <a:ext cx="4887694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Possible reasons for not collaborating on countering violent extremism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13928" r="51443" b="2476"/>
          <a:stretch/>
        </p:blipFill>
        <p:spPr>
          <a:xfrm>
            <a:off x="0" y="0"/>
            <a:ext cx="3035300" cy="5145132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569516" y="2343150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3581400" y="2541022"/>
            <a:ext cx="5257799" cy="133882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Inaccurate information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Incompatible attitudes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Different interests or priorities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Lack the skills or resources to collaborate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4253455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B101C-DA6B-424C-B449-E5C58C199974}"/>
              </a:ext>
            </a:extLst>
          </p:cNvPr>
          <p:cNvSpPr txBox="1"/>
          <p:nvPr/>
        </p:nvSpPr>
        <p:spPr>
          <a:xfrm>
            <a:off x="6318738" y="-33996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7C32B0-7281-714A-9297-9E41CCF1024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1085B9-7A47-DC4D-AB93-5FB7D19B7F4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B09C658B-884A-F646-9C37-264A2C9F168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65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774700" y="1047750"/>
            <a:ext cx="5410200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Coordination Plan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89050" y="1556368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04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Multisectoral Approach to Countering Violent Extremism: Opportunities for Collaboration Between Government and Civil Society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46FCD-8C02-D247-A60F-351B30D9F3A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6C436-72E5-AA4F-B9B8-3EDB9A63853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0E9B2667-F180-3E49-B52F-CDAAA40DB1E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954887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7958</TotalTime>
  <Words>650</Words>
  <Application>Microsoft Macintosh PowerPoint</Application>
  <PresentationFormat>On-screen Show (16:9)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Arial Black</vt:lpstr>
      <vt:lpstr>Calibri</vt:lpstr>
      <vt:lpstr>Open Sans</vt:lpstr>
      <vt:lpstr>Wingdings</vt:lpstr>
      <vt:lpstr>0429_SFCG_Powerpoint</vt:lpstr>
      <vt:lpstr>MODULE 04 A Multisectoral Approach to Countering Violent Extremism: Opportunities for Collaboration between Government and Civil Society</vt:lpstr>
      <vt:lpstr>PowerPoint Presentation</vt:lpstr>
      <vt:lpstr>Civil society is the broad term for organizations and institutions that act in the interests of citizens —including informal collectives, labor unions, activists, charities, religious institutions, and more.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2019-02-27T15:48:15Z</dcterms:modified>
</cp:coreProperties>
</file>