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448" r:id="rId10"/>
    <p:sldId id="449" r:id="rId11"/>
    <p:sldId id="315" r:id="rId12"/>
    <p:sldId id="316" r:id="rId13"/>
    <p:sldId id="317" r:id="rId14"/>
    <p:sldId id="31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pos="1912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792" userDrawn="1">
          <p15:clr>
            <a:srgbClr val="A4A3A4"/>
          </p15:clr>
        </p15:guide>
        <p15:guide id="9" orient="horz" pos="1092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32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70" userDrawn="1">
          <p15:clr>
            <a:srgbClr val="A4A3A4"/>
          </p15:clr>
        </p15:guide>
        <p15:guide id="15" orient="horz" pos="372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9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4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23" userDrawn="1">
          <p15:clr>
            <a:srgbClr val="A4A3A4"/>
          </p15:clr>
        </p15:guide>
        <p15:guide id="25" pos="26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1"/>
    <a:srgbClr val="00475D"/>
    <a:srgbClr val="133743"/>
    <a:srgbClr val="0095C3"/>
    <a:srgbClr val="000000"/>
    <a:srgbClr val="3DABCE"/>
    <a:srgbClr val="0AD092"/>
    <a:srgbClr val="FCE12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663" autoAdjust="0"/>
    <p:restoredTop sz="87083"/>
  </p:normalViewPr>
  <p:slideViewPr>
    <p:cSldViewPr snapToGrid="0">
      <p:cViewPr>
        <p:scale>
          <a:sx n="110" d="100"/>
          <a:sy n="110" d="100"/>
        </p:scale>
        <p:origin x="-672" y="-294"/>
      </p:cViewPr>
      <p:guideLst>
        <p:guide orient="horz" pos="1092"/>
        <p:guide orient="horz" pos="2162"/>
        <p:guide orient="horz" pos="132"/>
        <p:guide orient="horz" pos="3127"/>
        <p:guide orient="horz" pos="2970"/>
        <p:guide orient="horz" pos="372"/>
        <p:guide orient="horz"/>
        <p:guide orient="horz" pos="3238"/>
        <p:guide orient="horz" pos="723"/>
        <p:guide pos="1912"/>
        <p:guide pos="5568"/>
        <p:guide pos="3792"/>
        <p:guide pos="2880"/>
        <p:guide pos="480"/>
        <p:guide pos="5289"/>
        <p:guide/>
        <p:guide pos="5760"/>
        <p:guide pos="194"/>
        <p:guide pos="2160"/>
        <p:guide pos="26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bxQKWWmBPWX5mwzmKAjHbt7tRyXMQrGn&amp;export=download" TargetMode="External"/><Relationship Id="rId3" Type="http://schemas.openxmlformats.org/officeDocument/2006/relationships/hyperlink" Target="https://www.women-without-borders.org/" TargetMode="External"/><Relationship Id="rId7" Type="http://schemas.openxmlformats.org/officeDocument/2006/relationships/hyperlink" Target="https://drive.google.com/a/sfcg.org/uc?id=105ofdnXDbOp8vDxrKFyV4kdEOwgASLnO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awZgTlfTqxpFW0yJ-quqYN8x0FGExBgs&amp;export=download" TargetMode="External"/><Relationship Id="rId5" Type="http://schemas.openxmlformats.org/officeDocument/2006/relationships/hyperlink" Target="https://youtu.be/hi6M5UGS7gA" TargetMode="External"/><Relationship Id="rId4" Type="http://schemas.openxmlformats.org/officeDocument/2006/relationships/hyperlink" Target="https://rebrand.ly/Video05" TargetMode="Externa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7PWLOIChOMRoudt-j8H9VY4NyvzOyVfR&amp;export=download" TargetMode="External"/><Relationship Id="rId3" Type="http://schemas.openxmlformats.org/officeDocument/2006/relationships/hyperlink" Target="https://www.sfcg.org/" TargetMode="External"/><Relationship Id="rId7" Type="http://schemas.openxmlformats.org/officeDocument/2006/relationships/hyperlink" Target="https://drive.google.com/a/sfcg.org/uc?id=1lM1Fr7ZpCO5iklf0F3Jt5sztKnsQ1t0v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DD1nBGq5mLfXnKbA41KvCb4A1J3vPz4l&amp;export=download" TargetMode="External"/><Relationship Id="rId5" Type="http://schemas.openxmlformats.org/officeDocument/2006/relationships/hyperlink" Target="https://vimeo.com/105565369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youtu.be/StMWYkepds4" TargetMode="External"/><Relationship Id="rId9" Type="http://schemas.openxmlformats.org/officeDocument/2006/relationships/hyperlink" Target="https://drive.google.com/a/sfcg.org/uc?id=1c2NWr0hwC1pE1KDfAxWCM06huH2Pfn_n&amp;export=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6"/>
          <a:stretch/>
        </p:blipFill>
        <p:spPr>
          <a:xfrm>
            <a:off x="10923" y="-13014"/>
            <a:ext cx="9125891" cy="51533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7074" y="3336238"/>
            <a:ext cx="4629150" cy="1107996"/>
          </a:xfrm>
        </p:spPr>
        <p:txBody>
          <a:bodyPr/>
          <a:lstStyle/>
          <a:p>
            <a:r>
              <a:rPr lang="en-US" sz="3600" b="0" dirty="0">
                <a:latin typeface="Arial" charset="0"/>
                <a:ea typeface="Arial" charset="0"/>
                <a:cs typeface="Arial" charset="0"/>
              </a:rPr>
              <a:t>MODULE</a:t>
            </a:r>
            <a:r>
              <a:rPr lang="en-US" sz="3600" dirty="0"/>
              <a:t>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03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1400" y="56515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3" descr="C:\Users\Hannah Kim\Desktop\your sister file\sfcg_newlogo2.png">
            <a:extLst>
              <a:ext uri="{FF2B5EF4-FFF2-40B4-BE49-F238E27FC236}">
                <a16:creationId xmlns:a16="http://schemas.microsoft.com/office/drawing/2014/main" xmlns="" id="{B51D414E-9F8B-EF4A-A6FE-D683E75E9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162" y="3432175"/>
            <a:ext cx="1867306" cy="329112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521C90A-C419-DA44-BB07-B653519DE7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5926" r="61042" b="87277"/>
          <a:stretch/>
        </p:blipFill>
        <p:spPr>
          <a:xfrm>
            <a:off x="8053403" y="3955866"/>
            <a:ext cx="601866" cy="405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80C7C35-4A5F-F544-A8E2-F66C839DE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91" y="3914958"/>
            <a:ext cx="1237038" cy="5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6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8" y="505706"/>
            <a:ext cx="7314325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5 | Mother’s School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6ADBA01-1790-FA48-AF29-0BBF34FF603A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97A3A7-9CFA-9345-BC25-E3C372C41395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itle 2">
              <a:extLst>
                <a:ext uri="{FF2B5EF4-FFF2-40B4-BE49-F238E27FC236}">
                  <a16:creationId xmlns:a16="http://schemas.microsoft.com/office/drawing/2014/main" xmlns="" id="{35D48BB8-6CFD-CA45-944F-C753B5AC75F5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01A909C-7BCD-9C42-82BB-C934799295C3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5CC432FB-06C4-B544-A7FA-DB6AD0E25095}"/>
              </a:ext>
            </a:extLst>
          </p:cNvPr>
          <p:cNvSpPr txBox="1">
            <a:spLocks/>
          </p:cNvSpPr>
          <p:nvPr/>
        </p:nvSpPr>
        <p:spPr>
          <a:xfrm>
            <a:off x="320027" y="1142071"/>
            <a:ext cx="4264025" cy="261610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Women without Borders</a:t>
            </a:r>
            <a:endParaRPr lang="en-US" sz="1300" b="0" u="sng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https://rebrand.ly/Video05 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https://youtu.be/hi6M5UGS7gA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 smtClean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Arabic 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 smtClean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1" name="Google Shape;314;p51">
            <a:hlinkClick r:id="rId4"/>
            <a:extLst>
              <a:ext uri="{FF2B5EF4-FFF2-40B4-BE49-F238E27FC236}">
                <a16:creationId xmlns:a16="http://schemas.microsoft.com/office/drawing/2014/main" xmlns="" id="{696534A7-88FC-0A48-B685-D70880B6802F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87" y="1228336"/>
            <a:ext cx="4580679" cy="3053785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14774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138237" y="1691311"/>
            <a:ext cx="6867526" cy="172354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are some of the potential risks of involving community leaders and family members in countering violent extremism efforts?</a:t>
            </a:r>
          </a:p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How can we overcome them?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B4D9624-69D8-5F4E-8046-CE48A1C3B9AF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97D5847-2AA5-3B41-BF51-7D7CFA576781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itle 2">
              <a:extLst>
                <a:ext uri="{FF2B5EF4-FFF2-40B4-BE49-F238E27FC236}">
                  <a16:creationId xmlns:a16="http://schemas.microsoft.com/office/drawing/2014/main" xmlns="" id="{D77BB30C-A378-8944-B94B-4201DA8679A3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11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D22DD52-9CB5-8C40-964C-25A0644EF167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6B1F817-8C28-C445-9C2E-D37E7565970C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90E559A-2929-9E4E-84CC-0B706CF92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7A182919-651F-7343-9009-E0AA3BB3894E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14187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801757" y="1846282"/>
            <a:ext cx="7351644" cy="289822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Lack of a </a:t>
            </a:r>
            <a:r>
              <a:rPr lang="en" sz="1800" cap="none" dirty="0">
                <a:solidFill>
                  <a:srgbClr val="0072B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Do No Harm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approach may lead to further marginalizing or discriminating against communities.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Not </a:t>
            </a:r>
            <a:r>
              <a:rPr lang="en" sz="1800" cap="none" dirty="0">
                <a:solidFill>
                  <a:srgbClr val="0072B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building the capacity of grassroots organizations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may leave them without the ability to implement projects well or monitor the finances or the impact of activities.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Self-appointed community gatekeepers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may require programming to be conducted narrowly through themselves.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Not recognizing the limitations of families, religious leaders, and other community leaders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can lead to unfair marginalization or discrimination against them.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01756" y="642769"/>
            <a:ext cx="7823392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Risks of engaging communities and families in countering violent extremism programs: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801758" y="1581150"/>
            <a:ext cx="8348868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5B9A102-329A-6F40-9C7B-2C2C7708CB8B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0FAD9F5-7FA4-204A-86CF-CCC803692FE0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xmlns="" id="{BCF9CFF7-D160-2A42-8E7D-596CD347C4A6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F7B4B361-631A-104C-9CFA-3FE3568D8230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16098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88505" y="1864096"/>
            <a:ext cx="7086600" cy="164910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Resilient communities have many defensive factors that help protect them from the rise and spread of violent extremism.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Countering violent extremism is most effective at the local level.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When government actors collaborate with local communities and listen to their needs, damaged relationships can be repaired.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ECD77AB-129C-0C4E-9F3B-5E2472E99E66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67AE316-B10E-D34A-886E-64024F4F9B2E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itle 2">
              <a:extLst>
                <a:ext uri="{FF2B5EF4-FFF2-40B4-BE49-F238E27FC236}">
                  <a16:creationId xmlns:a16="http://schemas.microsoft.com/office/drawing/2014/main" xmlns="" id="{28B999FC-46AF-214F-84F7-295A103E17EA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13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1E7290-DE4D-A046-BB59-F1AC0FE973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>
            <a:off x="5410200" y="0"/>
            <a:ext cx="3733800" cy="404347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A1D0A2E-7044-EE4B-9D29-937AFD880917}"/>
              </a:ext>
            </a:extLst>
          </p:cNvPr>
          <p:cNvCxnSpPr>
            <a:cxnSpLocks/>
          </p:cNvCxnSpPr>
          <p:nvPr/>
        </p:nvCxnSpPr>
        <p:spPr>
          <a:xfrm flipH="1">
            <a:off x="764756" y="1483434"/>
            <a:ext cx="837924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1BBD9012-5203-B643-8BFE-2AB0903A8F6B}"/>
              </a:ext>
            </a:extLst>
          </p:cNvPr>
          <p:cNvSpPr txBox="1">
            <a:spLocks/>
          </p:cNvSpPr>
          <p:nvPr/>
        </p:nvSpPr>
        <p:spPr>
          <a:xfrm>
            <a:off x="788505" y="925495"/>
            <a:ext cx="37147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00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KEY TAKEWAYS</a:t>
            </a:r>
            <a:endParaRPr lang="en-US" sz="3000" b="0" cap="none" dirty="0">
              <a:solidFill>
                <a:srgbClr val="FCE1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D558CDB7-D179-AC43-9491-46B2AA9C428A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4692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88505" y="1831813"/>
            <a:ext cx="7086600" cy="21287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Both male and female religious leaders are important partners in countering violent extremism, but should be brought into a broader network of community leaders.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Resilient families are crucial components to communities that are resilient to violent extremism.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Local and grassroots organizations face barriers to fully participating in the countering violent extremism field.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A441A00-E0C8-274D-8D79-DE40F4AE2C84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5A34022-EC0A-F84C-B99F-EFE3E03AD8E7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itle 2">
              <a:extLst>
                <a:ext uri="{FF2B5EF4-FFF2-40B4-BE49-F238E27FC236}">
                  <a16:creationId xmlns:a16="http://schemas.microsoft.com/office/drawing/2014/main" xmlns="" id="{998610FE-0F75-4B48-8FE9-A83608DA0D70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F3752F2-D11D-C443-86EA-231E6A2296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>
            <a:off x="5410200" y="0"/>
            <a:ext cx="3733800" cy="404347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3A0E0EF-2A59-3644-AA2E-0DE4AA616B74}"/>
              </a:ext>
            </a:extLst>
          </p:cNvPr>
          <p:cNvCxnSpPr>
            <a:cxnSpLocks/>
          </p:cNvCxnSpPr>
          <p:nvPr/>
        </p:nvCxnSpPr>
        <p:spPr>
          <a:xfrm flipH="1">
            <a:off x="764756" y="1483434"/>
            <a:ext cx="837924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0D4537A3-258B-F448-8B01-FAF09E78DB95}"/>
              </a:ext>
            </a:extLst>
          </p:cNvPr>
          <p:cNvSpPr txBox="1">
            <a:spLocks/>
          </p:cNvSpPr>
          <p:nvPr/>
        </p:nvSpPr>
        <p:spPr>
          <a:xfrm>
            <a:off x="788505" y="925495"/>
            <a:ext cx="37147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00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KEY TAKEWAYS</a:t>
            </a:r>
            <a:endParaRPr lang="en-US" sz="3000" b="0" cap="none" dirty="0">
              <a:solidFill>
                <a:srgbClr val="FCE1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C610158-0ABF-404B-BDD9-44AC17EBD422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165951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514475" y="2375543"/>
            <a:ext cx="6115050" cy="39241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is a time when you felt vulnerable?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1030E70-7B5D-D943-AFA1-55067706400D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549B47A-31D9-6A4A-A110-DB942808F3A2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3" name="Title 2">
              <a:extLst>
                <a:ext uri="{FF2B5EF4-FFF2-40B4-BE49-F238E27FC236}">
                  <a16:creationId xmlns:a16="http://schemas.microsoft.com/office/drawing/2014/main" xmlns="" id="{85EECDE7-CAD0-D140-A438-F8A0A569539A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02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31E74C-75BC-4B41-A310-3ECF43DA610D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A4B531B-2D0E-1348-86FA-0E69716B9411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8D69478-EC9A-2349-990A-A08A0CA246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20825309-9749-F64C-83F1-E3CF88B4CAE0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125534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10FB8F0-81AB-5446-A45D-C33C9C98DA28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E5C9A80-18BB-C040-98AF-C73985BCBB38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itle 2">
              <a:extLst>
                <a:ext uri="{FF2B5EF4-FFF2-40B4-BE49-F238E27FC236}">
                  <a16:creationId xmlns:a16="http://schemas.microsoft.com/office/drawing/2014/main" xmlns="" id="{AFD44B46-9443-0E47-BCA4-D4E47917C614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03</a:t>
              </a:r>
            </a:p>
          </p:txBody>
        </p:sp>
      </p:grpSp>
      <p:sp>
        <p:nvSpPr>
          <p:cNvPr id="4" name="Title 2"/>
          <p:cNvSpPr txBox="1">
            <a:spLocks/>
          </p:cNvSpPr>
          <p:nvPr/>
        </p:nvSpPr>
        <p:spPr>
          <a:xfrm>
            <a:off x="1514475" y="2107104"/>
            <a:ext cx="6115050" cy="78483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did you need or what could you have used to not feel as vulnerable?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FDC18D6-91F5-DC44-84AB-66F8EB542C77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45D0B3A-0DF6-E049-8378-C1567AF93859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8475583-DF49-9743-B0F4-043E82A5F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26B7CFAF-6601-CC4A-815D-0BAFF1E871EC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118624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324680" y="1962150"/>
            <a:ext cx="880938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 txBox="1">
            <a:spLocks/>
          </p:cNvSpPr>
          <p:nvPr/>
        </p:nvSpPr>
        <p:spPr>
          <a:xfrm>
            <a:off x="324677" y="1055050"/>
            <a:ext cx="8100865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 are the differences between individual resilience and community resilience? How are the two related?</a:t>
            </a: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332423" y="2236946"/>
            <a:ext cx="3928151" cy="166199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ts val="11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Individual resilience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: Capacity to reject the idea of violence or violent extremism when it may be tempting by leveraging personal protective factors and by reducing or removing personal risk factors.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981919" y="2236946"/>
            <a:ext cx="3857281" cy="221599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ts val="11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Community resilience: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 community’s positive capacities to reject violent extremism and having effective mechanisms for being able to prevent it, identify it, intervene against it, and contribute to the disengagement of those who come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to support it or engage in it.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2236946"/>
            <a:ext cx="0" cy="2219325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A51B96F-89D7-4A47-A964-40AAE675FA90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A69446D-92E4-4840-AEEE-587FD3D54FC6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itle 2">
              <a:extLst>
                <a:ext uri="{FF2B5EF4-FFF2-40B4-BE49-F238E27FC236}">
                  <a16:creationId xmlns:a16="http://schemas.microsoft.com/office/drawing/2014/main" xmlns="" id="{7A9F7E21-AE27-8540-9B67-702AD33AE1AF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04</a:t>
              </a:r>
            </a:p>
          </p:txBody>
        </p:sp>
      </p:grp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1DE6319-5E3E-5A48-AF86-102C177C0BE6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4771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71538" y="1923596"/>
            <a:ext cx="7400925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are the benefits of a </a:t>
            </a:r>
            <a:r>
              <a:rPr lang="en" sz="2550" b="0" cap="none">
                <a:latin typeface="Arial" charset="0"/>
                <a:ea typeface="Arial" charset="0"/>
                <a:cs typeface="Arial" charset="0"/>
              </a:rPr>
              <a:t>locally-driven approach to countering violent extremism compared to a national or international approach?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20657C9-B6A8-6641-A9EA-5A6A80D45CC1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C5CAEC2-BEB7-5D4C-A4EA-1CCA0750B42B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itle 2">
              <a:extLst>
                <a:ext uri="{FF2B5EF4-FFF2-40B4-BE49-F238E27FC236}">
                  <a16:creationId xmlns:a16="http://schemas.microsoft.com/office/drawing/2014/main" xmlns="" id="{5DF00E9E-11F2-564D-9BC0-B7EECD99D7D2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05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59E7816-52AF-3843-BBFF-85BE0D486CF2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4B61837-A056-6E44-9306-759BB9448B0D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4D5E606-E538-6B45-A841-74D057F7C0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211C4DC7-0FFC-C64E-99EA-854BDC26AB58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58573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3437472" y="821910"/>
            <a:ext cx="4495799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 locally-driven approach to countering violent extremism: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3425590" y="1721010"/>
            <a:ext cx="572503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3429000" y="1937190"/>
            <a:ext cx="5323929" cy="28777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allows for the early identification of vulnerabilities;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builds cooperation and trust between a number of actors;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enables local solutions to local problems;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empowers local and grassroots institutions;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reduces barriers for local actors to be leaders in the countering violent extremism agenda;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focuses efforts on the local level where radicalization is occurring.</a:t>
            </a:r>
          </a:p>
        </p:txBody>
      </p:sp>
      <p:pic>
        <p:nvPicPr>
          <p:cNvPr id="9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0" t="-163" r="7661" b="163"/>
          <a:stretch/>
        </p:blipFill>
        <p:spPr>
          <a:xfrm>
            <a:off x="0" y="-18779"/>
            <a:ext cx="3056710" cy="516814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27EA2F7-858B-9942-A853-8414B353A428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EC6847E-724C-3A40-80A8-D54F012EF189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xmlns="" id="{A25A88F1-5986-DE49-9797-F8659E71E9E5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06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C8C9731-9C25-4A44-B602-112CE1A0DC27}"/>
              </a:ext>
            </a:extLst>
          </p:cNvPr>
          <p:cNvSpPr/>
          <p:nvPr/>
        </p:nvSpPr>
        <p:spPr>
          <a:xfrm>
            <a:off x="0" y="-1"/>
            <a:ext cx="1458852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UN Photo/Mark Garten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2922616D-71F2-ED4C-B68D-7E20FABF0B10}"/>
              </a:ext>
            </a:extLst>
          </p:cNvPr>
          <p:cNvSpPr txBox="1">
            <a:spLocks/>
          </p:cNvSpPr>
          <p:nvPr/>
        </p:nvSpPr>
        <p:spPr>
          <a:xfrm>
            <a:off x="5051596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214431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346841" y="1962150"/>
            <a:ext cx="880378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 txBox="1">
            <a:spLocks/>
          </p:cNvSpPr>
          <p:nvPr/>
        </p:nvSpPr>
        <p:spPr>
          <a:xfrm>
            <a:off x="304800" y="1340406"/>
            <a:ext cx="6818244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Community Actors and Institutions Activity:</a:t>
            </a: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312545" y="2495550"/>
            <a:ext cx="4140185" cy="8309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ts val="1100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How can this particular actor or institution contribute to community resilience to violent extremism?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014789" y="2495550"/>
            <a:ext cx="3824411" cy="8309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ts val="1100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Or would it be best if this particular actor or institution is not involved in countering violent extremism? Why?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2495550"/>
            <a:ext cx="0" cy="2219325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7DF4A50-AC2D-EC40-91A2-1E480B7DB459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5B4D500-1808-2146-9D4D-71FF785D5FDA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itle 2">
              <a:extLst>
                <a:ext uri="{FF2B5EF4-FFF2-40B4-BE49-F238E27FC236}">
                  <a16:creationId xmlns:a16="http://schemas.microsoft.com/office/drawing/2014/main" xmlns="" id="{676AE62D-A436-CE45-8AC8-7AF9C00071D7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07</a:t>
              </a:r>
            </a:p>
          </p:txBody>
        </p:sp>
      </p:grp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47EA4CAA-49BA-1745-9DE1-7DA8C380E22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66309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762342" y="2055616"/>
            <a:ext cx="7823391" cy="216726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20040" indent="-32004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 can we do better to ensure a locally-driven and all-of-society approach? </a:t>
            </a:r>
          </a:p>
          <a:p>
            <a:pPr marL="320040" indent="-32004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 are the most important local community actors that we are not engaging enough?</a:t>
            </a:r>
          </a:p>
          <a:p>
            <a:pPr marL="320040" indent="-32004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How important do you believe religious leaders are to these efforts?</a:t>
            </a:r>
          </a:p>
          <a:p>
            <a:pPr marL="320040" indent="-32004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 are the unique ways that families can help make their members more resilient to the appeal of violent extremism?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762342" y="1207126"/>
            <a:ext cx="6818244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How can we build an all-of-society approach?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62345" y="1717784"/>
            <a:ext cx="840519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5344630-242E-374E-AD54-E9556D39FBD6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18FAB5C-AE4B-514B-93EB-71E66E0E47A2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xmlns="" id="{75DBCDF1-9661-5F45-930A-6FD8DEFE9797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08</a:t>
              </a:r>
            </a:p>
          </p:txBody>
        </p:sp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661B296D-FF06-3647-81D7-8AED02955674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8455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8" y="505706"/>
            <a:ext cx="7314325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4 | A Young Imam in Morocco: A Story of Bridge-Building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6ADBA01-1790-FA48-AF29-0BBF34FF603A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97A3A7-9CFA-9345-BC25-E3C372C41395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itle 2">
              <a:extLst>
                <a:ext uri="{FF2B5EF4-FFF2-40B4-BE49-F238E27FC236}">
                  <a16:creationId xmlns:a16="http://schemas.microsoft.com/office/drawing/2014/main" xmlns="" id="{35D48BB8-6CFD-CA45-944F-C753B5AC75F5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09</a:t>
              </a:r>
            </a:p>
          </p:txBody>
        </p:sp>
      </p:grp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21906" y="1136059"/>
            <a:ext cx="4264025" cy="331885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Search for Common Ground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https://youtu.be/StMWYkepds4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https://vimeo.com/105565369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 smtClean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Link: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here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Arabic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9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E5DE4910-32B5-2644-B41B-2D70B200AE4B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  <p:pic>
        <p:nvPicPr>
          <p:cNvPr id="15" name="Google Shape;307;p50">
            <a:hlinkClick r:id="rId4"/>
            <a:extLst>
              <a:ext uri="{FF2B5EF4-FFF2-40B4-BE49-F238E27FC236}">
                <a16:creationId xmlns:a16="http://schemas.microsoft.com/office/drawing/2014/main" xmlns="" id="{6C8DC3BE-F17E-524C-A0ED-991B7F787DD6}"/>
              </a:ext>
            </a:extLst>
          </p:cNvPr>
          <p:cNvPicPr preferRelativeResize="0"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80" y="1226912"/>
            <a:ext cx="4587520" cy="3056979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1202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5619</TotalTime>
  <Words>745</Words>
  <Application>Microsoft Office PowerPoint</Application>
  <PresentationFormat>On-screen Show (16:9)</PresentationFormat>
  <Paragraphs>83</Paragraphs>
  <Slides>14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0429_SFCG_Powerpoint</vt:lpstr>
      <vt:lpstr>MODULE 03 Engaging Community Leaders and Families in Countering Violent Extremism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2019-03-19T13:13:18Z</dcterms:modified>
</cp:coreProperties>
</file>