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448" r:id="rId10"/>
    <p:sldId id="449" r:id="rId11"/>
    <p:sldId id="315" r:id="rId12"/>
    <p:sldId id="316" r:id="rId13"/>
    <p:sldId id="317" r:id="rId14"/>
    <p:sldId id="31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6" autoAdjust="0"/>
    <p:restoredTop sz="93810"/>
  </p:normalViewPr>
  <p:slideViewPr>
    <p:cSldViewPr snapToGrid="0">
      <p:cViewPr>
        <p:scale>
          <a:sx n="110" d="100"/>
          <a:sy n="110" d="100"/>
        </p:scale>
        <p:origin x="-672" y="-162"/>
      </p:cViewPr>
      <p:guideLst>
        <p:guide orient="horz" pos="1077"/>
        <p:guide orient="horz" pos="2162"/>
        <p:guide orient="horz" pos="132"/>
        <p:guide orient="horz" pos="3127"/>
        <p:guide orient="horz" pos="2970"/>
        <p:guide orient="horz" pos="348"/>
        <p:guide orient="horz" pos="12"/>
        <p:guide orient="horz" pos="3238"/>
        <p:guide orient="horz" pos="708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iRDSiiIZPdhE1UYBNKGDAuDcoMMV4nFj&amp;export=download" TargetMode="External"/><Relationship Id="rId3" Type="http://schemas.openxmlformats.org/officeDocument/2006/relationships/hyperlink" Target="https://rebrand.ly/Video05" TargetMode="External"/><Relationship Id="rId7" Type="http://schemas.openxmlformats.org/officeDocument/2006/relationships/hyperlink" Target="https://drive.google.com/a/sfcg.org/uc?id=1nG_kpL-Sr-F218azurpBcIITWz-MdjN0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outu.be/hi6M5UGS7gA" TargetMode="External"/><Relationship Id="rId5" Type="http://schemas.openxmlformats.org/officeDocument/2006/relationships/hyperlink" Target="http://www.women-without-borders.org/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drive.google.com/a/sfcg.org/uc?id=1c2NWr0hwC1pE1KDfAxWCM06huH2Pfn_n&amp;export=downloa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7PWLOIChOMRoudt-j8H9VY4NyvzOyVfR&amp;export=download" TargetMode="External"/><Relationship Id="rId3" Type="http://schemas.openxmlformats.org/officeDocument/2006/relationships/hyperlink" Target="https://www.sfcg.org/" TargetMode="External"/><Relationship Id="rId7" Type="http://schemas.openxmlformats.org/officeDocument/2006/relationships/hyperlink" Target="https://drive.google.com/a/sfcg.org/uc?id=1lM1Fr7ZpCO5iklf0F3Jt5sztKnsQ1t0v&amp;export=downl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DD1nBGq5mLfXnKbA41KvCb4A1J3vPz4l&amp;export=download" TargetMode="External"/><Relationship Id="rId5" Type="http://schemas.openxmlformats.org/officeDocument/2006/relationships/hyperlink" Target="https://vimeo.com/105565369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youtu.be/StMWYkepds4" TargetMode="External"/><Relationship Id="rId9" Type="http://schemas.openxmlformats.org/officeDocument/2006/relationships/hyperlink" Target="https://drive.google.com/a/sfcg.org/uc?id=1c2NWr0hwC1pE1KDfAxWCM06huH2Pfn_n&amp;export=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16461" r="144" b="44131"/>
          <a:stretch/>
        </p:blipFill>
        <p:spPr>
          <a:xfrm>
            <a:off x="0" y="0"/>
            <a:ext cx="9144000" cy="4837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CDFD959-7BE9-A244-AE25-A4E1DBEF7200}"/>
              </a:ext>
            </a:extLst>
          </p:cNvPr>
          <p:cNvSpPr/>
          <p:nvPr/>
        </p:nvSpPr>
        <p:spPr>
          <a:xfrm>
            <a:off x="0" y="-1"/>
            <a:ext cx="1795549" cy="21748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Evgeni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Zotov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BY-NC-ND 2.0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7074" y="3336238"/>
            <a:ext cx="4629150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03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400" y="565150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3" descr="C:\Users\Hannah Kim\Desktop\your sister file\sfcg_newlogo2.png">
            <a:extLst>
              <a:ext uri="{FF2B5EF4-FFF2-40B4-BE49-F238E27FC236}">
                <a16:creationId xmlns="" xmlns:a16="http://schemas.microsoft.com/office/drawing/2014/main" id="{B51D414E-9F8B-EF4A-A6FE-D683E75E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66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5 | Mother’s School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="" xmlns:a16="http://schemas.microsoft.com/office/drawing/2014/main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pic>
        <p:nvPicPr>
          <p:cNvPr id="15" name="Google Shape;314;p51">
            <a:hlinkClick r:id="rId3"/>
            <a:extLst>
              <a:ext uri="{FF2B5EF4-FFF2-40B4-BE49-F238E27FC236}">
                <a16:creationId xmlns="" xmlns:a16="http://schemas.microsoft.com/office/drawing/2014/main" id="{3281B630-B97F-1240-9E91-AC4101BBA48F}"/>
              </a:ext>
            </a:extLst>
          </p:cNvPr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7" y="1228336"/>
            <a:ext cx="4580679" cy="3053785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sp>
        <p:nvSpPr>
          <p:cNvPr id="11" name="Title 2">
            <a:extLst>
              <a:ext uri="{FF2B5EF4-FFF2-40B4-BE49-F238E27FC236}">
                <a16:creationId xmlns="" xmlns:a16="http://schemas.microsoft.com/office/drawing/2014/main" id="{36FD1B1C-E88C-1248-A343-DC4D9FBC7B2A}"/>
              </a:ext>
            </a:extLst>
          </p:cNvPr>
          <p:cNvSpPr txBox="1">
            <a:spLocks/>
          </p:cNvSpPr>
          <p:nvPr/>
        </p:nvSpPr>
        <p:spPr>
          <a:xfrm>
            <a:off x="311589" y="1142072"/>
            <a:ext cx="4264025" cy="261610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Women without Borders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https://rebrand.ly/Video05 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https://youtu.be/hi6M5UGS7gA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 smtClean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Advanced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4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38237" y="1691311"/>
            <a:ext cx="6867526" cy="172354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of the potential risks of involving community leaders and family members in countering violent extremism efforts?</a:t>
            </a:r>
          </a:p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How can we overcome them?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B4D9624-69D8-5F4E-8046-CE48A1C3B9AF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97D5847-2AA5-3B41-BF51-7D7CFA57678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D77BB30C-A378-8944-B94B-4201DA8679A3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D22DD52-9CB5-8C40-964C-25A0644EF167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6B1F817-8C28-C445-9C2E-D37E7565970C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90E559A-2929-9E4E-84CC-0B706CF9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4187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801757" y="1846282"/>
            <a:ext cx="7351644" cy="289822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Lack of a </a:t>
            </a: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Do No Harm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approach may lead to further marginalizing or discriminating against communities.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 </a:t>
            </a: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building the capacity of grassroots organizations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may leave them without the ability to implement projects well or monitor the finances or the impact of activities.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Self-appointed community gatekeepers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may require programming to be conducted narrowly through themselves.</a:t>
            </a:r>
          </a:p>
          <a:p>
            <a:pPr marL="182880" indent="-18288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cap="none" dirty="0">
                <a:solidFill>
                  <a:srgbClr val="0072B1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rPr>
              <a:t>Not recognizing the limitations of families, religious leaders, and other community leaders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can lead to unfair marginalization or discrimination against them.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01756" y="695762"/>
            <a:ext cx="6818244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2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Risks of engaging communities and families in countering violent extremism programs: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801758" y="1581150"/>
            <a:ext cx="8348868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5B9A102-329A-6F40-9C7B-2C2C7708CB8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0FAD9F5-7FA4-204A-86CF-CCC803692FE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="" xmlns:a16="http://schemas.microsoft.com/office/drawing/2014/main" id="{BCF9CFF7-D160-2A42-8E7D-596CD347C4A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6098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9796" y="1722106"/>
            <a:ext cx="7086600" cy="1649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Resilient communities have many defensive factors that help protect them from the rise and spread of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Countering violent extremism is most effective at the local level.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10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When government actors collaborate with local communities and listen to their needs, damaged relationships can be repaired.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ECD77AB-129C-0C4E-9F3B-5E2472E99E6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67AE316-B10E-D34A-886E-64024F4F9B2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28B999FC-46AF-214F-84F7-295A103E17E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11E7290-DE4D-A046-BB59-F1AC0FE97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A1D0A2E-7044-EE4B-9D29-937AFD880917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1BBD9012-5203-B643-8BFE-2AB0903A8F6B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469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9796" y="1704699"/>
            <a:ext cx="7086600" cy="21287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Both male and female religious leaders are important partners in countering violent extremism, but should be brought into a broader network of community leaders.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Resilient families are crucial components to communities that are resilient to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Local and grassroots organizations face barriers to fully participating in the countering violent extremism field.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A441A00-E0C8-274D-8D79-DE40F4AE2C8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5A34022-EC0A-F84C-B99F-EFE3E03AD8E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998610FE-0F75-4B48-8FE9-A83608DA0D7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F3752F2-D11D-C443-86EA-231E6A22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3A0E0EF-2A59-3644-AA2E-0DE4AA616B74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0D4537A3-258B-F448-8B01-FAF09E78DB95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6595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514475" y="2375543"/>
            <a:ext cx="6115050" cy="3924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is a time when you felt vulnerable?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1030E70-7B5D-D943-AFA1-55067706400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549B47A-31D9-6A4A-A110-DB942808F3A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85EECDE7-CAD0-D140-A438-F8A0A569539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331E74C-75BC-4B41-A310-3ECF43DA610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A4B531B-2D0E-1348-86FA-0E69716B9411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8D69478-EC9A-2349-990A-A08A0CA24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6A0C1B-C677-AC4B-B494-4DBB9555CFEC}"/>
              </a:ext>
            </a:extLst>
          </p:cNvPr>
          <p:cNvSpPr txBox="1"/>
          <p:nvPr/>
        </p:nvSpPr>
        <p:spPr>
          <a:xfrm>
            <a:off x="4595446" y="-103163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4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10FB8F0-81AB-5446-A45D-C33C9C98DA2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3E5C9A80-18BB-C040-98AF-C73985BCBB38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AFD44B46-9443-0E47-BCA4-D4E47917C614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sp>
        <p:nvSpPr>
          <p:cNvPr id="4" name="Title 2"/>
          <p:cNvSpPr txBox="1">
            <a:spLocks/>
          </p:cNvSpPr>
          <p:nvPr/>
        </p:nvSpPr>
        <p:spPr>
          <a:xfrm>
            <a:off x="1514475" y="2107104"/>
            <a:ext cx="6115050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did you need or what could you have used to not feel as vulnerable?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FDC18D6-91F5-DC44-84AB-66F8EB542C77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45D0B3A-0DF6-E049-8378-C1567AF93859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8475583-DF49-9743-B0F4-043E82A5F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118624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24680" y="1962150"/>
            <a:ext cx="880938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 txBox="1">
            <a:spLocks/>
          </p:cNvSpPr>
          <p:nvPr/>
        </p:nvSpPr>
        <p:spPr>
          <a:xfrm>
            <a:off x="324678" y="1032630"/>
            <a:ext cx="6818244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2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differences between individual resilience and community resilience? How are the two related?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332423" y="2236946"/>
            <a:ext cx="3928151" cy="166199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Individual resilience: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Capacity to reject the idea of violence or violent extremism when it may be tempting by leveraging personal protective factors and by reducing or removing personal risk factors.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981919" y="2236946"/>
            <a:ext cx="3857281" cy="221599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 resilience: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community’s positive capacities to reject violent extremism and having effective mechanisms for being able to prevent it, identify it, intervene against it, and contribute to the disengagement of those who come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support it or engage in it.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236946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A51B96F-89D7-4A47-A964-40AAE675FA9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A69446D-92E4-4840-AEEE-587FD3D54FC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7A9F7E21-AE27-8540-9B67-702AD33AE1AF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68BC0D-F9B9-B945-A88A-226B293B0669}"/>
              </a:ext>
            </a:extLst>
          </p:cNvPr>
          <p:cNvSpPr txBox="1"/>
          <p:nvPr/>
        </p:nvSpPr>
        <p:spPr>
          <a:xfrm>
            <a:off x="5556738" y="-44547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71538" y="1923596"/>
            <a:ext cx="7400925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the benefits of a </a:t>
            </a:r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locally-driven approach to countering violent extremism compared to a national or international approach?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20657C9-B6A8-6641-A9EA-5A6A80D45CC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C5CAEC2-BEB7-5D4C-A4EA-1CCA0750B42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="" xmlns:a16="http://schemas.microsoft.com/office/drawing/2014/main" id="{5DF00E9E-11F2-564D-9BC0-B7EECD99D7D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59E7816-52AF-3843-BBFF-85BE0D486CF2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4B61837-A056-6E44-9306-759BB9448B0D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4D5E606-E538-6B45-A841-74D057F7C0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0A3CB1-964E-DA40-96E4-4E8B1D3B27A9}"/>
              </a:ext>
            </a:extLst>
          </p:cNvPr>
          <p:cNvSpPr txBox="1"/>
          <p:nvPr/>
        </p:nvSpPr>
        <p:spPr>
          <a:xfrm>
            <a:off x="3739662" y="-97301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437472" y="821910"/>
            <a:ext cx="4495799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 locally-driven approach to countering violent extremism: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425590" y="1721010"/>
            <a:ext cx="572503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3429000" y="1937190"/>
            <a:ext cx="5323929" cy="28777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allows for the early identification of vulnerabilities;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builds cooperation and trust between a number of actors;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enables local solutions to local problems;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empowers local and grassroots institutions;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reduces barriers for local actors to be leaders in the countering violent extremism agenda;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focuses efforts on the local level where radicalization is occurring.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r="29935"/>
          <a:stretch/>
        </p:blipFill>
        <p:spPr>
          <a:xfrm>
            <a:off x="0" y="0"/>
            <a:ext cx="3048000" cy="51618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27EA2F7-858B-9942-A853-8414B353A42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4EC6847E-724C-3A40-80A8-D54F012EF18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="" xmlns:a16="http://schemas.microsoft.com/office/drawing/2014/main" id="{A25A88F1-5986-DE49-9797-F8659E71E9E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051596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ACD5FC-DB99-4D41-B455-0D28427DCFD6}"/>
              </a:ext>
            </a:extLst>
          </p:cNvPr>
          <p:cNvSpPr txBox="1"/>
          <p:nvPr/>
        </p:nvSpPr>
        <p:spPr>
          <a:xfrm>
            <a:off x="4994031" y="-86750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57646" y="1207126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Community actors and institutions activity:</a:t>
            </a: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756682" y="2055616"/>
            <a:ext cx="4140185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this particular actor or institution contribute to community resilience to violent extremism?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014789" y="2055616"/>
            <a:ext cx="3824411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rgbClr val="0072B1"/>
              </a:buClr>
              <a:buSzPts val="11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Or would it be best if this particular actor or institution is not involved in countering violent extremism? Why?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2168700"/>
            <a:ext cx="0" cy="22193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7DF4A50-AC2D-EC40-91A2-1E480B7DB459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75B4D500-1808-2146-9D4D-71FF785D5FDA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676AE62D-A436-CE45-8AC8-7AF9C00071D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B417D03-BD79-2C4F-85B6-F38A38732FDC}"/>
              </a:ext>
            </a:extLst>
          </p:cNvPr>
          <p:cNvCxnSpPr/>
          <p:nvPr/>
        </p:nvCxnSpPr>
        <p:spPr>
          <a:xfrm flipH="1">
            <a:off x="762345" y="17177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762342" y="2055616"/>
            <a:ext cx="7823391" cy="216726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can we do better to ensure a locally-driven and all-of-society approach? 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most important local community actors that we are not engaging enough?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important do you believe religious leaders are to these efforts?</a:t>
            </a:r>
          </a:p>
          <a:p>
            <a:pPr marL="320040" indent="-32004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Clr>
                <a:srgbClr val="0072B1"/>
              </a:buClr>
              <a:buSzPct val="100000"/>
              <a:buFont typeface="+mj-lt"/>
              <a:buAutoNum type="arabicPeriod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unique ways that families can help make their members more resilient to the appeal of violent extremism?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62342" y="1207126"/>
            <a:ext cx="681824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How can we build an all-of-society approach?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62345" y="1717784"/>
            <a:ext cx="84051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5344630-242E-374E-AD54-E9556D39FBD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18FAB5C-AE4B-514B-93EB-71E66E0E47A2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="" xmlns:a16="http://schemas.microsoft.com/office/drawing/2014/main" id="{75DBCDF1-9661-5F45-930A-6FD8DEFE979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</p:spTree>
    <p:extLst>
      <p:ext uri="{BB962C8B-B14F-4D97-AF65-F5344CB8AC3E}">
        <p14:creationId xmlns:p14="http://schemas.microsoft.com/office/powerpoint/2010/main" val="845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8" y="505706"/>
            <a:ext cx="7314325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4 | A Young Imam in Morocco: A Story of Bridge-Building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6ADBA01-1790-FA48-AF29-0BBF34FF603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C97A3A7-9CFA-9345-BC25-E3C372C4139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itle 2">
              <a:extLst>
                <a:ext uri="{FF2B5EF4-FFF2-40B4-BE49-F238E27FC236}">
                  <a16:creationId xmlns="" xmlns:a16="http://schemas.microsoft.com/office/drawing/2014/main" id="{35D48BB8-6CFD-CA45-944F-C753B5AC75F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ADC70F3-14F9-2241-A835-9628CAE1850B}"/>
              </a:ext>
            </a:extLst>
          </p:cNvPr>
          <p:cNvSpPr txBox="1">
            <a:spLocks/>
          </p:cNvSpPr>
          <p:nvPr/>
        </p:nvSpPr>
        <p:spPr>
          <a:xfrm>
            <a:off x="313914" y="1135932"/>
            <a:ext cx="4264025" cy="331885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Search for Common Ground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/StMWYkepds4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vimeo.com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/105565369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here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879105" cy="1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03 | </a:t>
            </a:r>
            <a:r>
              <a:rPr lang="en-US" sz="550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Engaging Community Leaders and Families in Countering Violent Extremism</a:t>
            </a:r>
          </a:p>
        </p:txBody>
      </p:sp>
      <p:pic>
        <p:nvPicPr>
          <p:cNvPr id="11" name="Google Shape;307;p50">
            <a:hlinkClick r:id="rId4"/>
            <a:extLst>
              <a:ext uri="{FF2B5EF4-FFF2-40B4-BE49-F238E27FC236}">
                <a16:creationId xmlns="" xmlns:a16="http://schemas.microsoft.com/office/drawing/2014/main" id="{C403EABF-0F27-F14D-971A-9A66A6705D54}"/>
              </a:ext>
            </a:extLst>
          </p:cNvPr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80" y="1226912"/>
            <a:ext cx="4587520" cy="3056979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202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3870</TotalTime>
  <Words>747</Words>
  <Application>Microsoft Office PowerPoint</Application>
  <PresentationFormat>On-screen Show (16:9)</PresentationFormat>
  <Paragraphs>84</Paragraphs>
  <Slides>14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MODULE 03 Engaging Community Leaders and Families in Countering Violent Extremism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2019-03-19T13:02:29Z</dcterms:modified>
</cp:coreProperties>
</file>