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5" r:id="rId3"/>
    <p:sldId id="296" r:id="rId4"/>
    <p:sldId id="297" r:id="rId5"/>
    <p:sldId id="446" r:id="rId6"/>
    <p:sldId id="299" r:id="rId7"/>
    <p:sldId id="301" r:id="rId8"/>
    <p:sldId id="447" r:id="rId9"/>
    <p:sldId id="469" r:id="rId10"/>
    <p:sldId id="302" r:id="rId11"/>
    <p:sldId id="438" r:id="rId12"/>
    <p:sldId id="303" r:id="rId13"/>
    <p:sldId id="29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23" userDrawn="1">
          <p15:clr>
            <a:srgbClr val="A4A3A4"/>
          </p15:clr>
        </p15:guide>
        <p15:guide id="25" pos="26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  <a:srgbClr val="00475D"/>
    <a:srgbClr val="133743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1" autoAdjust="0"/>
    <p:restoredTop sz="87083"/>
  </p:normalViewPr>
  <p:slideViewPr>
    <p:cSldViewPr snapToGrid="0">
      <p:cViewPr varScale="1">
        <p:scale>
          <a:sx n="123" d="100"/>
          <a:sy n="123" d="100"/>
        </p:scale>
        <p:origin x="-312" y="-90"/>
      </p:cViewPr>
      <p:guideLst>
        <p:guide orient="horz" pos="1092"/>
        <p:guide orient="horz" pos="2162"/>
        <p:guide orient="horz" pos="132"/>
        <p:guide orient="horz" pos="3127"/>
        <p:guide orient="horz" pos="2970"/>
        <p:guide orient="horz" pos="372"/>
        <p:guide orient="horz"/>
        <p:guide orient="horz" pos="3238"/>
        <p:guide orient="horz" pos="723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  <p:guide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FtXkinmDGgU-3oi8ZUFMJ0V9cfYGavN7&amp;export=downlo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haHOhhIr7RGMPoyVmDF6PxSfoPlQ9fuY&amp;export=download" TargetMode="External"/><Relationship Id="rId5" Type="http://schemas.openxmlformats.org/officeDocument/2006/relationships/hyperlink" Target="https://drive.google.com/a/sfcg.org/uc?id=1EzifdICfmLHK9j2aP8j0siB5inBQI79M&amp;export=download" TargetMode="External"/><Relationship Id="rId4" Type="http://schemas.openxmlformats.org/officeDocument/2006/relationships/hyperlink" Target="https://youtu.be/79MTkVumCcQ" TargetMode="Externa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ve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youtu.be/qZknfoA-O2k" TargetMode="External"/><Relationship Id="rId4" Type="http://schemas.openxmlformats.org/officeDocument/2006/relationships/hyperlink" Target="https://youtu.be/Ed99vbD7Lr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25595"/>
          <a:stretch/>
        </p:blipFill>
        <p:spPr>
          <a:xfrm>
            <a:off x="763" y="-1"/>
            <a:ext cx="9134183" cy="418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9190" y="3328355"/>
            <a:ext cx="4629150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02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1769B800-A25B-D448-B8DB-738740C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1A4D4-6601-084A-B46B-FACC14BFE664}"/>
              </a:ext>
            </a:extLst>
          </p:cNvPr>
          <p:cNvSpPr/>
          <p:nvPr/>
        </p:nvSpPr>
        <p:spPr>
          <a:xfrm>
            <a:off x="7469109" y="-1"/>
            <a:ext cx="1674891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Amine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Ghrabi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 2.0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2179335"/>
            <a:ext cx="6115050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risks of researching </a:t>
            </a:r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5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9F0923A-7A23-E344-A5D9-7AC8D84EC91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6D649BA-A248-C64F-90FC-50AB58C79D1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ABAAA453-031E-F741-955D-455E4A0F9C4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6D583ED-7458-4142-A4D0-6164AFA1F249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C9F58C1-8BAA-7C4B-BC9C-6D4EC142F08B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E8A942C-7F1C-A74B-A7AA-DACE57BE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5B39256-889E-DA40-97E2-201774333EDE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8109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>
          <a:xfrm>
            <a:off x="3429000" y="1915574"/>
            <a:ext cx="5410200" cy="26007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conscious of how your research team may be perceived by participants and ensure their security.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Participants must feel comfortable enough to participate and to give more accurate responses.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particularly cautious when involving children in research. 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Have clear definitions and be consistent with their use.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4A7400-4FAF-BF4D-844D-A0A42C672FA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D798835-A3A9-B645-8FF4-5CE7DEF1AAB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xmlns="" id="{45ACE0BD-DCA6-0044-A223-FBB555DD02E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5605AF1-DF76-AC44-8FC4-EE2370335E0E}"/>
              </a:ext>
            </a:extLst>
          </p:cNvPr>
          <p:cNvCxnSpPr>
            <a:cxnSpLocks/>
          </p:cNvCxnSpPr>
          <p:nvPr/>
        </p:nvCxnSpPr>
        <p:spPr>
          <a:xfrm flipH="1">
            <a:off x="3429000" y="1746724"/>
            <a:ext cx="5721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3B192D98-1142-714B-8202-77E4CC1ED1EC}"/>
              </a:ext>
            </a:extLst>
          </p:cNvPr>
          <p:cNvSpPr txBox="1">
            <a:spLocks/>
          </p:cNvSpPr>
          <p:nvPr/>
        </p:nvSpPr>
        <p:spPr>
          <a:xfrm>
            <a:off x="3429000" y="1254634"/>
            <a:ext cx="5279348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Avoiding risks and pitfalls of research </a:t>
            </a: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xmlns="" id="{F646C592-5E06-DA41-A2C2-B1179ED6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7" r="30261"/>
          <a:stretch/>
        </p:blipFill>
        <p:spPr>
          <a:xfrm>
            <a:off x="-2" y="0"/>
            <a:ext cx="3035302" cy="51538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E538FE3-68D2-1844-8D9C-3AC80A4C1A7E}"/>
              </a:ext>
            </a:extLst>
          </p:cNvPr>
          <p:cNvSpPr/>
          <p:nvPr/>
        </p:nvSpPr>
        <p:spPr>
          <a:xfrm>
            <a:off x="1" y="-1"/>
            <a:ext cx="1637606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 Photo/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Iason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Foounten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800AA709-28FB-FD46-BF75-19BC330B78C0}"/>
              </a:ext>
            </a:extLst>
          </p:cNvPr>
          <p:cNvSpPr txBox="1">
            <a:spLocks/>
          </p:cNvSpPr>
          <p:nvPr/>
        </p:nvSpPr>
        <p:spPr>
          <a:xfrm>
            <a:off x="504854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29257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>
          <a:xfrm>
            <a:off x="3429000" y="1915574"/>
            <a:ext cx="5410200" cy="19184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appropriately skeptical of what you are told by respondents.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realistic about what your findings tell you and how far you can draw conclusions from them.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transparent regarding your methodology and the limitations of your research when sharing it.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4A7400-4FAF-BF4D-844D-A0A42C672FA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D798835-A3A9-B645-8FF4-5CE7DEF1AAB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xmlns="" id="{45ACE0BD-DCA6-0044-A223-FBB555DD02E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B73B64-5CB0-FA46-9EF9-7A68F99458E4}"/>
              </a:ext>
            </a:extLst>
          </p:cNvPr>
          <p:cNvCxnSpPr>
            <a:cxnSpLocks/>
          </p:cNvCxnSpPr>
          <p:nvPr/>
        </p:nvCxnSpPr>
        <p:spPr>
          <a:xfrm flipH="1">
            <a:off x="3429000" y="1746724"/>
            <a:ext cx="5721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FC47A828-C014-5B4B-B60E-83962BDE9A56}"/>
              </a:ext>
            </a:extLst>
          </p:cNvPr>
          <p:cNvSpPr txBox="1">
            <a:spLocks/>
          </p:cNvSpPr>
          <p:nvPr/>
        </p:nvSpPr>
        <p:spPr>
          <a:xfrm>
            <a:off x="3429000" y="1254634"/>
            <a:ext cx="5279348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Avoiding risks and pitfalls of research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EA310CAC-C057-504F-9DA1-1C13A544BECD}"/>
              </a:ext>
            </a:extLst>
          </p:cNvPr>
          <p:cNvSpPr txBox="1">
            <a:spLocks/>
          </p:cNvSpPr>
          <p:nvPr/>
        </p:nvSpPr>
        <p:spPr>
          <a:xfrm>
            <a:off x="504854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xmlns="" id="{8F3FC2D2-D09E-DA44-86D2-32B912464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2" r="12283"/>
          <a:stretch/>
        </p:blipFill>
        <p:spPr>
          <a:xfrm>
            <a:off x="-1" y="-1"/>
            <a:ext cx="3035301" cy="51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3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77022"/>
            <a:ext cx="7607783" cy="21877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Violent extremism and radicalization are highly context-specific.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Violent extremism and radicalization are complex issues, but we have learned a lot about them that are helpful in guiding countering violent extremism programs and policies.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Preventing and countering violent extremism policies and programs are more effective when they are built on evidence based research.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Safety and security are critical when studying violent extremism.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3CEAEB0-2D68-6F4A-A9B6-682749B305B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975FD34-F1CA-CE42-B08D-DBB117574E7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446F40D7-F3E2-9741-8D2B-00630FB7D5D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51101E-C5F5-C740-AEAE-988AFDCE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7DB204-1AD4-BB4B-9629-3E3A71796C6A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45C27B68-CE5E-8F45-B58E-64266E7FC98B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3E894F1-7EC1-8443-BA4C-0E121916613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-9938" y="1200150"/>
            <a:ext cx="392595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337931" y="751011"/>
            <a:ext cx="3588026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2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THE QUESTIONS GAME</a:t>
            </a:r>
          </a:p>
        </p:txBody>
      </p:sp>
      <p:pic>
        <p:nvPicPr>
          <p:cNvPr id="9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3964" y="1274911"/>
            <a:ext cx="5296073" cy="1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764411" y="3394393"/>
            <a:ext cx="7369865" cy="13554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RULES OF THE GAME: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 can only talk in questions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 cannot repeat questions</a:t>
            </a:r>
          </a:p>
          <a:p>
            <a:pPr marL="228600" indent="-2286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Your question must be in response to the question you were asked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FE2422-BD6D-1247-A92C-5A335F7D2FD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3F42E51-6640-DC46-829E-747AEB1B74C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0B9CCE17-F80D-D449-BAF7-DB541B54EB5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BF2C588F-FE5C-6047-9EC0-CE8DE1787E2C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AC6B9-1ECC-C448-A10A-519AFBB6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-1"/>
            <a:ext cx="9150626" cy="514350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14475" y="2346290"/>
            <a:ext cx="6115050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A countering violent extremism policy or program that has been successful in one context will work in another context.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6E9127-27B3-C143-B5BF-FDFF0D3BF57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5DD9205-224A-014E-9A3F-6735266A56C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xmlns="" id="{200713B2-6CEE-BA4C-A140-4BAABFE4E0A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67A9CE-69A6-4B40-B7CF-816D7C22D34F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E0D0C83-FA98-4544-84A0-67EB12757523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B202B009-D078-FD4A-9386-CAC8108003F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46067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09738"/>
            <a:ext cx="7514112" cy="1485900"/>
          </a:xfrm>
        </p:spPr>
        <p:txBody>
          <a:bodyPr>
            <a:normAutofit/>
          </a:bodyPr>
          <a:lstStyle/>
          <a:p>
            <a:r>
              <a:rPr lang="en" sz="2400" b="1" dirty="0">
                <a:solidFill>
                  <a:srgbClr val="FCE122"/>
                </a:solidFill>
                <a:latin typeface="Arial Black" charset="0"/>
                <a:ea typeface="Arial Black" charset="0"/>
                <a:cs typeface="Arial Black" charset="0"/>
              </a:rPr>
              <a:t>Drivers of violent extremism </a:t>
            </a:r>
            <a:r>
              <a:rPr lang="en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are causes or reasons why groups or individuals might be attracted to supporting or engaging in violent extremism.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775252" y="842342"/>
            <a:ext cx="838199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487280-6004-5D4D-A66E-DB3D446ED30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75038AC-BD53-B742-8F5A-F2E37B0B2EB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72998C8A-6255-A147-AD8A-3440DA0E338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9DE224-40D6-C34D-976F-CCF2189C7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>
            <a:off x="0" y="2887731"/>
            <a:ext cx="4293703" cy="225576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B78818CB-5FF1-BE43-8FB6-FA82F9C56DBC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681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 | Preventing violent extremism through education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474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/79MTkVumCcQ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AC060FD0-19F2-7E4B-9D5E-FA0B82382939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pic>
        <p:nvPicPr>
          <p:cNvPr id="15" name="Google Shape;188;p33">
            <a:hlinkClick r:id="rId4"/>
            <a:extLst>
              <a:ext uri="{FF2B5EF4-FFF2-40B4-BE49-F238E27FC236}">
                <a16:creationId xmlns:a16="http://schemas.microsoft.com/office/drawing/2014/main" xmlns="" id="{8E8B597F-DC5D-094C-8686-7F4CF8A44259}"/>
              </a:ext>
            </a:extLst>
          </p:cNvPr>
          <p:cNvPicPr preferRelativeResize="0"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62" y="1214953"/>
            <a:ext cx="4590938" cy="305889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7446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3883" y="977687"/>
            <a:ext cx="4495799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Factors of radicalization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62001" y="1428750"/>
            <a:ext cx="838862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77748" y="1703425"/>
            <a:ext cx="7598662" cy="280076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Push factors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any condition or grievance that creates a sense of frustration, marginalization, and disempowerment which encourage people to seek out remedies including, but not limited to, joining extremist groups.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Group dynamics and relationships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factors that shape the issues, environment, and community in ways that make individuals or communities more vulnerable to violent extremism.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Pull factors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are forces that can be attractive to potential recruits and specifically draw them into radical organizations, such as a sense of kinship, heroism, adventure, economic gain or self-realization.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18678B9-9432-AB40-A80B-76820C51D0D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5EE1DDE-6F87-5A4C-A28B-DB7FBADC377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2202397F-40FB-F941-A330-84E55481995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48205A1-B989-D94B-AF8A-B274510E7AFC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2097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711"/>
          <a:stretch/>
        </p:blipFill>
        <p:spPr>
          <a:xfrm>
            <a:off x="7384" y="-1"/>
            <a:ext cx="9136616" cy="5143501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772116" y="893440"/>
            <a:ext cx="7533683" cy="8617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Guiding Questions on the Drivers</a:t>
            </a:r>
            <a:b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of Violent Extremism</a:t>
            </a:r>
            <a:endParaRPr lang="en-US" sz="2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748368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2116" y="2188453"/>
            <a:ext cx="7076483" cy="21236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the risk of violent extremism in your context and what are its forms?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radicalized?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19DB3B-5CD9-8E47-8FC1-BBAAC626C6D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760FC61-ACD7-D247-A891-F08659C8F8D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C54C709A-2273-0247-BBBC-6A6C8CEEEA8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5559C2FE-C1C3-CD42-BC38-A2E1763E36E9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7262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3 | The Promises of ad-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Dawlah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 to Women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36774" y="1128797"/>
            <a:ext cx="3178213" cy="22108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The International Center for the Study of Violent Extremism (ICSVE</a:t>
            </a:r>
            <a:r>
              <a:rPr lang="en-US" sz="1300" b="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)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https://youtu.be/Ed99vbD7Lr8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[Arabic]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https://youtu.be/qZknfoA-O2k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[English]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spcAft>
                <a:spcPts val="800"/>
              </a:spcAft>
            </a:pP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CDEB5DA7-ECCC-CC48-8519-2DCABF75B5A9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  <p:pic>
        <p:nvPicPr>
          <p:cNvPr id="11" name="Google Shape;209;p36">
            <a:hlinkClick r:id="rId4"/>
            <a:extLst>
              <a:ext uri="{FF2B5EF4-FFF2-40B4-BE49-F238E27FC236}">
                <a16:creationId xmlns:a16="http://schemas.microsoft.com/office/drawing/2014/main" xmlns="" id="{55181067-5654-DF4F-9D46-770699EAA7AC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6" y="1222959"/>
            <a:ext cx="4577593" cy="305172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7649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711"/>
          <a:stretch/>
        </p:blipFill>
        <p:spPr>
          <a:xfrm>
            <a:off x="7384" y="-1"/>
            <a:ext cx="9136616" cy="5143501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772116" y="893440"/>
            <a:ext cx="7533683" cy="8617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Guiding Questions on the Drivers</a:t>
            </a:r>
            <a:b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of Violent Extremism</a:t>
            </a:r>
            <a:endParaRPr lang="en-US" sz="2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748368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2116" y="2188453"/>
            <a:ext cx="7076483" cy="21236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the risk of violent extremism in your context and what are its forms?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is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drawn to violent extremism?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are people being radicalized?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19DB3B-5CD9-8E47-8FC1-BBAAC626C6D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760FC61-ACD7-D247-A891-F08659C8F8D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C54C709A-2273-0247-BBBC-6A6C8CEEEA8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C845AEFE-1BDA-204F-9939-4767264592B4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02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Drivers of Violent Extremism in a Contextualized Manner</a:t>
            </a:r>
          </a:p>
        </p:txBody>
      </p:sp>
    </p:spTree>
    <p:extLst>
      <p:ext uri="{BB962C8B-B14F-4D97-AF65-F5344CB8AC3E}">
        <p14:creationId xmlns:p14="http://schemas.microsoft.com/office/powerpoint/2010/main" val="130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5612</TotalTime>
  <Words>673</Words>
  <Application>Microsoft Office PowerPoint</Application>
  <PresentationFormat>On-screen Show (16:9)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0429_SFCG_Powerpoint</vt:lpstr>
      <vt:lpstr>MODULE 02 Understanding Drivers of Violent Extremism in a Contextualized Manner</vt:lpstr>
      <vt:lpstr>PowerPoint Presentation</vt:lpstr>
      <vt:lpstr>PowerPoint Presentation</vt:lpstr>
      <vt:lpstr>Drivers of violent extremism are causes or reasons why groups or individuals might be attracted to supporting or engaging in violent extremism.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2019-03-19T13:08:35Z</dcterms:modified>
</cp:coreProperties>
</file>