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94" r:id="rId2"/>
    <p:sldId id="295" r:id="rId3"/>
    <p:sldId id="296" r:id="rId4"/>
    <p:sldId id="297" r:id="rId5"/>
    <p:sldId id="446" r:id="rId6"/>
    <p:sldId id="299" r:id="rId7"/>
    <p:sldId id="301" r:id="rId8"/>
    <p:sldId id="447" r:id="rId9"/>
    <p:sldId id="469" r:id="rId10"/>
    <p:sldId id="302" r:id="rId11"/>
    <p:sldId id="438" r:id="rId12"/>
    <p:sldId id="303" r:id="rId13"/>
    <p:sldId id="293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5" pos="1912" userDrawn="1">
          <p15:clr>
            <a:srgbClr val="A4A3A4"/>
          </p15:clr>
        </p15:guide>
        <p15:guide id="7" pos="5568" userDrawn="1">
          <p15:clr>
            <a:srgbClr val="A4A3A4"/>
          </p15:clr>
        </p15:guide>
        <p15:guide id="8" pos="3792" userDrawn="1">
          <p15:clr>
            <a:srgbClr val="A4A3A4"/>
          </p15:clr>
        </p15:guide>
        <p15:guide id="9" orient="horz" pos="1077" userDrawn="1">
          <p15:clr>
            <a:srgbClr val="A4A3A4"/>
          </p15:clr>
        </p15:guide>
        <p15:guide id="10" orient="horz" pos="2162" userDrawn="1">
          <p15:clr>
            <a:srgbClr val="A4A3A4"/>
          </p15:clr>
        </p15:guide>
        <p15:guide id="11" pos="2880" userDrawn="1">
          <p15:clr>
            <a:srgbClr val="A4A3A4"/>
          </p15:clr>
        </p15:guide>
        <p15:guide id="12" orient="horz" pos="132" userDrawn="1">
          <p15:clr>
            <a:srgbClr val="A4A3A4"/>
          </p15:clr>
        </p15:guide>
        <p15:guide id="13" orient="horz" pos="3127" userDrawn="1">
          <p15:clr>
            <a:srgbClr val="A4A3A4"/>
          </p15:clr>
        </p15:guide>
        <p15:guide id="14" orient="horz" pos="2970" userDrawn="1">
          <p15:clr>
            <a:srgbClr val="A4A3A4"/>
          </p15:clr>
        </p15:guide>
        <p15:guide id="15" orient="horz" pos="348" userDrawn="1">
          <p15:clr>
            <a:srgbClr val="A4A3A4"/>
          </p15:clr>
        </p15:guide>
        <p15:guide id="16" pos="480" userDrawn="1">
          <p15:clr>
            <a:srgbClr val="A4A3A4"/>
          </p15:clr>
        </p15:guide>
        <p15:guide id="17" pos="5289" userDrawn="1">
          <p15:clr>
            <a:srgbClr val="A4A3A4"/>
          </p15:clr>
        </p15:guide>
        <p15:guide id="18" userDrawn="1">
          <p15:clr>
            <a:srgbClr val="A4A3A4"/>
          </p15:clr>
        </p15:guide>
        <p15:guide id="19" pos="5760" userDrawn="1">
          <p15:clr>
            <a:srgbClr val="A4A3A4"/>
          </p15:clr>
        </p15:guide>
        <p15:guide id="20" pos="194" userDrawn="1">
          <p15:clr>
            <a:srgbClr val="A4A3A4"/>
          </p15:clr>
        </p15:guide>
        <p15:guide id="21" pos="2160" userDrawn="1">
          <p15:clr>
            <a:srgbClr val="A4A3A4"/>
          </p15:clr>
        </p15:guide>
        <p15:guide id="22" orient="horz" userDrawn="1">
          <p15:clr>
            <a:srgbClr val="A4A3A4"/>
          </p15:clr>
        </p15:guide>
        <p15:guide id="23" orient="horz" pos="3238" userDrawn="1">
          <p15:clr>
            <a:srgbClr val="A4A3A4"/>
          </p15:clr>
        </p15:guide>
        <p15:guide id="24" orient="horz" pos="708" userDrawn="1">
          <p15:clr>
            <a:srgbClr val="A4A3A4"/>
          </p15:clr>
        </p15:guide>
        <p15:guide id="25" orient="horz" pos="11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imberly Brody Hart" initials="KBH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75D"/>
    <a:srgbClr val="133743"/>
    <a:srgbClr val="0072B1"/>
    <a:srgbClr val="0095C3"/>
    <a:srgbClr val="000000"/>
    <a:srgbClr val="3DABCE"/>
    <a:srgbClr val="0AD092"/>
    <a:srgbClr val="FCE122"/>
    <a:srgbClr val="5859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9716" autoAdjust="0"/>
    <p:restoredTop sz="96341"/>
  </p:normalViewPr>
  <p:slideViewPr>
    <p:cSldViewPr snapToGrid="0">
      <p:cViewPr>
        <p:scale>
          <a:sx n="110" d="100"/>
          <a:sy n="110" d="100"/>
        </p:scale>
        <p:origin x="-672" y="-180"/>
      </p:cViewPr>
      <p:guideLst>
        <p:guide orient="horz" pos="1077"/>
        <p:guide orient="horz" pos="2162"/>
        <p:guide orient="horz" pos="132"/>
        <p:guide orient="horz" pos="3127"/>
        <p:guide orient="horz" pos="2970"/>
        <p:guide orient="horz" pos="348"/>
        <p:guide orient="horz"/>
        <p:guide orient="horz" pos="3238"/>
        <p:guide orient="horz" pos="708"/>
        <p:guide orient="horz" pos="1176"/>
        <p:guide pos="1912"/>
        <p:guide pos="5568"/>
        <p:guide pos="3792"/>
        <p:guide pos="2880"/>
        <p:guide pos="480"/>
        <p:guide pos="5289"/>
        <p:guide/>
        <p:guide pos="5760"/>
        <p:guide pos="194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3496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365DB4-0533-4FC3-8E0C-E00573BD4EE9}" type="datetimeFigureOut">
              <a:rPr lang="en-US" smtClean="0"/>
              <a:pPr/>
              <a:t>3/19/2019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F075DC-FC17-422D-900C-07167E9FCD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58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075DC-FC17-422D-900C-07167E9FCD4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85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F075DC-FC17-422D-900C-07167E9FCD4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509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1471"/>
            <a:ext cx="7772400" cy="415498"/>
          </a:xfrm>
        </p:spPr>
        <p:txBody>
          <a:bodyPr anchor="b">
            <a:spAutoFit/>
          </a:bodyPr>
          <a:lstStyle>
            <a:lvl1pPr algn="ctr"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00350"/>
            <a:ext cx="6400800" cy="1314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35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4038600" y="2543175"/>
            <a:ext cx="1066800" cy="57150"/>
          </a:xfrm>
          <a:prstGeom prst="rect">
            <a:avLst/>
          </a:prstGeom>
          <a:solidFill>
            <a:srgbClr val="0072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072B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490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2267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971800"/>
            <a:ext cx="2592956" cy="68527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350" b="1">
                <a:solidFill>
                  <a:srgbClr val="0072B1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600450"/>
            <a:ext cx="2592956" cy="125730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76601" y="2971800"/>
            <a:ext cx="2593975" cy="68527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350" b="1">
                <a:solidFill>
                  <a:srgbClr val="0072B1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276601" y="3600450"/>
            <a:ext cx="2593975" cy="125730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628650"/>
            <a:ext cx="8229600" cy="28575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baseline="0"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6096001" y="2971800"/>
            <a:ext cx="2593975" cy="68527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350" b="1">
                <a:solidFill>
                  <a:srgbClr val="0072B1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5"/>
          <p:cNvSpPr>
            <a:spLocks noGrp="1"/>
          </p:cNvSpPr>
          <p:nvPr>
            <p:ph sz="quarter" idx="15"/>
          </p:nvPr>
        </p:nvSpPr>
        <p:spPr>
          <a:xfrm>
            <a:off x="6096001" y="3600450"/>
            <a:ext cx="2593975" cy="12573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457200" y="1371600"/>
            <a:ext cx="2590800" cy="15430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50">
                <a:latin typeface="+mj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7"/>
          </p:nvPr>
        </p:nvSpPr>
        <p:spPr>
          <a:xfrm>
            <a:off x="3276600" y="1371600"/>
            <a:ext cx="2590800" cy="15430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50">
                <a:latin typeface="+mj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8"/>
          </p:nvPr>
        </p:nvSpPr>
        <p:spPr>
          <a:xfrm>
            <a:off x="6096000" y="1371600"/>
            <a:ext cx="2590800" cy="15430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50">
                <a:latin typeface="+mj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499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226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898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515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+mj-lt"/>
              </a:defRPr>
            </a:lvl1pPr>
            <a:lvl2pPr>
              <a:defRPr sz="21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500">
                <a:latin typeface="+mj-lt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latin typeface="+mj-lt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8263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+mj-lt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latin typeface="+mj-lt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4654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1364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977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1471"/>
            <a:ext cx="7772400" cy="415498"/>
          </a:xfrm>
        </p:spPr>
        <p:txBody>
          <a:bodyPr anchor="b">
            <a:spAutoFit/>
          </a:bodyPr>
          <a:lstStyle>
            <a:lvl1pPr algn="ct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00350"/>
            <a:ext cx="6400800" cy="1314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35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4038600" y="2543175"/>
            <a:ext cx="1066800" cy="57150"/>
          </a:xfrm>
          <a:prstGeom prst="rect">
            <a:avLst/>
          </a:prstGeom>
          <a:solidFill>
            <a:srgbClr val="FCE1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072B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898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99399"/>
            <a:ext cx="7772400" cy="415498"/>
          </a:xfrm>
        </p:spPr>
        <p:txBody>
          <a:bodyPr anchor="b">
            <a:spAutoFit/>
          </a:bodyPr>
          <a:lstStyle>
            <a:lvl1pPr algn="l">
              <a:defRPr sz="27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14896"/>
            <a:ext cx="7772400" cy="210539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>
              <a:lnSpc>
                <a:spcPct val="114000"/>
              </a:lnSpc>
              <a:buNone/>
              <a:defRPr sz="1200" b="1">
                <a:solidFill>
                  <a:schemeClr val="bg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6974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3223022"/>
          </a:xfrm>
          <a:prstGeom prst="rect">
            <a:avLst/>
          </a:prstGeom>
        </p:spPr>
        <p:txBody>
          <a:bodyPr/>
          <a:lstStyle>
            <a:lvl1pPr>
              <a:defRPr sz="1650">
                <a:latin typeface="+mj-lt"/>
              </a:defRPr>
            </a:lvl1pPr>
            <a:lvl2pPr>
              <a:defRPr sz="1650">
                <a:latin typeface="+mj-lt"/>
              </a:defRPr>
            </a:lvl2pPr>
            <a:lvl3pPr>
              <a:defRPr sz="1500"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628650"/>
            <a:ext cx="8229600" cy="28575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200">
                <a:latin typeface="+mj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12566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+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226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628650"/>
            <a:ext cx="8229600" cy="28575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200">
                <a:latin typeface="+mj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2057400" y="1314450"/>
            <a:ext cx="6629400" cy="16573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1" i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533400" y="3200400"/>
            <a:ext cx="8153400" cy="1600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650">
                <a:latin typeface="+mj-lt"/>
              </a:defRPr>
            </a:lvl1pPr>
            <a:lvl2pPr>
              <a:lnSpc>
                <a:spcPct val="100000"/>
              </a:lnSpc>
              <a:defRPr sz="1650">
                <a:latin typeface="+mj-lt"/>
              </a:defRPr>
            </a:lvl2pPr>
            <a:lvl3pPr>
              <a:lnSpc>
                <a:spcPct val="100000"/>
              </a:lnSpc>
              <a:defRPr sz="1500">
                <a:latin typeface="+mj-lt"/>
              </a:defRPr>
            </a:lvl3pPr>
            <a:lvl4pPr>
              <a:lnSpc>
                <a:spcPct val="100000"/>
              </a:lnSpc>
              <a:defRPr>
                <a:latin typeface="+mj-lt"/>
              </a:defRPr>
            </a:lvl4pPr>
            <a:lvl5pPr>
              <a:lnSpc>
                <a:spcPct val="100000"/>
              </a:lnSpc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48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+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5711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57200" y="1371600"/>
            <a:ext cx="8229600" cy="18859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50">
                <a:latin typeface="+mj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226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71850"/>
            <a:ext cx="8229600" cy="1428750"/>
          </a:xfrm>
          <a:prstGeom prst="rect">
            <a:avLst/>
          </a:prstGeom>
        </p:spPr>
        <p:txBody>
          <a:bodyPr/>
          <a:lstStyle>
            <a:lvl1pPr>
              <a:defRPr sz="1500">
                <a:latin typeface="+mj-lt"/>
              </a:defRPr>
            </a:lvl1pPr>
            <a:lvl2pPr>
              <a:defRPr sz="1500">
                <a:latin typeface="+mj-lt"/>
              </a:defRPr>
            </a:lvl2pPr>
            <a:lvl3pPr>
              <a:defRPr sz="135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628650"/>
            <a:ext cx="8229600" cy="28575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200">
                <a:latin typeface="+mj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685800" y="2400300"/>
            <a:ext cx="7772400" cy="74295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 b="1" baseline="0">
                <a:solidFill>
                  <a:schemeClr val="bg1"/>
                </a:solidFill>
                <a:latin typeface="+mj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add text in this area</a:t>
            </a:r>
          </a:p>
        </p:txBody>
      </p:sp>
    </p:spTree>
    <p:extLst>
      <p:ext uri="{BB962C8B-B14F-4D97-AF65-F5344CB8AC3E}">
        <p14:creationId xmlns:p14="http://schemas.microsoft.com/office/powerpoint/2010/main" val="3811932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+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226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3371850"/>
          </a:xfrm>
          <a:prstGeom prst="rect">
            <a:avLst/>
          </a:prstGeom>
        </p:spPr>
        <p:txBody>
          <a:bodyPr/>
          <a:lstStyle>
            <a:lvl1pPr>
              <a:defRPr sz="1500">
                <a:latin typeface="+mj-lt"/>
              </a:defRPr>
            </a:lvl1pPr>
            <a:lvl2pPr>
              <a:defRPr sz="1500">
                <a:latin typeface="+mj-lt"/>
              </a:defRPr>
            </a:lvl2pPr>
            <a:lvl3pPr>
              <a:defRPr sz="1350">
                <a:latin typeface="+mj-lt"/>
              </a:defRPr>
            </a:lvl3pPr>
            <a:lvl4pPr>
              <a:defRPr sz="1350">
                <a:latin typeface="+mj-lt"/>
              </a:defRPr>
            </a:lvl4pPr>
            <a:lvl5pPr>
              <a:defRPr sz="1350">
                <a:latin typeface="+mj-lt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628650"/>
            <a:ext cx="8229600" cy="28575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200" baseline="0">
                <a:latin typeface="+mj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0"/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57200" y="1371600"/>
            <a:ext cx="4038600" cy="337185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146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2267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4040188" cy="47982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1650" b="1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08571"/>
            <a:ext cx="4040188" cy="2720579"/>
          </a:xfrm>
          <a:prstGeom prst="rect">
            <a:avLst/>
          </a:prstGeom>
        </p:spPr>
        <p:txBody>
          <a:bodyPr/>
          <a:lstStyle>
            <a:lvl1pPr>
              <a:defRPr sz="1500">
                <a:latin typeface="+mj-lt"/>
              </a:defRPr>
            </a:lvl1pPr>
            <a:lvl2pPr>
              <a:defRPr sz="1500">
                <a:latin typeface="+mj-lt"/>
              </a:defRPr>
            </a:lvl2pPr>
            <a:lvl3pPr>
              <a:defRPr sz="135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371600"/>
            <a:ext cx="4041775" cy="47982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1650" b="1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908571"/>
            <a:ext cx="4041775" cy="2720579"/>
          </a:xfrm>
          <a:prstGeom prst="rect">
            <a:avLst/>
          </a:prstGeom>
        </p:spPr>
        <p:txBody>
          <a:bodyPr/>
          <a:lstStyle>
            <a:lvl1pPr>
              <a:defRPr sz="1500">
                <a:latin typeface="+mj-lt"/>
              </a:defRPr>
            </a:lvl1pPr>
            <a:lvl2pPr>
              <a:defRPr sz="1500">
                <a:latin typeface="+mj-lt"/>
              </a:defRPr>
            </a:lvl2pPr>
            <a:lvl3pPr>
              <a:defRPr sz="135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628650"/>
            <a:ext cx="8229600" cy="28575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200" baseline="0">
                <a:latin typeface="+mj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334722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22672"/>
          </a:xfrm>
          <a:prstGeom prst="rect">
            <a:avLst/>
          </a:prstGeom>
        </p:spPr>
        <p:txBody>
          <a:bodyPr vert="horz" wrap="square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 userDrawn="1">
            <p:ph type="sldNum" sz="quarter" idx="4"/>
          </p:nvPr>
        </p:nvSpPr>
        <p:spPr>
          <a:xfrm>
            <a:off x="8382000" y="4686338"/>
            <a:ext cx="609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FD58B8A1-52F0-6149-BC12-C49132ADD2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418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50" r:id="rId4"/>
    <p:sldLayoutId id="2147483663" r:id="rId5"/>
    <p:sldLayoutId id="2147483666" r:id="rId6"/>
    <p:sldLayoutId id="2147483661" r:id="rId7"/>
    <p:sldLayoutId id="2147483652" r:id="rId8"/>
    <p:sldLayoutId id="2147483653" r:id="rId9"/>
    <p:sldLayoutId id="2147483660" r:id="rId10"/>
    <p:sldLayoutId id="2147483654" r:id="rId11"/>
    <p:sldLayoutId id="2147483662" r:id="rId12"/>
    <p:sldLayoutId id="2147483656" r:id="rId13"/>
    <p:sldLayoutId id="2147483657" r:id="rId14"/>
    <p:sldLayoutId id="2147483658" r:id="rId15"/>
    <p:sldLayoutId id="2147483659" r:id="rId16"/>
  </p:sldLayoutIdLs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sz="2700" kern="1000" baseline="0">
          <a:solidFill>
            <a:schemeClr val="tx1">
              <a:lumMod val="90000"/>
              <a:lumOff val="10000"/>
            </a:schemeClr>
          </a:solidFill>
          <a:latin typeface="Arial Black" panose="020B0A04020102020204" pitchFamily="34" charset="0"/>
          <a:ea typeface="Open Sans Extrabold" panose="020B0906030804020204" pitchFamily="34" charset="0"/>
          <a:cs typeface="Open Sans Extrabold" panose="020B0906030804020204" pitchFamily="34" charset="0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ct val="20000"/>
        </a:spcBef>
        <a:buFontTx/>
        <a:buNone/>
        <a:defRPr sz="2400" kern="1200">
          <a:solidFill>
            <a:schemeClr val="tx1">
              <a:lumMod val="90000"/>
              <a:lumOff val="10000"/>
            </a:schemeClr>
          </a:solidFill>
          <a:latin typeface="+mj-lt"/>
          <a:ea typeface="Open Sans" panose="020B0606030504020204" pitchFamily="34" charset="0"/>
          <a:cs typeface="Arial" panose="020B0604020202020204" pitchFamily="34" charset="0"/>
        </a:defRPr>
      </a:lvl1pPr>
      <a:lvl2pPr marL="557213" indent="-214313" algn="l" defTabSz="685800" rtl="0" eaLnBrk="1" latinLnBrk="0" hangingPunct="1">
        <a:lnSpc>
          <a:spcPct val="100000"/>
        </a:lnSpc>
        <a:spcBef>
          <a:spcPct val="20000"/>
        </a:spcBef>
        <a:buFont typeface="Wingdings" panose="05000000000000000000" pitchFamily="2" charset="2"/>
        <a:buChar char="§"/>
        <a:defRPr sz="2100" kern="1200">
          <a:solidFill>
            <a:schemeClr val="tx1">
              <a:lumMod val="90000"/>
              <a:lumOff val="10000"/>
            </a:schemeClr>
          </a:solidFill>
          <a:latin typeface="+mj-lt"/>
          <a:ea typeface="Open Sans" panose="020B0606030504020204" pitchFamily="34" charset="0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90000"/>
              <a:lumOff val="10000"/>
            </a:schemeClr>
          </a:solidFill>
          <a:latin typeface="+mj-lt"/>
          <a:ea typeface="Open Sans" panose="020B0606030504020204" pitchFamily="34" charset="0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>
              <a:lumMod val="90000"/>
              <a:lumOff val="10000"/>
            </a:schemeClr>
          </a:solidFill>
          <a:latin typeface="+mj-lt"/>
          <a:ea typeface="Open Sans" panose="020B0606030504020204" pitchFamily="34" charset="0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>
              <a:lumMod val="90000"/>
              <a:lumOff val="10000"/>
            </a:schemeClr>
          </a:solidFill>
          <a:latin typeface="+mj-lt"/>
          <a:ea typeface="Open Sans" panose="020B0606030504020204" pitchFamily="34" charset="0"/>
          <a:cs typeface="Arial" panose="020B0604020202020204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drive.google.com/a/sfcg.org/uc?id=1c2NWr0hwC1pE1KDfAxWCM06huH2Pfn_n&amp;export=download" TargetMode="External"/><Relationship Id="rId3" Type="http://schemas.openxmlformats.org/officeDocument/2006/relationships/hyperlink" Target="https://unesco.org/" TargetMode="External"/><Relationship Id="rId7" Type="http://schemas.openxmlformats.org/officeDocument/2006/relationships/hyperlink" Target="https://drive.google.com/a/sfcg.org/uc?id=1FtXkinmDGgU-3oi8ZUFMJ0V9cfYGavN7&amp;export=download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drive.google.com/a/sfcg.org/uc?id=1haHOhhIr7RGMPoyVmDF6PxSfoPlQ9fuY&amp;export=download" TargetMode="External"/><Relationship Id="rId5" Type="http://schemas.openxmlformats.org/officeDocument/2006/relationships/hyperlink" Target="https://drive.google.com/a/sfcg.org/uc?id=1EzifdICfmLHK9j2aP8j0siB5inBQI79M&amp;export=download" TargetMode="External"/><Relationship Id="rId4" Type="http://schemas.openxmlformats.org/officeDocument/2006/relationships/hyperlink" Target="https://youtu.be/79MTkVumCcQ" TargetMode="External"/><Relationship Id="rId9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sve.org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hyperlink" Target="https://youtu.be/qZknfoA-O2k" TargetMode="External"/><Relationship Id="rId4" Type="http://schemas.openxmlformats.org/officeDocument/2006/relationships/hyperlink" Target="https://youtu.be/Ed99vbD7Lr8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6">
            <a:extLst>
              <a:ext uri="{FF2B5EF4-FFF2-40B4-BE49-F238E27FC236}">
                <a16:creationId xmlns:a16="http://schemas.microsoft.com/office/drawing/2014/main" xmlns="" id="{2293EF94-B7F4-394C-B118-72B3D2F86F3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" r="126" b="17599"/>
          <a:stretch/>
        </p:blipFill>
        <p:spPr>
          <a:xfrm>
            <a:off x="4762" y="-22302"/>
            <a:ext cx="9139238" cy="500538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3028950"/>
            <a:ext cx="9144000" cy="2114550"/>
          </a:xfrm>
          <a:prstGeom prst="rect">
            <a:avLst/>
          </a:prstGeom>
          <a:gradFill>
            <a:gsLst>
              <a:gs pos="0">
                <a:srgbClr val="006B96"/>
              </a:gs>
              <a:gs pos="100000">
                <a:srgbClr val="008BC5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49190" y="3328355"/>
            <a:ext cx="4629150" cy="1107996"/>
          </a:xfrm>
        </p:spPr>
        <p:txBody>
          <a:bodyPr/>
          <a:lstStyle/>
          <a:p>
            <a:r>
              <a:rPr lang="en-US" sz="3600" b="0" dirty="0">
                <a:latin typeface="Arial" charset="0"/>
                <a:ea typeface="Arial" charset="0"/>
                <a:cs typeface="Arial" charset="0"/>
              </a:rPr>
              <a:t>MODULE</a:t>
            </a:r>
            <a:r>
              <a:rPr lang="en-US" sz="3600" dirty="0"/>
              <a:t> </a:t>
            </a:r>
            <a:r>
              <a:rPr lang="en-US" sz="3600" dirty="0">
                <a:latin typeface="Arial" charset="0"/>
                <a:ea typeface="Arial" charset="0"/>
                <a:cs typeface="Arial" charset="0"/>
              </a:rPr>
              <a:t>02</a:t>
            </a:r>
            <a:r>
              <a:rPr lang="en-US" dirty="0"/>
              <a:t/>
            </a:r>
            <a:br>
              <a:rPr lang="en-US" dirty="0"/>
            </a:br>
            <a:r>
              <a:rPr lang="en-US" sz="1800" b="0" cap="none" dirty="0">
                <a:latin typeface="Arial" charset="0"/>
                <a:ea typeface="Arial" charset="0"/>
                <a:cs typeface="Arial" charset="0"/>
              </a:rPr>
              <a:t>Understanding Drivers of Violent Extremism in a Contextualized Manner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136835" y="-1192696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endParaRPr lang="en-US" sz="9000" dirty="0">
              <a:solidFill>
                <a:srgbClr val="0095C3"/>
              </a:solidFill>
              <a:latin typeface="Arial Black" panose="020B0A040201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4" name="Picture 3" descr="C:\Users\Hannah Kim\Desktop\your sister file\sfcg_newlogo2.png">
            <a:extLst>
              <a:ext uri="{FF2B5EF4-FFF2-40B4-BE49-F238E27FC236}">
                <a16:creationId xmlns:a16="http://schemas.microsoft.com/office/drawing/2014/main" xmlns="" id="{1769B800-A25B-D448-B8DB-738740CCE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92162" y="3432175"/>
            <a:ext cx="1867306" cy="329112"/>
          </a:xfrm>
          <a:prstGeom prst="rect">
            <a:avLst/>
          </a:prstGeom>
          <a:noFill/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B01A4D4-6601-084A-B46B-FACC14BFE664}"/>
              </a:ext>
            </a:extLst>
          </p:cNvPr>
          <p:cNvSpPr/>
          <p:nvPr/>
        </p:nvSpPr>
        <p:spPr>
          <a:xfrm>
            <a:off x="8136835" y="-1"/>
            <a:ext cx="1007165" cy="217489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>
                    <a:lumMod val="90000"/>
                    <a:lumOff val="10000"/>
                    <a:alpha val="75000"/>
                  </a:schemeClr>
                </a:solidFill>
              </a:rPr>
              <a:t>UN Photo/EPA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521C90A-C419-DA44-BB07-B653519DE77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0" t="5926" r="61042" b="87277"/>
          <a:stretch/>
        </p:blipFill>
        <p:spPr>
          <a:xfrm>
            <a:off x="8053403" y="3955866"/>
            <a:ext cx="601866" cy="4055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80C7C35-4A5F-F544-A8E2-F66C839DEF9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91" y="3914958"/>
            <a:ext cx="1237038" cy="524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9797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1514475" y="2179335"/>
            <a:ext cx="6115050" cy="784830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ctr"/>
            <a:r>
              <a:rPr lang="en" sz="2550" b="0" cap="none" dirty="0">
                <a:latin typeface="Arial" charset="0"/>
                <a:ea typeface="Arial" charset="0"/>
                <a:cs typeface="Arial" charset="0"/>
              </a:rPr>
              <a:t>What are some risks of researching </a:t>
            </a:r>
            <a:r>
              <a:rPr lang="en-US" sz="2550" b="0" cap="none" dirty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550" b="0" cap="none" dirty="0">
                <a:latin typeface="Arial" charset="0"/>
                <a:ea typeface="Arial" charset="0"/>
                <a:cs typeface="Arial" charset="0"/>
              </a:rPr>
            </a:br>
            <a:r>
              <a:rPr lang="en" sz="2550" b="0" cap="none" dirty="0">
                <a:latin typeface="Arial" charset="0"/>
                <a:ea typeface="Arial" charset="0"/>
                <a:cs typeface="Arial" charset="0"/>
              </a:rPr>
              <a:t>violent extremism?</a:t>
            </a:r>
            <a:endParaRPr lang="en-US" sz="2550" b="0" cap="none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C9F0923A-7A23-E344-A5D9-7AC8D84EC919}"/>
              </a:ext>
            </a:extLst>
          </p:cNvPr>
          <p:cNvGrpSpPr/>
          <p:nvPr/>
        </p:nvGrpSpPr>
        <p:grpSpPr>
          <a:xfrm>
            <a:off x="8625148" y="4705350"/>
            <a:ext cx="525478" cy="248970"/>
            <a:chOff x="7559644" y="4723080"/>
            <a:chExt cx="441356" cy="24897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26D649BA-A248-C64F-90FC-50AB58C79D18}"/>
                </a:ext>
              </a:extLst>
            </p:cNvPr>
            <p:cNvSpPr/>
            <p:nvPr/>
          </p:nvSpPr>
          <p:spPr>
            <a:xfrm>
              <a:off x="7559644" y="4723080"/>
              <a:ext cx="441356" cy="24897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" name="Title 2">
              <a:extLst>
                <a:ext uri="{FF2B5EF4-FFF2-40B4-BE49-F238E27FC236}">
                  <a16:creationId xmlns:a16="http://schemas.microsoft.com/office/drawing/2014/main" xmlns="" id="{ABAAA453-031E-F741-955D-455E4A0F9C41}"/>
                </a:ext>
              </a:extLst>
            </p:cNvPr>
            <p:cNvSpPr txBox="1">
              <a:spLocks/>
            </p:cNvSpPr>
            <p:nvPr/>
          </p:nvSpPr>
          <p:spPr>
            <a:xfrm>
              <a:off x="7629525" y="4762241"/>
              <a:ext cx="371475" cy="173124"/>
            </a:xfrm>
            <a:prstGeom prst="rect">
              <a:avLst/>
            </a:prstGeom>
          </p:spPr>
          <p:txBody>
            <a:bodyPr vert="horz" wrap="square" lIns="0" tIns="0" rIns="0" bIns="0" rtlCol="0" anchor="b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600" b="1" kern="1000" cap="all" baseline="0">
                  <a:solidFill>
                    <a:schemeClr val="bg1"/>
                  </a:solidFill>
                  <a:latin typeface="Arial Black" panose="020B0A04020102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defRPr>
              </a:lvl1pPr>
            </a:lstStyle>
            <a:p>
              <a:r>
                <a:rPr lang="en-US" sz="1125" b="0" cap="none" dirty="0">
                  <a:latin typeface="Arial" charset="0"/>
                  <a:ea typeface="Arial" charset="0"/>
                  <a:cs typeface="Arial" charset="0"/>
                </a:rPr>
                <a:t>10</a:t>
              </a:r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B6D583ED-7458-4142-A4D0-6164AFA1F249}"/>
              </a:ext>
            </a:extLst>
          </p:cNvPr>
          <p:cNvCxnSpPr>
            <a:cxnSpLocks/>
          </p:cNvCxnSpPr>
          <p:nvPr/>
        </p:nvCxnSpPr>
        <p:spPr>
          <a:xfrm flipH="1">
            <a:off x="3829050" y="800100"/>
            <a:ext cx="5314950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BC9F58C1-8BAA-7C4B-BC9C-6D4EC142F08B}"/>
              </a:ext>
            </a:extLst>
          </p:cNvPr>
          <p:cNvCxnSpPr>
            <a:cxnSpLocks/>
          </p:cNvCxnSpPr>
          <p:nvPr/>
        </p:nvCxnSpPr>
        <p:spPr>
          <a:xfrm flipH="1">
            <a:off x="0" y="4514850"/>
            <a:ext cx="5200650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2E8A942C-7F1C-A74B-A7AA-DACE57BEB01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28" r="20833"/>
          <a:stretch/>
        </p:blipFill>
        <p:spPr>
          <a:xfrm>
            <a:off x="6248400" y="0"/>
            <a:ext cx="2895600" cy="3437110"/>
          </a:xfrm>
          <a:prstGeom prst="rect">
            <a:avLst/>
          </a:prstGeom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xmlns="" id="{450CF3BD-5F45-5741-BA4D-A51CA269A5D1}"/>
              </a:ext>
            </a:extLst>
          </p:cNvPr>
          <p:cNvSpPr txBox="1">
            <a:spLocks/>
          </p:cNvSpPr>
          <p:nvPr/>
        </p:nvSpPr>
        <p:spPr>
          <a:xfrm>
            <a:off x="232708" y="171450"/>
            <a:ext cx="3879105" cy="14561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50" b="1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MODULE 02 | </a:t>
            </a:r>
            <a:r>
              <a:rPr lang="en-US" sz="5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Understanding Drivers of Violent Extremism in a Contextualized Manner</a:t>
            </a:r>
          </a:p>
        </p:txBody>
      </p:sp>
    </p:spTree>
    <p:extLst>
      <p:ext uri="{BB962C8B-B14F-4D97-AF65-F5344CB8AC3E}">
        <p14:creationId xmlns:p14="http://schemas.microsoft.com/office/powerpoint/2010/main" val="181099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"/>
          <p:cNvSpPr txBox="1">
            <a:spLocks/>
          </p:cNvSpPr>
          <p:nvPr/>
        </p:nvSpPr>
        <p:spPr>
          <a:xfrm>
            <a:off x="3429000" y="1873542"/>
            <a:ext cx="4951922" cy="2872581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marL="228600" indent="-228600">
              <a:lnSpc>
                <a:spcPts val="2000"/>
              </a:lnSpc>
              <a:spcBef>
                <a:spcPts val="0"/>
              </a:spcBef>
              <a:spcAft>
                <a:spcPts val="8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Be conscious of how your research team may be perceived by participants and ensure their security.</a:t>
            </a:r>
          </a:p>
          <a:p>
            <a:pPr marL="228600" indent="-228600">
              <a:lnSpc>
                <a:spcPts val="2000"/>
              </a:lnSpc>
              <a:spcBef>
                <a:spcPts val="0"/>
              </a:spcBef>
              <a:spcAft>
                <a:spcPts val="8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Participants must feel comfortable enough to participate and to give more accurate responses.</a:t>
            </a:r>
          </a:p>
          <a:p>
            <a:pPr marL="228600" indent="-228600">
              <a:lnSpc>
                <a:spcPts val="2000"/>
              </a:lnSpc>
              <a:spcBef>
                <a:spcPts val="0"/>
              </a:spcBef>
              <a:spcAft>
                <a:spcPts val="8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Be particularly cautious when involving children in research. </a:t>
            </a:r>
          </a:p>
          <a:p>
            <a:pPr marL="228600" indent="-228600">
              <a:lnSpc>
                <a:spcPts val="2000"/>
              </a:lnSpc>
              <a:spcBef>
                <a:spcPts val="0"/>
              </a:spcBef>
              <a:spcAft>
                <a:spcPts val="8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Have clear definitions and be consistent with their use.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874A7400-4FAF-BF4D-844D-A0A42C672FA1}"/>
              </a:ext>
            </a:extLst>
          </p:cNvPr>
          <p:cNvGrpSpPr/>
          <p:nvPr/>
        </p:nvGrpSpPr>
        <p:grpSpPr>
          <a:xfrm>
            <a:off x="8625148" y="4705350"/>
            <a:ext cx="525478" cy="248970"/>
            <a:chOff x="7559644" y="4723080"/>
            <a:chExt cx="441356" cy="24897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3D798835-A3A9-B645-8FF4-5CE7DEF1AAB8}"/>
                </a:ext>
              </a:extLst>
            </p:cNvPr>
            <p:cNvSpPr/>
            <p:nvPr/>
          </p:nvSpPr>
          <p:spPr>
            <a:xfrm>
              <a:off x="7559644" y="4723080"/>
              <a:ext cx="441356" cy="24897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" name="Title 2">
              <a:extLst>
                <a:ext uri="{FF2B5EF4-FFF2-40B4-BE49-F238E27FC236}">
                  <a16:creationId xmlns:a16="http://schemas.microsoft.com/office/drawing/2014/main" xmlns="" id="{45ACE0BD-DCA6-0044-A223-FBB555DD02E1}"/>
                </a:ext>
              </a:extLst>
            </p:cNvPr>
            <p:cNvSpPr txBox="1">
              <a:spLocks/>
            </p:cNvSpPr>
            <p:nvPr/>
          </p:nvSpPr>
          <p:spPr>
            <a:xfrm>
              <a:off x="7629525" y="4762241"/>
              <a:ext cx="371475" cy="173124"/>
            </a:xfrm>
            <a:prstGeom prst="rect">
              <a:avLst/>
            </a:prstGeom>
          </p:spPr>
          <p:txBody>
            <a:bodyPr vert="horz" wrap="square" lIns="0" tIns="0" rIns="0" bIns="0" rtlCol="0" anchor="b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600" b="1" kern="1000" cap="all" baseline="0">
                  <a:solidFill>
                    <a:schemeClr val="bg1"/>
                  </a:solidFill>
                  <a:latin typeface="Arial Black" panose="020B0A04020102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defRPr>
              </a:lvl1pPr>
            </a:lstStyle>
            <a:p>
              <a:r>
                <a:rPr lang="en-US" sz="1125" b="0" cap="none" dirty="0">
                  <a:latin typeface="Arial" charset="0"/>
                  <a:ea typeface="Arial" charset="0"/>
                  <a:cs typeface="Arial" charset="0"/>
                </a:rPr>
                <a:t>11</a:t>
              </a:r>
            </a:p>
          </p:txBody>
        </p:sp>
      </p:grpSp>
      <p:sp>
        <p:nvSpPr>
          <p:cNvPr id="16" name="Title 2">
            <a:extLst>
              <a:ext uri="{FF2B5EF4-FFF2-40B4-BE49-F238E27FC236}">
                <a16:creationId xmlns:a16="http://schemas.microsoft.com/office/drawing/2014/main" xmlns="" id="{3B192D98-1142-714B-8202-77E4CC1ED1EC}"/>
              </a:ext>
            </a:extLst>
          </p:cNvPr>
          <p:cNvSpPr txBox="1">
            <a:spLocks/>
          </p:cNvSpPr>
          <p:nvPr/>
        </p:nvSpPr>
        <p:spPr>
          <a:xfrm>
            <a:off x="3429000" y="847597"/>
            <a:ext cx="3601278" cy="73866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sz="24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Avoiding risks and pitfalls of research 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xmlns="" id="{450CF3BD-5F45-5741-BA4D-A51CA269A5D1}"/>
              </a:ext>
            </a:extLst>
          </p:cNvPr>
          <p:cNvSpPr txBox="1">
            <a:spLocks/>
          </p:cNvSpPr>
          <p:nvPr/>
        </p:nvSpPr>
        <p:spPr>
          <a:xfrm>
            <a:off x="5048548" y="171450"/>
            <a:ext cx="3879105" cy="14561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50" b="1" dirty="0">
                <a:solidFill>
                  <a:srgbClr val="0072B1"/>
                </a:solidFill>
                <a:latin typeface="Arial Black" charset="0"/>
                <a:ea typeface="Arial Black" charset="0"/>
                <a:cs typeface="Arial Black" charset="0"/>
              </a:rPr>
              <a:t>MODULE 02 | </a:t>
            </a:r>
            <a:r>
              <a:rPr lang="en-US" sz="550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Understanding Drivers of Violent Extremism in a Contextualized Manner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B782DB92-46AE-8541-8FE3-20E8B96F3B22}"/>
              </a:ext>
            </a:extLst>
          </p:cNvPr>
          <p:cNvCxnSpPr>
            <a:cxnSpLocks/>
          </p:cNvCxnSpPr>
          <p:nvPr/>
        </p:nvCxnSpPr>
        <p:spPr>
          <a:xfrm flipH="1">
            <a:off x="3425590" y="1721010"/>
            <a:ext cx="5725036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Placeholder 6">
            <a:extLst>
              <a:ext uri="{FF2B5EF4-FFF2-40B4-BE49-F238E27FC236}">
                <a16:creationId xmlns:a16="http://schemas.microsoft.com/office/drawing/2014/main" xmlns="" id="{42E9741B-AE2E-1F48-ACC4-CA9B93FCAA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00" r="17613"/>
          <a:stretch/>
        </p:blipFill>
        <p:spPr>
          <a:xfrm>
            <a:off x="-1" y="-8235"/>
            <a:ext cx="3035301" cy="51734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5405955-DA4E-9446-A5D6-95E7B9EC31DB}"/>
              </a:ext>
            </a:extLst>
          </p:cNvPr>
          <p:cNvSpPr txBox="1"/>
          <p:nvPr/>
        </p:nvSpPr>
        <p:spPr>
          <a:xfrm>
            <a:off x="4841631" y="-199292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endParaRPr lang="en-US" sz="9000" dirty="0">
              <a:solidFill>
                <a:srgbClr val="0095C3"/>
              </a:solidFill>
              <a:latin typeface="Arial Black" panose="020B0A040201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7895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2"/>
          <p:cNvSpPr txBox="1">
            <a:spLocks/>
          </p:cNvSpPr>
          <p:nvPr/>
        </p:nvSpPr>
        <p:spPr>
          <a:xfrm>
            <a:off x="3429000" y="847597"/>
            <a:ext cx="3601278" cy="73866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sz="24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Avoiding risks and pitfalls of research </a:t>
            </a:r>
          </a:p>
        </p:txBody>
      </p:sp>
      <p:sp>
        <p:nvSpPr>
          <p:cNvPr id="21" name="Title 2"/>
          <p:cNvSpPr txBox="1">
            <a:spLocks/>
          </p:cNvSpPr>
          <p:nvPr/>
        </p:nvSpPr>
        <p:spPr>
          <a:xfrm>
            <a:off x="3429000" y="1845261"/>
            <a:ext cx="4971800" cy="2472472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marL="228600" indent="-228600">
              <a:spcBef>
                <a:spcPts val="0"/>
              </a:spcBef>
              <a:spcAft>
                <a:spcPts val="10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Be appropriately skeptical of what you are told by respondents.</a:t>
            </a:r>
          </a:p>
          <a:p>
            <a:pPr marL="228600" indent="-228600">
              <a:spcBef>
                <a:spcPts val="0"/>
              </a:spcBef>
              <a:spcAft>
                <a:spcPts val="10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Be realistic about what your findings tell you and how far you can draw conclusions from them.</a:t>
            </a:r>
          </a:p>
          <a:p>
            <a:pPr marL="228600" indent="-228600">
              <a:spcBef>
                <a:spcPts val="0"/>
              </a:spcBef>
              <a:spcAft>
                <a:spcPts val="10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Be transparent regarding your methodology and the limitations of your research when sharing it.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874A7400-4FAF-BF4D-844D-A0A42C672FA1}"/>
              </a:ext>
            </a:extLst>
          </p:cNvPr>
          <p:cNvGrpSpPr/>
          <p:nvPr/>
        </p:nvGrpSpPr>
        <p:grpSpPr>
          <a:xfrm>
            <a:off x="8625148" y="4705350"/>
            <a:ext cx="525478" cy="248970"/>
            <a:chOff x="7559644" y="4723080"/>
            <a:chExt cx="441356" cy="24897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3D798835-A3A9-B645-8FF4-5CE7DEF1AAB8}"/>
                </a:ext>
              </a:extLst>
            </p:cNvPr>
            <p:cNvSpPr/>
            <p:nvPr/>
          </p:nvSpPr>
          <p:spPr>
            <a:xfrm>
              <a:off x="7559644" y="4723080"/>
              <a:ext cx="441356" cy="24897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" name="Title 2">
              <a:extLst>
                <a:ext uri="{FF2B5EF4-FFF2-40B4-BE49-F238E27FC236}">
                  <a16:creationId xmlns:a16="http://schemas.microsoft.com/office/drawing/2014/main" xmlns="" id="{45ACE0BD-DCA6-0044-A223-FBB555DD02E1}"/>
                </a:ext>
              </a:extLst>
            </p:cNvPr>
            <p:cNvSpPr txBox="1">
              <a:spLocks/>
            </p:cNvSpPr>
            <p:nvPr/>
          </p:nvSpPr>
          <p:spPr>
            <a:xfrm>
              <a:off x="7629525" y="4762241"/>
              <a:ext cx="371475" cy="173124"/>
            </a:xfrm>
            <a:prstGeom prst="rect">
              <a:avLst/>
            </a:prstGeom>
          </p:spPr>
          <p:txBody>
            <a:bodyPr vert="horz" wrap="square" lIns="0" tIns="0" rIns="0" bIns="0" rtlCol="0" anchor="b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600" b="1" kern="1000" cap="all" baseline="0">
                  <a:solidFill>
                    <a:schemeClr val="bg1"/>
                  </a:solidFill>
                  <a:latin typeface="Arial Black" panose="020B0A04020102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defRPr>
              </a:lvl1pPr>
            </a:lstStyle>
            <a:p>
              <a:r>
                <a:rPr lang="en-US" sz="1125" b="0" cap="none" dirty="0">
                  <a:latin typeface="Arial" charset="0"/>
                  <a:ea typeface="Arial" charset="0"/>
                  <a:cs typeface="Arial" charset="0"/>
                </a:rPr>
                <a:t>12</a:t>
              </a:r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CBA87911-4F57-5144-92B0-93E75A8A0E0E}"/>
              </a:ext>
            </a:extLst>
          </p:cNvPr>
          <p:cNvCxnSpPr>
            <a:cxnSpLocks/>
          </p:cNvCxnSpPr>
          <p:nvPr/>
        </p:nvCxnSpPr>
        <p:spPr>
          <a:xfrm flipH="1">
            <a:off x="3425590" y="1721010"/>
            <a:ext cx="5725036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xmlns="" id="{2664ACC9-D3F6-384F-876C-F9930F1B763A}"/>
              </a:ext>
            </a:extLst>
          </p:cNvPr>
          <p:cNvSpPr txBox="1">
            <a:spLocks/>
          </p:cNvSpPr>
          <p:nvPr/>
        </p:nvSpPr>
        <p:spPr>
          <a:xfrm>
            <a:off x="5048548" y="171450"/>
            <a:ext cx="3879105" cy="14561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50" b="1" dirty="0">
                <a:solidFill>
                  <a:srgbClr val="0072B1"/>
                </a:solidFill>
                <a:latin typeface="Arial Black" charset="0"/>
                <a:ea typeface="Arial Black" charset="0"/>
                <a:cs typeface="Arial Black" charset="0"/>
              </a:rPr>
              <a:t>MODULE 02 | </a:t>
            </a:r>
            <a:r>
              <a:rPr lang="en-US" sz="550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Understanding Drivers of Violent Extremism in a Contextualized Manner</a:t>
            </a:r>
          </a:p>
        </p:txBody>
      </p:sp>
      <p:pic>
        <p:nvPicPr>
          <p:cNvPr id="17" name="Picture Placeholder 6">
            <a:extLst>
              <a:ext uri="{FF2B5EF4-FFF2-40B4-BE49-F238E27FC236}">
                <a16:creationId xmlns:a16="http://schemas.microsoft.com/office/drawing/2014/main" xmlns="" id="{699821A4-1A50-C84C-AB46-EC6450D2F8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02" r="35548"/>
          <a:stretch/>
        </p:blipFill>
        <p:spPr>
          <a:xfrm>
            <a:off x="-1" y="4473"/>
            <a:ext cx="3035302" cy="5155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7301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859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2"/>
          <p:cNvSpPr txBox="1">
            <a:spLocks/>
          </p:cNvSpPr>
          <p:nvPr/>
        </p:nvSpPr>
        <p:spPr>
          <a:xfrm>
            <a:off x="788504" y="1777022"/>
            <a:ext cx="7607783" cy="2187715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marL="285750" indent="-285750" defTabSz="274320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SzPct val="175000"/>
              <a:buBlip>
                <a:blip r:embed="rId2"/>
              </a:buBlip>
            </a:pPr>
            <a:r>
              <a:rPr lang="en-US" sz="1800" b="0" cap="none" dirty="0">
                <a:latin typeface="Arial" charset="0"/>
                <a:ea typeface="Arial" charset="0"/>
                <a:cs typeface="Arial" charset="0"/>
              </a:rPr>
              <a:t>Violent extremism and radicalization are highly context-specific.</a:t>
            </a:r>
          </a:p>
          <a:p>
            <a:pPr marL="285750" indent="-285750" defTabSz="274320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SzPct val="175000"/>
              <a:buBlip>
                <a:blip r:embed="rId2"/>
              </a:buBlip>
            </a:pPr>
            <a:r>
              <a:rPr lang="en-US" sz="1800" b="0" cap="none" dirty="0">
                <a:latin typeface="Arial" charset="0"/>
                <a:ea typeface="Arial" charset="0"/>
                <a:cs typeface="Arial" charset="0"/>
              </a:rPr>
              <a:t>Violent extremism and radicalization are complex issues, but we have learned a lot about them that are helpful in guiding countering violent extremism programs and policies.</a:t>
            </a:r>
          </a:p>
          <a:p>
            <a:pPr marL="285750" indent="-285750" defTabSz="274320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SzPct val="175000"/>
              <a:buBlip>
                <a:blip r:embed="rId2"/>
              </a:buBlip>
            </a:pPr>
            <a:r>
              <a:rPr lang="en-US" sz="1800" b="0" cap="none" dirty="0">
                <a:latin typeface="Arial" charset="0"/>
                <a:ea typeface="Arial" charset="0"/>
                <a:cs typeface="Arial" charset="0"/>
              </a:rPr>
              <a:t>Preventing and countering violent extremism policies and programs are more effective when they are built on evidence based research.</a:t>
            </a:r>
          </a:p>
          <a:p>
            <a:pPr marL="285750" indent="-285750" defTabSz="274320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SzPct val="175000"/>
              <a:buBlip>
                <a:blip r:embed="rId2"/>
              </a:buBlip>
            </a:pPr>
            <a:r>
              <a:rPr lang="en-US" sz="1800" b="0" cap="none" dirty="0">
                <a:latin typeface="Arial" charset="0"/>
                <a:ea typeface="Arial" charset="0"/>
                <a:cs typeface="Arial" charset="0"/>
              </a:rPr>
              <a:t>Safety and security are critical when studying violent extremism.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F3CEAEB0-2D68-6F4A-A9B6-682749B305B4}"/>
              </a:ext>
            </a:extLst>
          </p:cNvPr>
          <p:cNvGrpSpPr/>
          <p:nvPr/>
        </p:nvGrpSpPr>
        <p:grpSpPr>
          <a:xfrm>
            <a:off x="8625148" y="4705350"/>
            <a:ext cx="525478" cy="248970"/>
            <a:chOff x="7559644" y="4723080"/>
            <a:chExt cx="441356" cy="24897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7975FD34-F1CA-CE42-B08D-DBB117574E7B}"/>
                </a:ext>
              </a:extLst>
            </p:cNvPr>
            <p:cNvSpPr/>
            <p:nvPr/>
          </p:nvSpPr>
          <p:spPr>
            <a:xfrm>
              <a:off x="7559644" y="4723080"/>
              <a:ext cx="441356" cy="24897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" name="Title 2">
              <a:extLst>
                <a:ext uri="{FF2B5EF4-FFF2-40B4-BE49-F238E27FC236}">
                  <a16:creationId xmlns:a16="http://schemas.microsoft.com/office/drawing/2014/main" xmlns="" id="{446F40D7-F3E2-9741-8D2B-00630FB7D5DB}"/>
                </a:ext>
              </a:extLst>
            </p:cNvPr>
            <p:cNvSpPr txBox="1">
              <a:spLocks/>
            </p:cNvSpPr>
            <p:nvPr/>
          </p:nvSpPr>
          <p:spPr>
            <a:xfrm>
              <a:off x="7629525" y="4762241"/>
              <a:ext cx="371475" cy="173124"/>
            </a:xfrm>
            <a:prstGeom prst="rect">
              <a:avLst/>
            </a:prstGeom>
          </p:spPr>
          <p:txBody>
            <a:bodyPr vert="horz" wrap="square" lIns="0" tIns="0" rIns="0" bIns="0" rtlCol="0" anchor="b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600" b="1" kern="1000" cap="all" baseline="0">
                  <a:solidFill>
                    <a:schemeClr val="bg1"/>
                  </a:solidFill>
                  <a:latin typeface="Arial Black" panose="020B0A04020102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defRPr>
              </a:lvl1pPr>
            </a:lstStyle>
            <a:p>
              <a:r>
                <a:rPr lang="en-US" sz="1125" b="0" cap="none" dirty="0">
                  <a:latin typeface="Arial" charset="0"/>
                  <a:ea typeface="Arial" charset="0"/>
                  <a:cs typeface="Arial" charset="0"/>
                </a:rPr>
                <a:t>13</a:t>
              </a: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7051101E-C5F5-C740-AEAE-988AFDCE330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61" r="24798"/>
          <a:stretch/>
        </p:blipFill>
        <p:spPr>
          <a:xfrm>
            <a:off x="5410200" y="0"/>
            <a:ext cx="3733800" cy="4043476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817DB204-1AD4-BB4B-9629-3E3A71796C6A}"/>
              </a:ext>
            </a:extLst>
          </p:cNvPr>
          <p:cNvCxnSpPr>
            <a:cxnSpLocks/>
          </p:cNvCxnSpPr>
          <p:nvPr/>
        </p:nvCxnSpPr>
        <p:spPr>
          <a:xfrm flipH="1">
            <a:off x="764756" y="1483434"/>
            <a:ext cx="8379244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2">
            <a:extLst>
              <a:ext uri="{FF2B5EF4-FFF2-40B4-BE49-F238E27FC236}">
                <a16:creationId xmlns:a16="http://schemas.microsoft.com/office/drawing/2014/main" xmlns="" id="{45C27B68-CE5E-8F45-B58E-64266E7FC98B}"/>
              </a:ext>
            </a:extLst>
          </p:cNvPr>
          <p:cNvSpPr txBox="1">
            <a:spLocks/>
          </p:cNvSpPr>
          <p:nvPr/>
        </p:nvSpPr>
        <p:spPr>
          <a:xfrm>
            <a:off x="788505" y="925495"/>
            <a:ext cx="3714750" cy="461665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sz="3000" dirty="0">
                <a:solidFill>
                  <a:srgbClr val="FCE122"/>
                </a:solidFill>
                <a:latin typeface="Arial" charset="0"/>
                <a:ea typeface="Arial" charset="0"/>
                <a:cs typeface="Arial" charset="0"/>
              </a:rPr>
              <a:t>KEY TAKEWAYS</a:t>
            </a:r>
            <a:endParaRPr lang="en-US" sz="3000" b="0" cap="none" dirty="0">
              <a:solidFill>
                <a:srgbClr val="FCE12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xmlns="" id="{450CF3BD-5F45-5741-BA4D-A51CA269A5D1}"/>
              </a:ext>
            </a:extLst>
          </p:cNvPr>
          <p:cNvSpPr txBox="1">
            <a:spLocks/>
          </p:cNvSpPr>
          <p:nvPr/>
        </p:nvSpPr>
        <p:spPr>
          <a:xfrm>
            <a:off x="232708" y="171450"/>
            <a:ext cx="3879105" cy="14561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50" b="1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MODULE 02 | </a:t>
            </a:r>
            <a:r>
              <a:rPr lang="en-US" sz="5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Understanding Drivers of Violent Extremism in a Contextualized Manner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34EEB1E-6E43-BC46-8B58-376BBCC6CC08}"/>
              </a:ext>
            </a:extLst>
          </p:cNvPr>
          <p:cNvSpPr txBox="1"/>
          <p:nvPr/>
        </p:nvSpPr>
        <p:spPr>
          <a:xfrm>
            <a:off x="3774831" y="-633046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endParaRPr lang="en-US" sz="9000" dirty="0">
              <a:solidFill>
                <a:srgbClr val="0095C3"/>
              </a:solidFill>
              <a:latin typeface="Arial Black" panose="020B0A040201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830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>
            <a:cxnSpLocks/>
          </p:cNvCxnSpPr>
          <p:nvPr/>
        </p:nvCxnSpPr>
        <p:spPr>
          <a:xfrm flipH="1">
            <a:off x="-9938" y="1200150"/>
            <a:ext cx="3925955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2"/>
          <p:cNvSpPr txBox="1">
            <a:spLocks/>
          </p:cNvSpPr>
          <p:nvPr/>
        </p:nvSpPr>
        <p:spPr>
          <a:xfrm>
            <a:off x="337931" y="751011"/>
            <a:ext cx="3588026" cy="33855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sz="2200" cap="none" dirty="0">
                <a:solidFill>
                  <a:srgbClr val="0072B1"/>
                </a:solidFill>
                <a:latin typeface="Arial Black" charset="0"/>
                <a:ea typeface="Arial Black" charset="0"/>
                <a:cs typeface="Arial Black" charset="0"/>
              </a:rPr>
              <a:t>THE QUESTIONS GAME</a:t>
            </a:r>
          </a:p>
        </p:txBody>
      </p:sp>
      <p:pic>
        <p:nvPicPr>
          <p:cNvPr id="9" name="Google Shape;167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23964" y="1274911"/>
            <a:ext cx="5296073" cy="183935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itle 2"/>
          <p:cNvSpPr txBox="1">
            <a:spLocks/>
          </p:cNvSpPr>
          <p:nvPr/>
        </p:nvSpPr>
        <p:spPr>
          <a:xfrm>
            <a:off x="764411" y="3370435"/>
            <a:ext cx="7369865" cy="135543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</a:pPr>
            <a:r>
              <a:rPr lang="en" sz="1800" cap="none" dirty="0">
                <a:solidFill>
                  <a:srgbClr val="0072B1"/>
                </a:solidFill>
                <a:latin typeface="Arial Black" charset="0"/>
                <a:ea typeface="Arial Black" charset="0"/>
                <a:cs typeface="Arial Black" charset="0"/>
              </a:rPr>
              <a:t>RULES OF THE GAME:</a:t>
            </a:r>
          </a:p>
          <a:p>
            <a:pPr marL="228600" indent="-228600">
              <a:lnSpc>
                <a:spcPts val="1600"/>
              </a:lnSpc>
              <a:spcBef>
                <a:spcPts val="0"/>
              </a:spcBef>
              <a:spcAft>
                <a:spcPts val="1200"/>
              </a:spcAft>
              <a:buClr>
                <a:srgbClr val="0072B1"/>
              </a:buClr>
              <a:buSzPct val="100000"/>
              <a:buFont typeface="+mj-lt"/>
              <a:buAutoNum type="arabicPeriod"/>
            </a:pP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You can only talk in questions</a:t>
            </a:r>
          </a:p>
          <a:p>
            <a:pPr marL="228600" indent="-228600">
              <a:lnSpc>
                <a:spcPts val="1600"/>
              </a:lnSpc>
              <a:spcBef>
                <a:spcPts val="0"/>
              </a:spcBef>
              <a:spcAft>
                <a:spcPts val="1200"/>
              </a:spcAft>
              <a:buClr>
                <a:srgbClr val="0072B1"/>
              </a:buClr>
              <a:buSzPct val="100000"/>
              <a:buFont typeface="+mj-lt"/>
              <a:buAutoNum type="arabicPeriod"/>
            </a:pP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You cannot repeat questions</a:t>
            </a:r>
          </a:p>
          <a:p>
            <a:pPr marL="228600" indent="-228600">
              <a:lnSpc>
                <a:spcPts val="1600"/>
              </a:lnSpc>
              <a:spcBef>
                <a:spcPts val="0"/>
              </a:spcBef>
              <a:spcAft>
                <a:spcPts val="1200"/>
              </a:spcAft>
              <a:buClr>
                <a:srgbClr val="0072B1"/>
              </a:buClr>
              <a:buSzPct val="100000"/>
              <a:buFont typeface="+mj-lt"/>
              <a:buAutoNum type="arabicPeriod"/>
            </a:pP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Your question must be in response to the question you were asked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FFFE2422-BD6D-1247-A92C-5A335F7D2FDB}"/>
              </a:ext>
            </a:extLst>
          </p:cNvPr>
          <p:cNvGrpSpPr/>
          <p:nvPr/>
        </p:nvGrpSpPr>
        <p:grpSpPr>
          <a:xfrm>
            <a:off x="8625148" y="4705350"/>
            <a:ext cx="525478" cy="248970"/>
            <a:chOff x="7559644" y="4723080"/>
            <a:chExt cx="441356" cy="24897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D3F42E51-6640-DC46-829E-747AEB1B74C9}"/>
                </a:ext>
              </a:extLst>
            </p:cNvPr>
            <p:cNvSpPr/>
            <p:nvPr/>
          </p:nvSpPr>
          <p:spPr>
            <a:xfrm>
              <a:off x="7559644" y="4723080"/>
              <a:ext cx="441356" cy="24897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" name="Title 2">
              <a:extLst>
                <a:ext uri="{FF2B5EF4-FFF2-40B4-BE49-F238E27FC236}">
                  <a16:creationId xmlns:a16="http://schemas.microsoft.com/office/drawing/2014/main" xmlns="" id="{0B9CCE17-F80D-D449-BAF7-DB541B54EB54}"/>
                </a:ext>
              </a:extLst>
            </p:cNvPr>
            <p:cNvSpPr txBox="1">
              <a:spLocks/>
            </p:cNvSpPr>
            <p:nvPr/>
          </p:nvSpPr>
          <p:spPr>
            <a:xfrm>
              <a:off x="7629525" y="4762241"/>
              <a:ext cx="371475" cy="173124"/>
            </a:xfrm>
            <a:prstGeom prst="rect">
              <a:avLst/>
            </a:prstGeom>
          </p:spPr>
          <p:txBody>
            <a:bodyPr vert="horz" wrap="square" lIns="0" tIns="0" rIns="0" bIns="0" rtlCol="0" anchor="b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600" b="1" kern="1000" cap="all" baseline="0">
                  <a:solidFill>
                    <a:schemeClr val="bg1"/>
                  </a:solidFill>
                  <a:latin typeface="Arial Black" panose="020B0A04020102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defRPr>
              </a:lvl1pPr>
            </a:lstStyle>
            <a:p>
              <a:r>
                <a:rPr lang="en-US" sz="1125" b="0" cap="none" dirty="0">
                  <a:latin typeface="Arial" charset="0"/>
                  <a:ea typeface="Arial" charset="0"/>
                  <a:cs typeface="Arial" charset="0"/>
                </a:rPr>
                <a:t>02</a:t>
              </a:r>
            </a:p>
          </p:txBody>
        </p:sp>
      </p:grp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xmlns="" id="{450CF3BD-5F45-5741-BA4D-A51CA269A5D1}"/>
              </a:ext>
            </a:extLst>
          </p:cNvPr>
          <p:cNvSpPr txBox="1">
            <a:spLocks/>
          </p:cNvSpPr>
          <p:nvPr/>
        </p:nvSpPr>
        <p:spPr>
          <a:xfrm>
            <a:off x="232708" y="171450"/>
            <a:ext cx="3879105" cy="14561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50" b="1" dirty="0">
                <a:solidFill>
                  <a:srgbClr val="0072B1"/>
                </a:solidFill>
                <a:latin typeface="Arial Black" charset="0"/>
                <a:ea typeface="Arial Black" charset="0"/>
                <a:cs typeface="Arial Black" charset="0"/>
              </a:rPr>
              <a:t>MODULE 02 | </a:t>
            </a:r>
            <a:r>
              <a:rPr lang="en-US" sz="550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Understanding Drivers of Violent Extremism in a Contextualized Manner</a:t>
            </a:r>
          </a:p>
        </p:txBody>
      </p:sp>
    </p:spTree>
    <p:extLst>
      <p:ext uri="{BB962C8B-B14F-4D97-AF65-F5344CB8AC3E}">
        <p14:creationId xmlns:p14="http://schemas.microsoft.com/office/powerpoint/2010/main" val="346502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B0AC6B9-1ECC-C448-A10A-519AFBB6429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05"/>
          <a:stretch/>
        </p:blipFill>
        <p:spPr>
          <a:xfrm>
            <a:off x="0" y="-1"/>
            <a:ext cx="9150626" cy="5143501"/>
          </a:xfrm>
          <a:prstGeom prst="rect">
            <a:avLst/>
          </a:prstGeom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1514475" y="2346290"/>
            <a:ext cx="6115050" cy="1177245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ctr"/>
            <a:r>
              <a:rPr lang="en" sz="2550" b="0" cap="none" dirty="0">
                <a:latin typeface="Arial" charset="0"/>
                <a:ea typeface="Arial" charset="0"/>
                <a:cs typeface="Arial" charset="0"/>
              </a:rPr>
              <a:t>A countering violent extremism policy or program that has been successful in one context will work in another context.</a:t>
            </a:r>
          </a:p>
        </p:txBody>
      </p:sp>
      <p:sp>
        <p:nvSpPr>
          <p:cNvPr id="13" name="Title 2"/>
          <p:cNvSpPr txBox="1">
            <a:spLocks/>
          </p:cNvSpPr>
          <p:nvPr/>
        </p:nvSpPr>
        <p:spPr>
          <a:xfrm>
            <a:off x="835819" y="1657350"/>
            <a:ext cx="7472362" cy="246221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ctr"/>
            <a:r>
              <a:rPr lang="en" sz="1600" cap="none" spc="50" dirty="0">
                <a:solidFill>
                  <a:srgbClr val="FCE122"/>
                </a:solidFill>
                <a:latin typeface="Arial" charset="0"/>
                <a:ea typeface="Arial" charset="0"/>
                <a:cs typeface="Arial" charset="0"/>
              </a:rPr>
              <a:t>DO YOU AGREE WITH THE</a:t>
            </a:r>
            <a:r>
              <a:rPr lang="en-US" sz="1600" cap="none" spc="50" dirty="0">
                <a:solidFill>
                  <a:srgbClr val="FCE12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" sz="1600" cap="none" spc="50" dirty="0">
                <a:solidFill>
                  <a:srgbClr val="FCE122"/>
                </a:solidFill>
                <a:latin typeface="Arial" charset="0"/>
                <a:ea typeface="Arial" charset="0"/>
                <a:cs typeface="Arial" charset="0"/>
              </a:rPr>
              <a:t>FOLLOWING</a:t>
            </a:r>
            <a:r>
              <a:rPr lang="en-US" sz="1600" cap="none" spc="50" dirty="0">
                <a:solidFill>
                  <a:srgbClr val="FCE12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" sz="1600" cap="none" spc="50" dirty="0">
                <a:solidFill>
                  <a:srgbClr val="FCE122"/>
                </a:solidFill>
                <a:latin typeface="Arial" charset="0"/>
                <a:ea typeface="Arial" charset="0"/>
                <a:cs typeface="Arial" charset="0"/>
              </a:rPr>
              <a:t>STATEMENT?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2955632" y="2061500"/>
            <a:ext cx="3232736" cy="0"/>
          </a:xfrm>
          <a:prstGeom prst="line">
            <a:avLst/>
          </a:prstGeom>
          <a:ln w="34925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926E9127-27B3-C143-B5BF-FDFF0D3BF57A}"/>
              </a:ext>
            </a:extLst>
          </p:cNvPr>
          <p:cNvGrpSpPr/>
          <p:nvPr/>
        </p:nvGrpSpPr>
        <p:grpSpPr>
          <a:xfrm>
            <a:off x="8625148" y="4705350"/>
            <a:ext cx="525478" cy="248970"/>
            <a:chOff x="7559644" y="4723080"/>
            <a:chExt cx="441356" cy="24897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15DD9205-224A-014E-9A3F-6735266A56CD}"/>
                </a:ext>
              </a:extLst>
            </p:cNvPr>
            <p:cNvSpPr/>
            <p:nvPr/>
          </p:nvSpPr>
          <p:spPr>
            <a:xfrm>
              <a:off x="7559644" y="4723080"/>
              <a:ext cx="441356" cy="24897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" name="Title 2">
              <a:extLst>
                <a:ext uri="{FF2B5EF4-FFF2-40B4-BE49-F238E27FC236}">
                  <a16:creationId xmlns:a16="http://schemas.microsoft.com/office/drawing/2014/main" xmlns="" id="{200713B2-6CEE-BA4C-A140-4BAABFE4E0A5}"/>
                </a:ext>
              </a:extLst>
            </p:cNvPr>
            <p:cNvSpPr txBox="1">
              <a:spLocks/>
            </p:cNvSpPr>
            <p:nvPr/>
          </p:nvSpPr>
          <p:spPr>
            <a:xfrm>
              <a:off x="7629525" y="4762241"/>
              <a:ext cx="371475" cy="173124"/>
            </a:xfrm>
            <a:prstGeom prst="rect">
              <a:avLst/>
            </a:prstGeom>
          </p:spPr>
          <p:txBody>
            <a:bodyPr vert="horz" wrap="square" lIns="0" tIns="0" rIns="0" bIns="0" rtlCol="0" anchor="b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600" b="1" kern="1000" cap="all" baseline="0">
                  <a:solidFill>
                    <a:schemeClr val="bg1"/>
                  </a:solidFill>
                  <a:latin typeface="Arial Black" panose="020B0A04020102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defRPr>
              </a:lvl1pPr>
            </a:lstStyle>
            <a:p>
              <a:r>
                <a:rPr lang="en-US" sz="1125" b="0" cap="none" dirty="0">
                  <a:latin typeface="Arial" charset="0"/>
                  <a:ea typeface="Arial" charset="0"/>
                  <a:cs typeface="Arial" charset="0"/>
                </a:rPr>
                <a:t>03</a:t>
              </a:r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6967A9CE-69A6-4B40-B7CF-816D7C22D34F}"/>
              </a:ext>
            </a:extLst>
          </p:cNvPr>
          <p:cNvCxnSpPr>
            <a:cxnSpLocks/>
          </p:cNvCxnSpPr>
          <p:nvPr/>
        </p:nvCxnSpPr>
        <p:spPr>
          <a:xfrm flipH="1">
            <a:off x="3829050" y="800100"/>
            <a:ext cx="5314950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7E0D0C83-FA98-4544-84A0-67EB12757523}"/>
              </a:ext>
            </a:extLst>
          </p:cNvPr>
          <p:cNvCxnSpPr>
            <a:cxnSpLocks/>
          </p:cNvCxnSpPr>
          <p:nvPr/>
        </p:nvCxnSpPr>
        <p:spPr>
          <a:xfrm flipH="1">
            <a:off x="0" y="4514850"/>
            <a:ext cx="5200650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xmlns="" id="{450CF3BD-5F45-5741-BA4D-A51CA269A5D1}"/>
              </a:ext>
            </a:extLst>
          </p:cNvPr>
          <p:cNvSpPr txBox="1">
            <a:spLocks/>
          </p:cNvSpPr>
          <p:nvPr/>
        </p:nvSpPr>
        <p:spPr>
          <a:xfrm>
            <a:off x="232708" y="171450"/>
            <a:ext cx="3879105" cy="14561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50" b="1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MODULE 02 | </a:t>
            </a:r>
            <a:r>
              <a:rPr lang="en-US" sz="5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Understanding Drivers of Violent Extremism in a Contextualized Manner</a:t>
            </a:r>
          </a:p>
        </p:txBody>
      </p:sp>
    </p:spTree>
    <p:extLst>
      <p:ext uri="{BB962C8B-B14F-4D97-AF65-F5344CB8AC3E}">
        <p14:creationId xmlns:p14="http://schemas.microsoft.com/office/powerpoint/2010/main" val="1460674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7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709738"/>
            <a:ext cx="7514112" cy="1485900"/>
          </a:xfrm>
        </p:spPr>
        <p:txBody>
          <a:bodyPr>
            <a:normAutofit/>
          </a:bodyPr>
          <a:lstStyle/>
          <a:p>
            <a:r>
              <a:rPr lang="en" sz="2400" b="1" dirty="0">
                <a:solidFill>
                  <a:srgbClr val="FCE122"/>
                </a:solidFill>
                <a:latin typeface="Arial Black" charset="0"/>
                <a:ea typeface="Arial Black" charset="0"/>
                <a:cs typeface="Arial Black" charset="0"/>
              </a:rPr>
              <a:t>Drivers of violent extremism </a:t>
            </a:r>
            <a:r>
              <a:rPr lang="en" sz="2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are causes or reasons why groups or individuals might be attracted to supporting or engaging in violent extremism.</a:t>
            </a:r>
          </a:p>
        </p:txBody>
      </p:sp>
      <p:cxnSp>
        <p:nvCxnSpPr>
          <p:cNvPr id="13" name="Straight Connector 12"/>
          <p:cNvCxnSpPr>
            <a:cxnSpLocks/>
          </p:cNvCxnSpPr>
          <p:nvPr/>
        </p:nvCxnSpPr>
        <p:spPr>
          <a:xfrm flipH="1">
            <a:off x="775252" y="842342"/>
            <a:ext cx="8381999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B7487280-6004-5D4D-A66E-DB3D446ED30C}"/>
              </a:ext>
            </a:extLst>
          </p:cNvPr>
          <p:cNvGrpSpPr/>
          <p:nvPr/>
        </p:nvGrpSpPr>
        <p:grpSpPr>
          <a:xfrm>
            <a:off x="8625148" y="4705350"/>
            <a:ext cx="525478" cy="248970"/>
            <a:chOff x="7559644" y="4723080"/>
            <a:chExt cx="441356" cy="24897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575038AC-BD53-B742-8F5A-F2E37B0B2EB3}"/>
                </a:ext>
              </a:extLst>
            </p:cNvPr>
            <p:cNvSpPr/>
            <p:nvPr/>
          </p:nvSpPr>
          <p:spPr>
            <a:xfrm>
              <a:off x="7559644" y="4723080"/>
              <a:ext cx="441356" cy="24897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" name="Title 2">
              <a:extLst>
                <a:ext uri="{FF2B5EF4-FFF2-40B4-BE49-F238E27FC236}">
                  <a16:creationId xmlns:a16="http://schemas.microsoft.com/office/drawing/2014/main" xmlns="" id="{72998C8A-6255-A147-AD8A-3440DA0E338E}"/>
                </a:ext>
              </a:extLst>
            </p:cNvPr>
            <p:cNvSpPr txBox="1">
              <a:spLocks/>
            </p:cNvSpPr>
            <p:nvPr/>
          </p:nvSpPr>
          <p:spPr>
            <a:xfrm>
              <a:off x="7629525" y="4762241"/>
              <a:ext cx="371475" cy="173124"/>
            </a:xfrm>
            <a:prstGeom prst="rect">
              <a:avLst/>
            </a:prstGeom>
          </p:spPr>
          <p:txBody>
            <a:bodyPr vert="horz" wrap="square" lIns="0" tIns="0" rIns="0" bIns="0" rtlCol="0" anchor="b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600" b="1" kern="1000" cap="all" baseline="0">
                  <a:solidFill>
                    <a:schemeClr val="bg1"/>
                  </a:solidFill>
                  <a:latin typeface="Arial Black" panose="020B0A04020102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defRPr>
              </a:lvl1pPr>
            </a:lstStyle>
            <a:p>
              <a:r>
                <a:rPr lang="en-US" sz="1125" b="0" cap="none" dirty="0">
                  <a:latin typeface="Arial" charset="0"/>
                  <a:ea typeface="Arial" charset="0"/>
                  <a:cs typeface="Arial" charset="0"/>
                </a:rPr>
                <a:t>04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69DE224-40D6-C34D-976F-CCF2189C7C7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3" b="12173"/>
          <a:stretch/>
        </p:blipFill>
        <p:spPr>
          <a:xfrm>
            <a:off x="0" y="2887731"/>
            <a:ext cx="4293703" cy="2255769"/>
          </a:xfrm>
          <a:prstGeom prst="rect">
            <a:avLst/>
          </a:prstGeom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xmlns="" id="{450CF3BD-5F45-5741-BA4D-A51CA269A5D1}"/>
              </a:ext>
            </a:extLst>
          </p:cNvPr>
          <p:cNvSpPr txBox="1">
            <a:spLocks/>
          </p:cNvSpPr>
          <p:nvPr/>
        </p:nvSpPr>
        <p:spPr>
          <a:xfrm>
            <a:off x="232708" y="171450"/>
            <a:ext cx="3879105" cy="14561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50" b="1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MODULE 02 | </a:t>
            </a:r>
            <a:r>
              <a:rPr lang="en-US" sz="5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Understanding Drivers of Violent Extremism in a Contextualized Manner</a:t>
            </a:r>
          </a:p>
        </p:txBody>
      </p:sp>
    </p:spTree>
    <p:extLst>
      <p:ext uri="{BB962C8B-B14F-4D97-AF65-F5344CB8AC3E}">
        <p14:creationId xmlns:p14="http://schemas.microsoft.com/office/powerpoint/2010/main" val="68192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1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alphaModFix amt="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5" t="-1" r="-4113" b="6194"/>
          <a:stretch/>
        </p:blipFill>
        <p:spPr>
          <a:xfrm>
            <a:off x="0" y="2167438"/>
            <a:ext cx="3224486" cy="2976062"/>
          </a:xfrm>
          <a:prstGeom prst="rect">
            <a:avLst/>
          </a:prstGeom>
        </p:spPr>
      </p:pic>
      <p:sp>
        <p:nvSpPr>
          <p:cNvPr id="17" name="Text Placeholder 2"/>
          <p:cNvSpPr txBox="1">
            <a:spLocks/>
          </p:cNvSpPr>
          <p:nvPr/>
        </p:nvSpPr>
        <p:spPr>
          <a:xfrm>
            <a:off x="237358" y="505706"/>
            <a:ext cx="7314325" cy="285749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557213" indent="-214313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 sz="21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VIDEO 2 | Preventing violent extremism through education</a:t>
            </a:r>
          </a:p>
          <a:p>
            <a:endParaRPr lang="en-US" sz="1800" b="1" dirty="0">
              <a:solidFill>
                <a:srgbClr val="00475D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sz="1800" b="1" dirty="0">
              <a:solidFill>
                <a:srgbClr val="00475D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46ADBA01-1790-FA48-AF29-0BBF34FF603A}"/>
              </a:ext>
            </a:extLst>
          </p:cNvPr>
          <p:cNvGrpSpPr/>
          <p:nvPr/>
        </p:nvGrpSpPr>
        <p:grpSpPr>
          <a:xfrm>
            <a:off x="8625148" y="4705350"/>
            <a:ext cx="525478" cy="248970"/>
            <a:chOff x="7559644" y="4723080"/>
            <a:chExt cx="441356" cy="24897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BC97A3A7-9CFA-9345-BC25-E3C372C41395}"/>
                </a:ext>
              </a:extLst>
            </p:cNvPr>
            <p:cNvSpPr/>
            <p:nvPr/>
          </p:nvSpPr>
          <p:spPr>
            <a:xfrm>
              <a:off x="7559644" y="4723080"/>
              <a:ext cx="441356" cy="24897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" name="Title 2">
              <a:extLst>
                <a:ext uri="{FF2B5EF4-FFF2-40B4-BE49-F238E27FC236}">
                  <a16:creationId xmlns:a16="http://schemas.microsoft.com/office/drawing/2014/main" xmlns="" id="{35D48BB8-6CFD-CA45-944F-C753B5AC75F5}"/>
                </a:ext>
              </a:extLst>
            </p:cNvPr>
            <p:cNvSpPr txBox="1">
              <a:spLocks/>
            </p:cNvSpPr>
            <p:nvPr/>
          </p:nvSpPr>
          <p:spPr>
            <a:xfrm>
              <a:off x="7629525" y="4762241"/>
              <a:ext cx="371475" cy="173124"/>
            </a:xfrm>
            <a:prstGeom prst="rect">
              <a:avLst/>
            </a:prstGeom>
          </p:spPr>
          <p:txBody>
            <a:bodyPr vert="horz" wrap="square" lIns="0" tIns="0" rIns="0" bIns="0" rtlCol="0" anchor="b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600" b="1" kern="1000" cap="all" baseline="0">
                  <a:solidFill>
                    <a:schemeClr val="bg1"/>
                  </a:solidFill>
                  <a:latin typeface="Arial Black" panose="020B0A04020102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defRPr>
              </a:lvl1pPr>
            </a:lstStyle>
            <a:p>
              <a:r>
                <a:rPr lang="en-US" sz="1125" b="0" cap="none" dirty="0">
                  <a:latin typeface="Arial" charset="0"/>
                  <a:ea typeface="Arial" charset="0"/>
                  <a:cs typeface="Arial" charset="0"/>
                </a:rPr>
                <a:t>05</a:t>
              </a:r>
            </a:p>
          </p:txBody>
        </p:sp>
      </p:grpSp>
      <p:sp>
        <p:nvSpPr>
          <p:cNvPr id="13" name="Title 2">
            <a:extLst>
              <a:ext uri="{FF2B5EF4-FFF2-40B4-BE49-F238E27FC236}">
                <a16:creationId xmlns:a16="http://schemas.microsoft.com/office/drawing/2014/main" xmlns="" id="{AADC70F3-14F9-2241-A835-9628CAE1850B}"/>
              </a:ext>
            </a:extLst>
          </p:cNvPr>
          <p:cNvSpPr txBox="1">
            <a:spLocks/>
          </p:cNvSpPr>
          <p:nvPr/>
        </p:nvSpPr>
        <p:spPr>
          <a:xfrm>
            <a:off x="327347" y="1214953"/>
            <a:ext cx="4264025" cy="301621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>
              <a:spcAft>
                <a:spcPts val="800"/>
              </a:spcAft>
            </a:pP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By: </a:t>
            </a: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3"/>
              </a:rPr>
              <a:t>UNESCO</a:t>
            </a:r>
            <a:endParaRPr lang="en-US" sz="1300" b="0" cap="none" dirty="0">
              <a:solidFill>
                <a:srgbClr val="00475D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spcAft>
                <a:spcPts val="800"/>
              </a:spcAft>
            </a:pP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Original Link:</a:t>
            </a: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https://</a:t>
            </a:r>
            <a:r>
              <a:rPr lang="en-US" sz="1300" cap="none" dirty="0" err="1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youtu.be</a:t>
            </a: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/79MTkVumCcQ</a:t>
            </a:r>
            <a:endParaRPr lang="en-US" sz="1300" cap="none" dirty="0">
              <a:solidFill>
                <a:srgbClr val="00475D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spcAft>
                <a:spcPts val="800"/>
              </a:spcAft>
            </a:pP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Downloadable Link:</a:t>
            </a: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The video can be downloaded </a:t>
            </a:r>
            <a:r>
              <a:rPr lang="en-US" sz="1300" u="sng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here</a:t>
            </a: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>
              <a:spcAft>
                <a:spcPts val="800"/>
              </a:spcAft>
            </a:pP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Russian Subtitles:</a:t>
            </a:r>
          </a:p>
          <a:p>
            <a:pPr>
              <a:spcAft>
                <a:spcPts val="800"/>
              </a:spcAft>
            </a:pPr>
            <a:r>
              <a:rPr lang="en-US" sz="1300" u="sng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6"/>
              </a:rPr>
              <a:t>Advanced</a:t>
            </a: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(recommended for use with downloaded versions)</a:t>
            </a:r>
          </a:p>
          <a:p>
            <a:pPr>
              <a:spcAft>
                <a:spcPts val="800"/>
              </a:spcAft>
            </a:pPr>
            <a:r>
              <a:rPr lang="en-US" sz="1300" u="sng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7"/>
              </a:rPr>
              <a:t>Basic</a:t>
            </a: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(recommended for use with YouTube)</a:t>
            </a:r>
          </a:p>
          <a:p>
            <a:pPr>
              <a:spcAft>
                <a:spcPts val="800"/>
              </a:spcAft>
            </a:pP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Instructions on using these subtitles are </a:t>
            </a:r>
            <a:b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available </a:t>
            </a:r>
            <a:r>
              <a:rPr lang="en-US" sz="1300" u="sng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8"/>
              </a:rPr>
              <a:t>here</a:t>
            </a: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E496A46E-8591-F740-8B42-F7637D99C2F1}"/>
              </a:ext>
            </a:extLst>
          </p:cNvPr>
          <p:cNvCxnSpPr>
            <a:cxnSpLocks/>
          </p:cNvCxnSpPr>
          <p:nvPr/>
        </p:nvCxnSpPr>
        <p:spPr>
          <a:xfrm flipH="1">
            <a:off x="307428" y="929403"/>
            <a:ext cx="8844455" cy="0"/>
          </a:xfrm>
          <a:prstGeom prst="line">
            <a:avLst/>
          </a:prstGeom>
          <a:ln w="15875">
            <a:solidFill>
              <a:srgbClr val="0047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xmlns="" id="{450CF3BD-5F45-5741-BA4D-A51CA269A5D1}"/>
              </a:ext>
            </a:extLst>
          </p:cNvPr>
          <p:cNvSpPr txBox="1">
            <a:spLocks/>
          </p:cNvSpPr>
          <p:nvPr/>
        </p:nvSpPr>
        <p:spPr>
          <a:xfrm>
            <a:off x="232708" y="171450"/>
            <a:ext cx="3879105" cy="14561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50" b="1" dirty="0">
                <a:solidFill>
                  <a:srgbClr val="0072B1"/>
                </a:solidFill>
                <a:latin typeface="Arial Black" charset="0"/>
                <a:ea typeface="Arial Black" charset="0"/>
                <a:cs typeface="Arial Black" charset="0"/>
              </a:rPr>
              <a:t>MODULE 02 | </a:t>
            </a:r>
            <a:r>
              <a:rPr lang="en-US" sz="550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Understanding Drivers of Violent Extremism in a Contextualized Manner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F5512DD-4C88-F645-82A4-63DEC1C9873C}"/>
              </a:ext>
            </a:extLst>
          </p:cNvPr>
          <p:cNvSpPr txBox="1"/>
          <p:nvPr/>
        </p:nvSpPr>
        <p:spPr>
          <a:xfrm>
            <a:off x="4173415" y="-762000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endParaRPr lang="en-US" sz="9000" dirty="0">
              <a:solidFill>
                <a:srgbClr val="0095C3"/>
              </a:solidFill>
              <a:latin typeface="Arial Black" panose="020B0A040201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2" name="Google Shape;188;p33">
            <a:hlinkClick r:id="rId4"/>
            <a:extLst>
              <a:ext uri="{FF2B5EF4-FFF2-40B4-BE49-F238E27FC236}">
                <a16:creationId xmlns:a16="http://schemas.microsoft.com/office/drawing/2014/main" xmlns="" id="{9C2DED91-76FB-4447-A8F2-627C036E6667}"/>
              </a:ext>
            </a:extLst>
          </p:cNvPr>
          <p:cNvPicPr preferRelativeResize="0"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262" y="1214953"/>
            <a:ext cx="4590938" cy="3058894"/>
          </a:xfrm>
          <a:prstGeom prst="rect">
            <a:avLst/>
          </a:prstGeom>
          <a:noFill/>
          <a:ln w="95250">
            <a:solidFill>
              <a:srgbClr val="133743"/>
            </a:solidFill>
          </a:ln>
        </p:spPr>
      </p:pic>
    </p:spTree>
    <p:extLst>
      <p:ext uri="{BB962C8B-B14F-4D97-AF65-F5344CB8AC3E}">
        <p14:creationId xmlns:p14="http://schemas.microsoft.com/office/powerpoint/2010/main" val="274467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2"/>
          <p:cNvSpPr txBox="1">
            <a:spLocks/>
          </p:cNvSpPr>
          <p:nvPr/>
        </p:nvSpPr>
        <p:spPr>
          <a:xfrm>
            <a:off x="773883" y="977687"/>
            <a:ext cx="4495799" cy="369332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" sz="24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Factors of radicalization</a:t>
            </a:r>
            <a:endParaRPr lang="en-US" sz="2400" b="0" cap="none" dirty="0">
              <a:solidFill>
                <a:srgbClr val="0072B1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6" name="Straight Connector 15"/>
          <p:cNvCxnSpPr>
            <a:cxnSpLocks/>
          </p:cNvCxnSpPr>
          <p:nvPr/>
        </p:nvCxnSpPr>
        <p:spPr>
          <a:xfrm flipH="1">
            <a:off x="762001" y="1428750"/>
            <a:ext cx="8388625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2"/>
          <p:cNvSpPr txBox="1">
            <a:spLocks/>
          </p:cNvSpPr>
          <p:nvPr/>
        </p:nvSpPr>
        <p:spPr>
          <a:xfrm>
            <a:off x="777748" y="1703425"/>
            <a:ext cx="7598662" cy="2800767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</a:pPr>
            <a:r>
              <a:rPr lang="en" sz="180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Push factors </a:t>
            </a: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are any condition or grievance that creates a sense of frustration, marginalization, and disempowerment which encourage people to seek out remedies including, but not limited to, joining extremist groups.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</a:pPr>
            <a:r>
              <a:rPr lang="en" sz="180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Group dynamics and relationships </a:t>
            </a: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are factors that shape the issues, environment, and community in ways that make individuals or communities more vulnerable to violent extremism.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</a:pPr>
            <a:r>
              <a:rPr lang="en" sz="180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Pull factors </a:t>
            </a: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are forces that can be attractive to potential recruits and specifically draw them into radical organizations, such as a sense of kinship, heroism, adventure, economic gain or self-realization.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418678B9-9432-AB40-A80B-76820C51D0DA}"/>
              </a:ext>
            </a:extLst>
          </p:cNvPr>
          <p:cNvGrpSpPr/>
          <p:nvPr/>
        </p:nvGrpSpPr>
        <p:grpSpPr>
          <a:xfrm>
            <a:off x="8625148" y="4705350"/>
            <a:ext cx="525478" cy="248970"/>
            <a:chOff x="7559644" y="4723080"/>
            <a:chExt cx="441356" cy="24897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B5EE1DDE-6F87-5A4C-A28B-DB7FBADC377C}"/>
                </a:ext>
              </a:extLst>
            </p:cNvPr>
            <p:cNvSpPr/>
            <p:nvPr/>
          </p:nvSpPr>
          <p:spPr>
            <a:xfrm>
              <a:off x="7559644" y="4723080"/>
              <a:ext cx="441356" cy="24897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" name="Title 2">
              <a:extLst>
                <a:ext uri="{FF2B5EF4-FFF2-40B4-BE49-F238E27FC236}">
                  <a16:creationId xmlns:a16="http://schemas.microsoft.com/office/drawing/2014/main" xmlns="" id="{2202397F-40FB-F941-A330-84E554819952}"/>
                </a:ext>
              </a:extLst>
            </p:cNvPr>
            <p:cNvSpPr txBox="1">
              <a:spLocks/>
            </p:cNvSpPr>
            <p:nvPr/>
          </p:nvSpPr>
          <p:spPr>
            <a:xfrm>
              <a:off x="7629525" y="4762241"/>
              <a:ext cx="371475" cy="173124"/>
            </a:xfrm>
            <a:prstGeom prst="rect">
              <a:avLst/>
            </a:prstGeom>
          </p:spPr>
          <p:txBody>
            <a:bodyPr vert="horz" wrap="square" lIns="0" tIns="0" rIns="0" bIns="0" rtlCol="0" anchor="b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600" b="1" kern="1000" cap="all" baseline="0">
                  <a:solidFill>
                    <a:schemeClr val="bg1"/>
                  </a:solidFill>
                  <a:latin typeface="Arial Black" panose="020B0A04020102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defRPr>
              </a:lvl1pPr>
            </a:lstStyle>
            <a:p>
              <a:r>
                <a:rPr lang="en-US" sz="1125" b="0" cap="none" dirty="0">
                  <a:latin typeface="Arial" charset="0"/>
                  <a:ea typeface="Arial" charset="0"/>
                  <a:cs typeface="Arial" charset="0"/>
                </a:rPr>
                <a:t>06</a:t>
              </a:r>
            </a:p>
          </p:txBody>
        </p:sp>
      </p:grp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xmlns="" id="{450CF3BD-5F45-5741-BA4D-A51CA269A5D1}"/>
              </a:ext>
            </a:extLst>
          </p:cNvPr>
          <p:cNvSpPr txBox="1">
            <a:spLocks/>
          </p:cNvSpPr>
          <p:nvPr/>
        </p:nvSpPr>
        <p:spPr>
          <a:xfrm>
            <a:off x="232708" y="171450"/>
            <a:ext cx="3879105" cy="14561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50" b="1" dirty="0">
                <a:solidFill>
                  <a:srgbClr val="0072B1"/>
                </a:solidFill>
                <a:latin typeface="Arial Black" charset="0"/>
                <a:ea typeface="Arial Black" charset="0"/>
                <a:cs typeface="Arial Black" charset="0"/>
              </a:rPr>
              <a:t>MODULE 02 | </a:t>
            </a:r>
            <a:r>
              <a:rPr lang="en-US" sz="550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Understanding Drivers of Violent Extremism in a Contextualized Manner</a:t>
            </a:r>
          </a:p>
        </p:txBody>
      </p:sp>
    </p:spTree>
    <p:extLst>
      <p:ext uri="{BB962C8B-B14F-4D97-AF65-F5344CB8AC3E}">
        <p14:creationId xmlns:p14="http://schemas.microsoft.com/office/powerpoint/2010/main" val="209795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8" b="6136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9" name="Title 2"/>
          <p:cNvSpPr txBox="1">
            <a:spLocks/>
          </p:cNvSpPr>
          <p:nvPr/>
        </p:nvSpPr>
        <p:spPr>
          <a:xfrm>
            <a:off x="772116" y="893440"/>
            <a:ext cx="7533683" cy="86177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sz="2800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Guiding Questions on the Drivers</a:t>
            </a:r>
            <a:br>
              <a:rPr lang="en-US" sz="2800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2800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of Violent Extremism</a:t>
            </a:r>
            <a:endParaRPr lang="en-US" sz="2800" b="0" cap="none" dirty="0">
              <a:solidFill>
                <a:srgbClr val="0072B1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20" name="Straight Connector 19"/>
          <p:cNvCxnSpPr>
            <a:cxnSpLocks/>
          </p:cNvCxnSpPr>
          <p:nvPr/>
        </p:nvCxnSpPr>
        <p:spPr>
          <a:xfrm flipH="1">
            <a:off x="748368" y="1923841"/>
            <a:ext cx="8403515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2"/>
          <p:cNvSpPr txBox="1">
            <a:spLocks/>
          </p:cNvSpPr>
          <p:nvPr/>
        </p:nvSpPr>
        <p:spPr>
          <a:xfrm>
            <a:off x="772116" y="2188453"/>
            <a:ext cx="7076483" cy="212365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marL="342900" indent="-342900">
              <a:spcAft>
                <a:spcPts val="900"/>
              </a:spcAft>
              <a:buFont typeface="+mj-lt"/>
              <a:buAutoNum type="arabicPeriod"/>
            </a:pPr>
            <a:r>
              <a:rPr lang="en-US" sz="180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What</a:t>
            </a:r>
            <a:r>
              <a:rPr lang="en-US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 is the risk of violent extremism in your context and what are its forms?</a:t>
            </a:r>
          </a:p>
          <a:p>
            <a:pPr marL="342900" indent="-342900">
              <a:spcAft>
                <a:spcPts val="900"/>
              </a:spcAft>
              <a:buFont typeface="+mj-lt"/>
              <a:buAutoNum type="arabicPeriod"/>
            </a:pPr>
            <a:r>
              <a:rPr lang="en-US" sz="180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Why</a:t>
            </a:r>
            <a:r>
              <a:rPr lang="en-US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 are people drawn to violent extremism?</a:t>
            </a:r>
          </a:p>
          <a:p>
            <a:pPr marL="342900" indent="-342900">
              <a:spcAft>
                <a:spcPts val="900"/>
              </a:spcAft>
              <a:buFont typeface="+mj-lt"/>
              <a:buAutoNum type="arabicPeriod"/>
            </a:pPr>
            <a:r>
              <a:rPr lang="en-US" sz="180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Who</a:t>
            </a:r>
            <a:r>
              <a:rPr lang="en-US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 is being drawn to violent extremism?</a:t>
            </a:r>
          </a:p>
          <a:p>
            <a:pPr marL="342900" indent="-342900">
              <a:spcAft>
                <a:spcPts val="900"/>
              </a:spcAft>
              <a:buFont typeface="+mj-lt"/>
              <a:buAutoNum type="arabicPeriod"/>
            </a:pPr>
            <a:r>
              <a:rPr lang="en-US" sz="180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Where</a:t>
            </a:r>
            <a:r>
              <a:rPr lang="en-US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 are people being drawn to violent extremism?</a:t>
            </a:r>
          </a:p>
          <a:p>
            <a:pPr marL="342900" indent="-342900">
              <a:spcAft>
                <a:spcPts val="900"/>
              </a:spcAft>
              <a:buFont typeface="+mj-lt"/>
              <a:buAutoNum type="arabicPeriod"/>
            </a:pPr>
            <a:r>
              <a:rPr lang="en-US" sz="180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How</a:t>
            </a:r>
            <a:r>
              <a:rPr lang="en-US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 are people being radicalized?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AC19DB3B-5CD9-8E47-8FC1-BBAAC626C6DE}"/>
              </a:ext>
            </a:extLst>
          </p:cNvPr>
          <p:cNvGrpSpPr/>
          <p:nvPr/>
        </p:nvGrpSpPr>
        <p:grpSpPr>
          <a:xfrm>
            <a:off x="8625148" y="4705350"/>
            <a:ext cx="525478" cy="248970"/>
            <a:chOff x="7559644" y="4723080"/>
            <a:chExt cx="441356" cy="24897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E760FC61-ACD7-D247-A891-F08659C8F8DD}"/>
                </a:ext>
              </a:extLst>
            </p:cNvPr>
            <p:cNvSpPr/>
            <p:nvPr/>
          </p:nvSpPr>
          <p:spPr>
            <a:xfrm>
              <a:off x="7559644" y="4723080"/>
              <a:ext cx="441356" cy="24897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" name="Title 2">
              <a:extLst>
                <a:ext uri="{FF2B5EF4-FFF2-40B4-BE49-F238E27FC236}">
                  <a16:creationId xmlns:a16="http://schemas.microsoft.com/office/drawing/2014/main" xmlns="" id="{C54C709A-2273-0247-BBBC-6A6C8CEEEA8C}"/>
                </a:ext>
              </a:extLst>
            </p:cNvPr>
            <p:cNvSpPr txBox="1">
              <a:spLocks/>
            </p:cNvSpPr>
            <p:nvPr/>
          </p:nvSpPr>
          <p:spPr>
            <a:xfrm>
              <a:off x="7629525" y="4762241"/>
              <a:ext cx="371475" cy="173124"/>
            </a:xfrm>
            <a:prstGeom prst="rect">
              <a:avLst/>
            </a:prstGeom>
          </p:spPr>
          <p:txBody>
            <a:bodyPr vert="horz" wrap="square" lIns="0" tIns="0" rIns="0" bIns="0" rtlCol="0" anchor="b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600" b="1" kern="1000" cap="all" baseline="0">
                  <a:solidFill>
                    <a:schemeClr val="bg1"/>
                  </a:solidFill>
                  <a:latin typeface="Arial Black" panose="020B0A04020102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defRPr>
              </a:lvl1pPr>
            </a:lstStyle>
            <a:p>
              <a:r>
                <a:rPr lang="en-US" sz="1125" b="0" cap="none" dirty="0">
                  <a:latin typeface="Arial" charset="0"/>
                  <a:ea typeface="Arial" charset="0"/>
                  <a:cs typeface="Arial" charset="0"/>
                </a:rPr>
                <a:t>07</a:t>
              </a:r>
            </a:p>
          </p:txBody>
        </p:sp>
      </p:grp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xmlns="" id="{450CF3BD-5F45-5741-BA4D-A51CA269A5D1}"/>
              </a:ext>
            </a:extLst>
          </p:cNvPr>
          <p:cNvSpPr txBox="1">
            <a:spLocks/>
          </p:cNvSpPr>
          <p:nvPr/>
        </p:nvSpPr>
        <p:spPr>
          <a:xfrm>
            <a:off x="232708" y="171450"/>
            <a:ext cx="3879105" cy="14561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50" b="1" dirty="0">
                <a:solidFill>
                  <a:srgbClr val="0072B1"/>
                </a:solidFill>
                <a:latin typeface="Arial Black" charset="0"/>
                <a:ea typeface="Arial Black" charset="0"/>
                <a:cs typeface="Arial Black" charset="0"/>
              </a:rPr>
              <a:t>MODULE 02 | </a:t>
            </a:r>
            <a:r>
              <a:rPr lang="en-US" sz="550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Understanding Drivers of Violent Extremism in a Contextualized Manner</a:t>
            </a:r>
          </a:p>
        </p:txBody>
      </p:sp>
    </p:spTree>
    <p:extLst>
      <p:ext uri="{BB962C8B-B14F-4D97-AF65-F5344CB8AC3E}">
        <p14:creationId xmlns:p14="http://schemas.microsoft.com/office/powerpoint/2010/main" val="72627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1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alphaModFix amt="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5" t="-1" r="-4113" b="6194"/>
          <a:stretch/>
        </p:blipFill>
        <p:spPr>
          <a:xfrm>
            <a:off x="0" y="2167438"/>
            <a:ext cx="3224486" cy="2976062"/>
          </a:xfrm>
          <a:prstGeom prst="rect">
            <a:avLst/>
          </a:prstGeom>
        </p:spPr>
      </p:pic>
      <p:sp>
        <p:nvSpPr>
          <p:cNvPr id="17" name="Text Placeholder 2"/>
          <p:cNvSpPr txBox="1">
            <a:spLocks/>
          </p:cNvSpPr>
          <p:nvPr/>
        </p:nvSpPr>
        <p:spPr>
          <a:xfrm>
            <a:off x="237358" y="505706"/>
            <a:ext cx="7314325" cy="285749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557213" indent="-214313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 sz="21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VIDEO 3 | The Promises of ad-</a:t>
            </a:r>
            <a:r>
              <a:rPr lang="en-US" sz="1800" b="1" dirty="0" err="1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Dawlah</a:t>
            </a:r>
            <a:r>
              <a:rPr lang="en-US" sz="1800" b="1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 to Women</a:t>
            </a:r>
          </a:p>
          <a:p>
            <a:endParaRPr lang="en-US" sz="1800" b="1" dirty="0">
              <a:solidFill>
                <a:srgbClr val="00475D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sz="1800" b="1" dirty="0">
              <a:solidFill>
                <a:srgbClr val="00475D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sz="1800" b="1" dirty="0">
              <a:solidFill>
                <a:srgbClr val="00475D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46ADBA01-1790-FA48-AF29-0BBF34FF603A}"/>
              </a:ext>
            </a:extLst>
          </p:cNvPr>
          <p:cNvGrpSpPr/>
          <p:nvPr/>
        </p:nvGrpSpPr>
        <p:grpSpPr>
          <a:xfrm>
            <a:off x="8625148" y="4705350"/>
            <a:ext cx="525478" cy="248970"/>
            <a:chOff x="7559644" y="4723080"/>
            <a:chExt cx="441356" cy="24897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BC97A3A7-9CFA-9345-BC25-E3C372C41395}"/>
                </a:ext>
              </a:extLst>
            </p:cNvPr>
            <p:cNvSpPr/>
            <p:nvPr/>
          </p:nvSpPr>
          <p:spPr>
            <a:xfrm>
              <a:off x="7559644" y="4723080"/>
              <a:ext cx="441356" cy="24897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" name="Title 2">
              <a:extLst>
                <a:ext uri="{FF2B5EF4-FFF2-40B4-BE49-F238E27FC236}">
                  <a16:creationId xmlns:a16="http://schemas.microsoft.com/office/drawing/2014/main" xmlns="" id="{35D48BB8-6CFD-CA45-944F-C753B5AC75F5}"/>
                </a:ext>
              </a:extLst>
            </p:cNvPr>
            <p:cNvSpPr txBox="1">
              <a:spLocks/>
            </p:cNvSpPr>
            <p:nvPr/>
          </p:nvSpPr>
          <p:spPr>
            <a:xfrm>
              <a:off x="7629525" y="4762241"/>
              <a:ext cx="371475" cy="173124"/>
            </a:xfrm>
            <a:prstGeom prst="rect">
              <a:avLst/>
            </a:prstGeom>
          </p:spPr>
          <p:txBody>
            <a:bodyPr vert="horz" wrap="square" lIns="0" tIns="0" rIns="0" bIns="0" rtlCol="0" anchor="b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600" b="1" kern="1000" cap="all" baseline="0">
                  <a:solidFill>
                    <a:schemeClr val="bg1"/>
                  </a:solidFill>
                  <a:latin typeface="Arial Black" panose="020B0A04020102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defRPr>
              </a:lvl1pPr>
            </a:lstStyle>
            <a:p>
              <a:r>
                <a:rPr lang="en-US" sz="1125" b="0" cap="none" dirty="0">
                  <a:latin typeface="Arial" charset="0"/>
                  <a:ea typeface="Arial" charset="0"/>
                  <a:cs typeface="Arial" charset="0"/>
                </a:rPr>
                <a:t>08</a:t>
              </a:r>
            </a:p>
          </p:txBody>
        </p:sp>
      </p:grpSp>
      <p:sp>
        <p:nvSpPr>
          <p:cNvPr id="13" name="Title 2">
            <a:extLst>
              <a:ext uri="{FF2B5EF4-FFF2-40B4-BE49-F238E27FC236}">
                <a16:creationId xmlns:a16="http://schemas.microsoft.com/office/drawing/2014/main" xmlns="" id="{AADC70F3-14F9-2241-A835-9628CAE1850B}"/>
              </a:ext>
            </a:extLst>
          </p:cNvPr>
          <p:cNvSpPr txBox="1">
            <a:spLocks/>
          </p:cNvSpPr>
          <p:nvPr/>
        </p:nvSpPr>
        <p:spPr>
          <a:xfrm>
            <a:off x="317920" y="1222959"/>
            <a:ext cx="3178213" cy="22108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>
              <a:spcAft>
                <a:spcPts val="800"/>
              </a:spcAft>
            </a:pP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By: </a:t>
            </a: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3"/>
              </a:rPr>
              <a:t>The International Center for the Study of Violent Extremism (ICSVE) </a:t>
            </a:r>
            <a:endParaRPr lang="en-US" sz="1300" b="0" cap="none" dirty="0">
              <a:solidFill>
                <a:srgbClr val="00475D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spcAft>
                <a:spcPts val="800"/>
              </a:spcAft>
            </a:pP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Original Link:</a:t>
            </a: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https://youtu.be/Ed99vbD7Lr8</a:t>
            </a: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 </a:t>
            </a:r>
            <a:b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[Russian]</a:t>
            </a:r>
          </a:p>
          <a:p>
            <a:pPr>
              <a:spcAft>
                <a:spcPts val="800"/>
              </a:spcAft>
            </a:pP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https://youtu.be/qZknfoA-O2k</a:t>
            </a: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 </a:t>
            </a: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[English]</a:t>
            </a:r>
          </a:p>
          <a:p>
            <a:pPr>
              <a:spcAft>
                <a:spcPts val="800"/>
              </a:spcAft>
            </a:pP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 </a:t>
            </a:r>
          </a:p>
          <a:p>
            <a:pPr>
              <a:spcAft>
                <a:spcPts val="800"/>
              </a:spcAft>
            </a:pPr>
            <a:endParaRPr lang="en-US" sz="1300" b="0" cap="none" dirty="0">
              <a:solidFill>
                <a:srgbClr val="00475D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E496A46E-8591-F740-8B42-F7637D99C2F1}"/>
              </a:ext>
            </a:extLst>
          </p:cNvPr>
          <p:cNvCxnSpPr>
            <a:cxnSpLocks/>
          </p:cNvCxnSpPr>
          <p:nvPr/>
        </p:nvCxnSpPr>
        <p:spPr>
          <a:xfrm flipH="1">
            <a:off x="307428" y="929403"/>
            <a:ext cx="8844455" cy="0"/>
          </a:xfrm>
          <a:prstGeom prst="line">
            <a:avLst/>
          </a:prstGeom>
          <a:ln w="15875">
            <a:solidFill>
              <a:srgbClr val="0047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xmlns="" id="{450CF3BD-5F45-5741-BA4D-A51CA269A5D1}"/>
              </a:ext>
            </a:extLst>
          </p:cNvPr>
          <p:cNvSpPr txBox="1">
            <a:spLocks/>
          </p:cNvSpPr>
          <p:nvPr/>
        </p:nvSpPr>
        <p:spPr>
          <a:xfrm>
            <a:off x="232708" y="171450"/>
            <a:ext cx="3879105" cy="14561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50" b="1" dirty="0">
                <a:solidFill>
                  <a:srgbClr val="0072B1"/>
                </a:solidFill>
                <a:latin typeface="Arial Black" charset="0"/>
                <a:ea typeface="Arial Black" charset="0"/>
                <a:cs typeface="Arial Black" charset="0"/>
              </a:rPr>
              <a:t>MODULE 02 | </a:t>
            </a:r>
            <a:r>
              <a:rPr lang="en-US" sz="550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Understanding Drivers of Violent Extremism in a Contextualized Manner</a:t>
            </a:r>
          </a:p>
        </p:txBody>
      </p:sp>
      <p:pic>
        <p:nvPicPr>
          <p:cNvPr id="11" name="Google Shape;209;p36">
            <a:hlinkClick r:id="rId4"/>
            <a:extLst>
              <a:ext uri="{FF2B5EF4-FFF2-40B4-BE49-F238E27FC236}">
                <a16:creationId xmlns:a16="http://schemas.microsoft.com/office/drawing/2014/main" xmlns="" id="{F5095852-3CEE-984C-A68E-4E43952CA1B4}"/>
              </a:ext>
            </a:extLst>
          </p:cNvPr>
          <p:cNvPicPr preferRelativeResize="0"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606" y="1222959"/>
            <a:ext cx="4577593" cy="3051728"/>
          </a:xfrm>
          <a:prstGeom prst="rect">
            <a:avLst/>
          </a:prstGeom>
          <a:noFill/>
          <a:ln w="95250">
            <a:solidFill>
              <a:srgbClr val="133743"/>
            </a:solidFill>
          </a:ln>
        </p:spPr>
      </p:pic>
    </p:spTree>
    <p:extLst>
      <p:ext uri="{BB962C8B-B14F-4D97-AF65-F5344CB8AC3E}">
        <p14:creationId xmlns:p14="http://schemas.microsoft.com/office/powerpoint/2010/main" val="276495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8" b="6136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9" name="Title 2"/>
          <p:cNvSpPr txBox="1">
            <a:spLocks/>
          </p:cNvSpPr>
          <p:nvPr/>
        </p:nvSpPr>
        <p:spPr>
          <a:xfrm>
            <a:off x="772116" y="893440"/>
            <a:ext cx="7533683" cy="86177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sz="2800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Guiding Questions on the Drivers</a:t>
            </a:r>
            <a:br>
              <a:rPr lang="en-US" sz="2800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2800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of Violent Extremism</a:t>
            </a:r>
            <a:endParaRPr lang="en-US" sz="2800" b="0" cap="none" dirty="0">
              <a:solidFill>
                <a:srgbClr val="0072B1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20" name="Straight Connector 19"/>
          <p:cNvCxnSpPr>
            <a:cxnSpLocks/>
          </p:cNvCxnSpPr>
          <p:nvPr/>
        </p:nvCxnSpPr>
        <p:spPr>
          <a:xfrm flipH="1">
            <a:off x="748368" y="1923841"/>
            <a:ext cx="8403515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2"/>
          <p:cNvSpPr txBox="1">
            <a:spLocks/>
          </p:cNvSpPr>
          <p:nvPr/>
        </p:nvSpPr>
        <p:spPr>
          <a:xfrm>
            <a:off x="772116" y="2188453"/>
            <a:ext cx="7076483" cy="212365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marL="342900" indent="-342900">
              <a:spcAft>
                <a:spcPts val="900"/>
              </a:spcAft>
              <a:buFont typeface="+mj-lt"/>
              <a:buAutoNum type="arabicPeriod"/>
            </a:pPr>
            <a:r>
              <a:rPr lang="en-US" sz="180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What</a:t>
            </a:r>
            <a:r>
              <a:rPr lang="en-US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 is the risk of violent extremism in your context and what are its forms?</a:t>
            </a:r>
          </a:p>
          <a:p>
            <a:pPr marL="342900" indent="-342900">
              <a:spcAft>
                <a:spcPts val="900"/>
              </a:spcAft>
              <a:buFont typeface="+mj-lt"/>
              <a:buAutoNum type="arabicPeriod"/>
            </a:pPr>
            <a:r>
              <a:rPr lang="en-US" sz="180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Why</a:t>
            </a:r>
            <a:r>
              <a:rPr lang="en-US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 are people drawn to violent extremism?</a:t>
            </a:r>
          </a:p>
          <a:p>
            <a:pPr marL="342900" indent="-342900">
              <a:spcAft>
                <a:spcPts val="900"/>
              </a:spcAft>
              <a:buFont typeface="+mj-lt"/>
              <a:buAutoNum type="arabicPeriod"/>
            </a:pPr>
            <a:r>
              <a:rPr lang="en-US" sz="180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Who</a:t>
            </a:r>
            <a:r>
              <a:rPr lang="en-US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 is being drawn to violent extremism?</a:t>
            </a:r>
          </a:p>
          <a:p>
            <a:pPr marL="342900" indent="-342900">
              <a:spcAft>
                <a:spcPts val="900"/>
              </a:spcAft>
              <a:buFont typeface="+mj-lt"/>
              <a:buAutoNum type="arabicPeriod"/>
            </a:pPr>
            <a:r>
              <a:rPr lang="en-US" sz="180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Where</a:t>
            </a:r>
            <a:r>
              <a:rPr lang="en-US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 are people being drawn to violent extremism?</a:t>
            </a:r>
          </a:p>
          <a:p>
            <a:pPr marL="342900" indent="-342900">
              <a:spcAft>
                <a:spcPts val="900"/>
              </a:spcAft>
              <a:buFont typeface="+mj-lt"/>
              <a:buAutoNum type="arabicPeriod"/>
            </a:pPr>
            <a:r>
              <a:rPr lang="en-US" sz="180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How</a:t>
            </a:r>
            <a:r>
              <a:rPr lang="en-US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 are people being radicalized?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AC19DB3B-5CD9-8E47-8FC1-BBAAC626C6DE}"/>
              </a:ext>
            </a:extLst>
          </p:cNvPr>
          <p:cNvGrpSpPr/>
          <p:nvPr/>
        </p:nvGrpSpPr>
        <p:grpSpPr>
          <a:xfrm>
            <a:off x="8625148" y="4705350"/>
            <a:ext cx="525478" cy="248970"/>
            <a:chOff x="7559644" y="4723080"/>
            <a:chExt cx="441356" cy="24897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E760FC61-ACD7-D247-A891-F08659C8F8DD}"/>
                </a:ext>
              </a:extLst>
            </p:cNvPr>
            <p:cNvSpPr/>
            <p:nvPr/>
          </p:nvSpPr>
          <p:spPr>
            <a:xfrm>
              <a:off x="7559644" y="4723080"/>
              <a:ext cx="441356" cy="24897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" name="Title 2">
              <a:extLst>
                <a:ext uri="{FF2B5EF4-FFF2-40B4-BE49-F238E27FC236}">
                  <a16:creationId xmlns:a16="http://schemas.microsoft.com/office/drawing/2014/main" xmlns="" id="{C54C709A-2273-0247-BBBC-6A6C8CEEEA8C}"/>
                </a:ext>
              </a:extLst>
            </p:cNvPr>
            <p:cNvSpPr txBox="1">
              <a:spLocks/>
            </p:cNvSpPr>
            <p:nvPr/>
          </p:nvSpPr>
          <p:spPr>
            <a:xfrm>
              <a:off x="7629525" y="4762241"/>
              <a:ext cx="371475" cy="173124"/>
            </a:xfrm>
            <a:prstGeom prst="rect">
              <a:avLst/>
            </a:prstGeom>
          </p:spPr>
          <p:txBody>
            <a:bodyPr vert="horz" wrap="square" lIns="0" tIns="0" rIns="0" bIns="0" rtlCol="0" anchor="b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600" b="1" kern="1000" cap="all" baseline="0">
                  <a:solidFill>
                    <a:schemeClr val="bg1"/>
                  </a:solidFill>
                  <a:latin typeface="Arial Black" panose="020B0A04020102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defRPr>
              </a:lvl1pPr>
            </a:lstStyle>
            <a:p>
              <a:r>
                <a:rPr lang="en-US" sz="1125" b="0" cap="none" dirty="0">
                  <a:latin typeface="Arial" charset="0"/>
                  <a:ea typeface="Arial" charset="0"/>
                  <a:cs typeface="Arial" charset="0"/>
                </a:rPr>
                <a:t>09</a:t>
              </a:r>
            </a:p>
          </p:txBody>
        </p:sp>
      </p:grp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xmlns="" id="{450CF3BD-5F45-5741-BA4D-A51CA269A5D1}"/>
              </a:ext>
            </a:extLst>
          </p:cNvPr>
          <p:cNvSpPr txBox="1">
            <a:spLocks/>
          </p:cNvSpPr>
          <p:nvPr/>
        </p:nvSpPr>
        <p:spPr>
          <a:xfrm>
            <a:off x="232708" y="171450"/>
            <a:ext cx="3879105" cy="14561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50" b="1" dirty="0">
                <a:solidFill>
                  <a:srgbClr val="0072B1"/>
                </a:solidFill>
                <a:latin typeface="Arial Black" charset="0"/>
                <a:ea typeface="Arial Black" charset="0"/>
                <a:cs typeface="Arial Black" charset="0"/>
              </a:rPr>
              <a:t>MODULE 02 | </a:t>
            </a:r>
            <a:r>
              <a:rPr lang="en-US" sz="550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Understanding Drivers of Violent Extremism in a Contextualized Manner</a:t>
            </a:r>
          </a:p>
        </p:txBody>
      </p:sp>
    </p:spTree>
    <p:extLst>
      <p:ext uri="{BB962C8B-B14F-4D97-AF65-F5344CB8AC3E}">
        <p14:creationId xmlns:p14="http://schemas.microsoft.com/office/powerpoint/2010/main" val="417846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429_SFCG_Powerpoint">
  <a:themeElements>
    <a:clrScheme name="Custom 8">
      <a:dk1>
        <a:srgbClr val="2C2C2D"/>
      </a:dk1>
      <a:lt1>
        <a:srgbClr val="FFFFFF"/>
      </a:lt1>
      <a:dk2>
        <a:srgbClr val="193875"/>
      </a:dk2>
      <a:lt2>
        <a:srgbClr val="EEECE1"/>
      </a:lt2>
      <a:accent1>
        <a:srgbClr val="008FBE"/>
      </a:accent1>
      <a:accent2>
        <a:srgbClr val="0069A6"/>
      </a:accent2>
      <a:accent3>
        <a:srgbClr val="FFE01E"/>
      </a:accent3>
      <a:accent4>
        <a:srgbClr val="58595B"/>
      </a:accent4>
      <a:accent5>
        <a:srgbClr val="133743"/>
      </a:accent5>
      <a:accent6>
        <a:srgbClr val="0AD092"/>
      </a:accent6>
      <a:hlink>
        <a:srgbClr val="00465C"/>
      </a:hlink>
      <a:folHlink>
        <a:srgbClr val="00465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noAutofit/>
      </a:bodyPr>
      <a:lstStyle>
        <a:defPPr>
          <a:defRPr sz="9000" dirty="0" smtClean="0">
            <a:solidFill>
              <a:srgbClr val="0095C3"/>
            </a:solidFill>
            <a:latin typeface="Arial Black" panose="020B0A04020102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3854</TotalTime>
  <Words>666</Words>
  <Application>Microsoft Office PowerPoint</Application>
  <PresentationFormat>On-screen Show (16:9)</PresentationFormat>
  <Paragraphs>81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0429_SFCG_Powerpoint</vt:lpstr>
      <vt:lpstr>MODULE 02 Understanding Drivers of Violent Extremism in a Contextualized Manner</vt:lpstr>
      <vt:lpstr>PowerPoint Presentation</vt:lpstr>
      <vt:lpstr>PowerPoint Presentation</vt:lpstr>
      <vt:lpstr>Drivers of violent extremism are causes or reasons why groups or individuals might be attracted to supporting or engaging in violent extremism.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Search for Common Ground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2014-05-01T14:47:26Z</dcterms:created>
  <dcterms:modified xsi:type="dcterms:W3CDTF">2019-03-19T12:35:40Z</dcterms:modified>
</cp:coreProperties>
</file>