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02" r:id="rId2"/>
    <p:sldId id="403" r:id="rId3"/>
    <p:sldId id="404" r:id="rId4"/>
    <p:sldId id="422" r:id="rId5"/>
    <p:sldId id="423" r:id="rId6"/>
    <p:sldId id="424" r:id="rId7"/>
    <p:sldId id="425" r:id="rId8"/>
    <p:sldId id="426" r:id="rId9"/>
    <p:sldId id="427" r:id="rId10"/>
    <p:sldId id="409" r:id="rId11"/>
    <p:sldId id="428" r:id="rId12"/>
    <p:sldId id="429" r:id="rId13"/>
    <p:sldId id="430" r:id="rId14"/>
    <p:sldId id="431" r:id="rId15"/>
    <p:sldId id="432" r:id="rId16"/>
    <p:sldId id="408" r:id="rId17"/>
    <p:sldId id="435" r:id="rId18"/>
    <p:sldId id="433" r:id="rId19"/>
    <p:sldId id="434" r:id="rId20"/>
    <p:sldId id="407"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1912" userDrawn="1">
          <p15:clr>
            <a:srgbClr val="A4A3A4"/>
          </p15:clr>
        </p15:guide>
        <p15:guide id="7" pos="5568" userDrawn="1">
          <p15:clr>
            <a:srgbClr val="A4A3A4"/>
          </p15:clr>
        </p15:guide>
        <p15:guide id="8" pos="3792" userDrawn="1">
          <p15:clr>
            <a:srgbClr val="A4A3A4"/>
          </p15:clr>
        </p15:guide>
        <p15:guide id="9" orient="horz" pos="1077" userDrawn="1">
          <p15:clr>
            <a:srgbClr val="A4A3A4"/>
          </p15:clr>
        </p15:guide>
        <p15:guide id="10" orient="horz" pos="2162" userDrawn="1">
          <p15:clr>
            <a:srgbClr val="A4A3A4"/>
          </p15:clr>
        </p15:guide>
        <p15:guide id="11" pos="2880" userDrawn="1">
          <p15:clr>
            <a:srgbClr val="A4A3A4"/>
          </p15:clr>
        </p15:guide>
        <p15:guide id="12" orient="horz" pos="132" userDrawn="1">
          <p15:clr>
            <a:srgbClr val="A4A3A4"/>
          </p15:clr>
        </p15:guide>
        <p15:guide id="13" orient="horz" pos="3127" userDrawn="1">
          <p15:clr>
            <a:srgbClr val="A4A3A4"/>
          </p15:clr>
        </p15:guide>
        <p15:guide id="14" orient="horz" pos="2970" userDrawn="1">
          <p15:clr>
            <a:srgbClr val="A4A3A4"/>
          </p15:clr>
        </p15:guide>
        <p15:guide id="15" orient="horz" pos="348" userDrawn="1">
          <p15:clr>
            <a:srgbClr val="A4A3A4"/>
          </p15:clr>
        </p15:guide>
        <p15:guide id="16" pos="480" userDrawn="1">
          <p15:clr>
            <a:srgbClr val="A4A3A4"/>
          </p15:clr>
        </p15:guide>
        <p15:guide id="17" pos="5289" userDrawn="1">
          <p15:clr>
            <a:srgbClr val="A4A3A4"/>
          </p15:clr>
        </p15:guide>
        <p15:guide id="18" userDrawn="1">
          <p15:clr>
            <a:srgbClr val="A4A3A4"/>
          </p15:clr>
        </p15:guide>
        <p15:guide id="19" pos="5760" userDrawn="1">
          <p15:clr>
            <a:srgbClr val="A4A3A4"/>
          </p15:clr>
        </p15:guide>
        <p15:guide id="20" pos="194" userDrawn="1">
          <p15:clr>
            <a:srgbClr val="A4A3A4"/>
          </p15:clr>
        </p15:guide>
        <p15:guide id="21" pos="2160" userDrawn="1">
          <p15:clr>
            <a:srgbClr val="A4A3A4"/>
          </p15:clr>
        </p15:guide>
        <p15:guide id="22" orient="horz" userDrawn="1">
          <p15:clr>
            <a:srgbClr val="A4A3A4"/>
          </p15:clr>
        </p15:guide>
        <p15:guide id="23" orient="horz" pos="3238" userDrawn="1">
          <p15:clr>
            <a:srgbClr val="A4A3A4"/>
          </p15:clr>
        </p15:guide>
        <p15:guide id="24" orient="horz" pos="7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Brody Hart" initials="KB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5D"/>
    <a:srgbClr val="133743"/>
    <a:srgbClr val="0072B1"/>
    <a:srgbClr val="0095C3"/>
    <a:srgbClr val="000000"/>
    <a:srgbClr val="3DABCE"/>
    <a:srgbClr val="0AD092"/>
    <a:srgbClr val="FCE122"/>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25" autoAdjust="0"/>
    <p:restoredTop sz="86735"/>
  </p:normalViewPr>
  <p:slideViewPr>
    <p:cSldViewPr snapToGrid="0">
      <p:cViewPr>
        <p:scale>
          <a:sx n="153" d="100"/>
          <a:sy n="153" d="100"/>
        </p:scale>
        <p:origin x="664" y="464"/>
      </p:cViewPr>
      <p:guideLst>
        <p:guide pos="1912"/>
        <p:guide pos="5568"/>
        <p:guide pos="3792"/>
        <p:guide orient="horz" pos="1077"/>
        <p:guide orient="horz" pos="2162"/>
        <p:guide pos="2880"/>
        <p:guide orient="horz" pos="132"/>
        <p:guide orient="horz" pos="3127"/>
        <p:guide orient="horz" pos="2970"/>
        <p:guide orient="horz" pos="348"/>
        <p:guide pos="480"/>
        <p:guide pos="5289"/>
        <p:guide/>
        <p:guide pos="5760"/>
        <p:guide pos="194"/>
        <p:guide pos="2160"/>
        <p:guide orient="horz"/>
        <p:guide orient="horz" pos="3238"/>
        <p:guide orient="horz" pos="70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34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5DB4-0533-4FC3-8E0C-E00573BD4EE9}" type="datetimeFigureOut">
              <a:rPr lang="en-US" smtClean="0"/>
              <a:pPr/>
              <a:t>2/27/19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075DC-FC17-422D-900C-07167E9FCD44}" type="slidenum">
              <a:rPr lang="en-US" smtClean="0"/>
              <a:pPr/>
              <a:t>‹#›</a:t>
            </a:fld>
            <a:endParaRPr lang="en-US"/>
          </a:p>
        </p:txBody>
      </p:sp>
    </p:spTree>
    <p:extLst>
      <p:ext uri="{BB962C8B-B14F-4D97-AF65-F5344CB8AC3E}">
        <p14:creationId xmlns:p14="http://schemas.microsoft.com/office/powerpoint/2010/main" val="4048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F075DC-FC17-422D-900C-07167E9FCD44}" type="slidenum">
              <a:rPr lang="en-US" smtClean="0"/>
              <a:pPr/>
              <a:t>1</a:t>
            </a:fld>
            <a:endParaRPr lang="en-US"/>
          </a:p>
        </p:txBody>
      </p:sp>
    </p:spTree>
    <p:extLst>
      <p:ext uri="{BB962C8B-B14F-4D97-AF65-F5344CB8AC3E}">
        <p14:creationId xmlns:p14="http://schemas.microsoft.com/office/powerpoint/2010/main" val="143858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8</a:t>
            </a:fld>
            <a:endParaRPr lang="en-US"/>
          </a:p>
        </p:txBody>
      </p:sp>
    </p:spTree>
    <p:extLst>
      <p:ext uri="{BB962C8B-B14F-4D97-AF65-F5344CB8AC3E}">
        <p14:creationId xmlns:p14="http://schemas.microsoft.com/office/powerpoint/2010/main" val="78263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10</a:t>
            </a:fld>
            <a:endParaRPr lang="en-US"/>
          </a:p>
        </p:txBody>
      </p:sp>
    </p:spTree>
    <p:extLst>
      <p:ext uri="{BB962C8B-B14F-4D97-AF65-F5344CB8AC3E}">
        <p14:creationId xmlns:p14="http://schemas.microsoft.com/office/powerpoint/2010/main" val="71861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11</a:t>
            </a:fld>
            <a:endParaRPr lang="en-US"/>
          </a:p>
        </p:txBody>
      </p:sp>
    </p:spTree>
    <p:extLst>
      <p:ext uri="{BB962C8B-B14F-4D97-AF65-F5344CB8AC3E}">
        <p14:creationId xmlns:p14="http://schemas.microsoft.com/office/powerpoint/2010/main" val="262434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12</a:t>
            </a:fld>
            <a:endParaRPr lang="en-US"/>
          </a:p>
        </p:txBody>
      </p:sp>
    </p:spTree>
    <p:extLst>
      <p:ext uri="{BB962C8B-B14F-4D97-AF65-F5344CB8AC3E}">
        <p14:creationId xmlns:p14="http://schemas.microsoft.com/office/powerpoint/2010/main" val="176464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1471"/>
            <a:ext cx="7772400" cy="415498"/>
          </a:xfrm>
        </p:spPr>
        <p:txBody>
          <a:bodyPr anchor="b">
            <a:spAutoFit/>
          </a:bodyPr>
          <a:lstStyle>
            <a:lvl1pPr algn="ct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tx1">
                    <a:lumMod val="90000"/>
                    <a:lumOff val="10000"/>
                  </a:schemeClr>
                </a:solidFill>
                <a:latin typeface="+mj-lt"/>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00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204749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971800"/>
            <a:ext cx="2592956"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3600450"/>
            <a:ext cx="2592956"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766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276601" y="3600450"/>
            <a:ext cx="2593975"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2" name="Text Placeholder 11"/>
          <p:cNvSpPr>
            <a:spLocks noGrp="1"/>
          </p:cNvSpPr>
          <p:nvPr>
            <p:ph type="body" sz="quarter" idx="13" hasCustomPrompt="1"/>
          </p:nvPr>
        </p:nvSpPr>
        <p:spPr>
          <a:xfrm>
            <a:off x="457200" y="628650"/>
            <a:ext cx="8229600" cy="285750"/>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latin typeface="+mj-lt"/>
                <a:ea typeface="Open Sans" panose="020B0606030504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dirty="0"/>
              <a:t>Click to add text</a:t>
            </a:r>
          </a:p>
        </p:txBody>
      </p:sp>
      <p:sp>
        <p:nvSpPr>
          <p:cNvPr id="13" name="Text Placeholder 4"/>
          <p:cNvSpPr>
            <a:spLocks noGrp="1"/>
          </p:cNvSpPr>
          <p:nvPr>
            <p:ph type="body" sz="quarter" idx="14"/>
          </p:nvPr>
        </p:nvSpPr>
        <p:spPr>
          <a:xfrm>
            <a:off x="60960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p:cNvSpPr>
            <a:spLocks noGrp="1"/>
          </p:cNvSpPr>
          <p:nvPr>
            <p:ph sz="quarter" idx="15"/>
          </p:nvPr>
        </p:nvSpPr>
        <p:spPr>
          <a:xfrm>
            <a:off x="6096001" y="3600450"/>
            <a:ext cx="2593975" cy="1257300"/>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p:cNvSpPr>
            <a:spLocks noGrp="1"/>
          </p:cNvSpPr>
          <p:nvPr>
            <p:ph type="pic" sz="quarter" idx="16"/>
          </p:nvPr>
        </p:nvSpPr>
        <p:spPr>
          <a:xfrm>
            <a:off x="4572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18" name="Picture Placeholder 17"/>
          <p:cNvSpPr>
            <a:spLocks noGrp="1"/>
          </p:cNvSpPr>
          <p:nvPr>
            <p:ph type="pic" sz="quarter" idx="17"/>
          </p:nvPr>
        </p:nvSpPr>
        <p:spPr>
          <a:xfrm>
            <a:off x="32766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0" name="Picture Placeholder 19"/>
          <p:cNvSpPr>
            <a:spLocks noGrp="1"/>
          </p:cNvSpPr>
          <p:nvPr>
            <p:ph type="pic" sz="quarter" idx="18"/>
          </p:nvPr>
        </p:nvSpPr>
        <p:spPr>
          <a:xfrm>
            <a:off x="60960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Tree>
    <p:extLst>
      <p:ext uri="{BB962C8B-B14F-4D97-AF65-F5344CB8AC3E}">
        <p14:creationId xmlns:p14="http://schemas.microsoft.com/office/powerpoint/2010/main" val="359749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24089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89951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8082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139446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45136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295597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Picture Placeholder 8"/>
          <p:cNvSpPr>
            <a:spLocks noGrp="1"/>
          </p:cNvSpPr>
          <p:nvPr>
            <p:ph type="pic" sz="quarter" idx="13"/>
          </p:nvPr>
        </p:nvSpPr>
        <p:spPr>
          <a:xfrm>
            <a:off x="0" y="0"/>
            <a:ext cx="9144000" cy="5143500"/>
          </a:xfrm>
          <a:prstGeom prst="rect">
            <a:avLst/>
          </a:prstGeom>
        </p:spPr>
        <p:txBody>
          <a:bodyPr>
            <a:normAutofit/>
          </a:bodyPr>
          <a:lstStyle>
            <a:lvl1pPr>
              <a:defRPr sz="1650"/>
            </a:lvl1pPr>
          </a:lstStyle>
          <a:p>
            <a:r>
              <a:rPr lang="en-US"/>
              <a:t>Click icon to add picture</a:t>
            </a:r>
            <a:endParaRPr lang="en-US" dirty="0"/>
          </a:p>
        </p:txBody>
      </p:sp>
      <p:sp>
        <p:nvSpPr>
          <p:cNvPr id="2" name="Title 1"/>
          <p:cNvSpPr>
            <a:spLocks noGrp="1"/>
          </p:cNvSpPr>
          <p:nvPr>
            <p:ph type="ctrTitle"/>
          </p:nvPr>
        </p:nvSpPr>
        <p:spPr>
          <a:xfrm>
            <a:off x="685800" y="2001471"/>
            <a:ext cx="7772400" cy="415498"/>
          </a:xfrm>
        </p:spPr>
        <p:txBody>
          <a:bodyPr anchor="b">
            <a:spAutoFit/>
          </a:bodyPr>
          <a:lstStyle>
            <a:lvl1pPr algn="ctr">
              <a:defRPr sz="27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117389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399399"/>
            <a:ext cx="7772400" cy="415498"/>
          </a:xfrm>
        </p:spPr>
        <p:txBody>
          <a:bodyPr anchor="b">
            <a:spAutoFit/>
          </a:bodyPr>
          <a:lstStyle>
            <a:lvl1pPr algn="l">
              <a:defRPr sz="27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814896"/>
            <a:ext cx="7772400" cy="210539"/>
          </a:xfrm>
          <a:prstGeom prst="rect">
            <a:avLst/>
          </a:prstGeom>
        </p:spPr>
        <p:txBody>
          <a:bodyPr anchor="t">
            <a:spAutoFit/>
          </a:bodyPr>
          <a:lstStyle>
            <a:lvl1pPr marL="0" indent="0">
              <a:lnSpc>
                <a:spcPct val="114000"/>
              </a:lnSpc>
              <a:buNone/>
              <a:defRPr sz="1200" b="1">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697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223022"/>
          </a:xfrm>
          <a:prstGeom prst="rect">
            <a:avLst/>
          </a:prstGeom>
        </p:spPr>
        <p:txBody>
          <a:bodyPr/>
          <a:lstStyle>
            <a:lvl1pPr>
              <a:defRPr sz="1650">
                <a:latin typeface="+mj-lt"/>
              </a:defRPr>
            </a:lvl1pPr>
            <a:lvl2pPr>
              <a:defRPr sz="1650">
                <a:latin typeface="+mj-lt"/>
              </a:defRPr>
            </a:lvl2pPr>
            <a:lvl3pPr>
              <a:defRPr sz="1500">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25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3" name="Text Placeholder 12"/>
          <p:cNvSpPr>
            <a:spLocks noGrp="1"/>
          </p:cNvSpPr>
          <p:nvPr>
            <p:ph type="body" sz="quarter" idx="14"/>
          </p:nvPr>
        </p:nvSpPr>
        <p:spPr>
          <a:xfrm>
            <a:off x="2057400" y="1314450"/>
            <a:ext cx="6629400" cy="1657350"/>
          </a:xfrm>
          <a:prstGeom prst="rect">
            <a:avLst/>
          </a:prstGeom>
        </p:spPr>
        <p:txBody>
          <a:bodyPr>
            <a:normAutofit/>
          </a:bodyPr>
          <a:lstStyle>
            <a:lvl1pPr>
              <a:defRPr sz="1800" b="1" i="1">
                <a:latin typeface="+mj-lt"/>
              </a:defRPr>
            </a:lvl1pPr>
          </a:lstStyle>
          <a:p>
            <a:pPr lvl="0"/>
            <a:r>
              <a:rPr lang="en-US"/>
              <a:t>Click to edit Master text styles</a:t>
            </a:r>
          </a:p>
        </p:txBody>
      </p:sp>
      <p:sp>
        <p:nvSpPr>
          <p:cNvPr id="15" name="Text Placeholder 14"/>
          <p:cNvSpPr>
            <a:spLocks noGrp="1"/>
          </p:cNvSpPr>
          <p:nvPr>
            <p:ph type="body" sz="quarter" idx="15"/>
          </p:nvPr>
        </p:nvSpPr>
        <p:spPr>
          <a:xfrm>
            <a:off x="533400" y="3200400"/>
            <a:ext cx="8153400" cy="1600200"/>
          </a:xfrm>
          <a:prstGeom prst="rect">
            <a:avLst/>
          </a:prstGeom>
        </p:spPr>
        <p:txBody>
          <a:bodyPr/>
          <a:lstStyle>
            <a:lvl1pPr>
              <a:lnSpc>
                <a:spcPct val="100000"/>
              </a:lnSpc>
              <a:defRPr sz="1650">
                <a:latin typeface="+mj-lt"/>
              </a:defRPr>
            </a:lvl1pPr>
            <a:lvl2pPr>
              <a:lnSpc>
                <a:spcPct val="100000"/>
              </a:lnSpc>
              <a:defRPr sz="1650">
                <a:latin typeface="+mj-lt"/>
              </a:defRPr>
            </a:lvl2pPr>
            <a:lvl3pPr>
              <a:lnSpc>
                <a:spcPct val="100000"/>
              </a:lnSpc>
              <a:defRPr sz="1500">
                <a:latin typeface="+mj-lt"/>
              </a:defRPr>
            </a:lvl3pPr>
            <a:lvl4pPr>
              <a:lnSpc>
                <a:spcPct val="100000"/>
              </a:lnSpc>
              <a:defRPr>
                <a:latin typeface="+mj-lt"/>
              </a:defRPr>
            </a:lvl4pPr>
            <a:lvl5pPr>
              <a:lnSpc>
                <a:spcPct val="100000"/>
              </a:lnSpc>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74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Quo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71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 y="1371600"/>
            <a:ext cx="8229600" cy="18859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371850"/>
            <a:ext cx="8229600" cy="14287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11"/>
          <p:cNvSpPr>
            <a:spLocks noGrp="1"/>
          </p:cNvSpPr>
          <p:nvPr>
            <p:ph type="body" sz="quarter" idx="15" hasCustomPrompt="1"/>
          </p:nvPr>
        </p:nvSpPr>
        <p:spPr>
          <a:xfrm>
            <a:off x="685800" y="2400300"/>
            <a:ext cx="7772400" cy="742950"/>
          </a:xfrm>
          <a:prstGeom prst="rect">
            <a:avLst/>
          </a:prstGeom>
        </p:spPr>
        <p:txBody>
          <a:bodyPr>
            <a:noAutofit/>
          </a:bodyPr>
          <a:lstStyle>
            <a:lvl1pPr>
              <a:defRPr sz="1200" b="1" baseline="0">
                <a:solidFill>
                  <a:schemeClr val="bg1"/>
                </a:solidFill>
                <a:latin typeface="+mj-lt"/>
              </a:defRPr>
            </a:lvl1pPr>
            <a:lvl2pPr>
              <a:defRPr sz="1200"/>
            </a:lvl2pPr>
            <a:lvl3pPr>
              <a:defRPr sz="1200"/>
            </a:lvl3pPr>
            <a:lvl4pPr>
              <a:defRPr sz="1200"/>
            </a:lvl4pPr>
            <a:lvl5pPr>
              <a:defRPr sz="1200"/>
            </a:lvl5pPr>
          </a:lstStyle>
          <a:p>
            <a:pPr lvl="0"/>
            <a:r>
              <a:rPr lang="en-US" dirty="0"/>
              <a:t>Click to add text in this area</a:t>
            </a:r>
          </a:p>
        </p:txBody>
      </p:sp>
    </p:spTree>
    <p:extLst>
      <p:ext uri="{BB962C8B-B14F-4D97-AF65-F5344CB8AC3E}">
        <p14:creationId xmlns:p14="http://schemas.microsoft.com/office/powerpoint/2010/main" val="381193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4" name="Content Placeholder 3"/>
          <p:cNvSpPr>
            <a:spLocks noGrp="1"/>
          </p:cNvSpPr>
          <p:nvPr>
            <p:ph sz="half" idx="2"/>
          </p:nvPr>
        </p:nvSpPr>
        <p:spPr>
          <a:xfrm>
            <a:off x="4648200" y="1371600"/>
            <a:ext cx="4038600" cy="33718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350">
                <a:latin typeface="+mj-lt"/>
              </a:defRPr>
            </a:lvl4pPr>
            <a:lvl5pPr>
              <a:defRPr sz="1350">
                <a:latin typeface="+mj-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9" name="Text Placeholder 8"/>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a:p>
            <a:pPr lvl="0"/>
            <a:endParaRPr lang="en-US" dirty="0"/>
          </a:p>
        </p:txBody>
      </p:sp>
      <p:sp>
        <p:nvSpPr>
          <p:cNvPr id="10" name="Picture Placeholder 9"/>
          <p:cNvSpPr>
            <a:spLocks noGrp="1"/>
          </p:cNvSpPr>
          <p:nvPr>
            <p:ph type="pic" sz="quarter" idx="14"/>
          </p:nvPr>
        </p:nvSpPr>
        <p:spPr>
          <a:xfrm>
            <a:off x="457200" y="1371600"/>
            <a:ext cx="4038600" cy="3371850"/>
          </a:xfrm>
          <a:prstGeom prst="rect">
            <a:avLst/>
          </a:prstGeom>
        </p:spPr>
        <p:txBody>
          <a:bodyPr/>
          <a:lstStyle>
            <a:lvl1pPr>
              <a:defRPr>
                <a:latin typeface="+mj-lt"/>
              </a:defRPr>
            </a:lvl1pPr>
          </a:lstStyle>
          <a:p>
            <a:r>
              <a:rPr lang="en-US"/>
              <a:t>Click icon to add picture</a:t>
            </a:r>
            <a:endParaRPr lang="en-US" dirty="0"/>
          </a:p>
        </p:txBody>
      </p:sp>
    </p:spTree>
    <p:extLst>
      <p:ext uri="{BB962C8B-B14F-4D97-AF65-F5344CB8AC3E}">
        <p14:creationId xmlns:p14="http://schemas.microsoft.com/office/powerpoint/2010/main" val="392714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1600"/>
            <a:ext cx="4040188"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08571"/>
            <a:ext cx="4040188"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71600"/>
            <a:ext cx="4041775"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908571"/>
            <a:ext cx="4041775"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1" name="Text Placeholder 10"/>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p:txBody>
      </p:sp>
    </p:spTree>
    <p:extLst>
      <p:ext uri="{BB962C8B-B14F-4D97-AF65-F5344CB8AC3E}">
        <p14:creationId xmlns:p14="http://schemas.microsoft.com/office/powerpoint/2010/main" val="33347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22672"/>
          </a:xfrm>
          <a:prstGeom prst="rect">
            <a:avLst/>
          </a:prstGeom>
        </p:spPr>
        <p:txBody>
          <a:bodyPr vert="horz" wrap="square" lIns="0" tIns="0" rIns="0" bIns="0" rtlCol="0" anchor="t">
            <a:normAutofit/>
          </a:bodyPr>
          <a:lstStyle/>
          <a:p>
            <a:r>
              <a:rPr lang="en-US"/>
              <a:t>Click to edit Master title style</a:t>
            </a:r>
            <a:endParaRPr lang="en-US" dirty="0"/>
          </a:p>
        </p:txBody>
      </p:sp>
      <p:sp>
        <p:nvSpPr>
          <p:cNvPr id="10" name="Slide Number Placeholder 9"/>
          <p:cNvSpPr>
            <a:spLocks noGrp="1"/>
          </p:cNvSpPr>
          <p:nvPr userDrawn="1">
            <p:ph type="sldNum" sz="quarter" idx="4"/>
          </p:nvPr>
        </p:nvSpPr>
        <p:spPr>
          <a:xfrm>
            <a:off x="8382000" y="4686338"/>
            <a:ext cx="609600" cy="274637"/>
          </a:xfrm>
          <a:prstGeom prst="rect">
            <a:avLst/>
          </a:prstGeom>
        </p:spPr>
        <p:txBody>
          <a:bodyPr vert="horz" lIns="91440" tIns="45720" rIns="91440" bIns="45720" rtlCol="0" anchor="ctr"/>
          <a:lstStyle>
            <a:lvl1pPr algn="r">
              <a:defRPr sz="1200" baseline="0">
                <a:solidFill>
                  <a:schemeClr val="bg1"/>
                </a:solidFill>
                <a:latin typeface="arial" charset="0"/>
              </a:defRPr>
            </a:lvl1pPr>
          </a:lstStyle>
          <a:p>
            <a:fld id="{FD58B8A1-52F0-6149-BC12-C49132ADD2C9}" type="slidenum">
              <a:rPr lang="en-US" smtClean="0"/>
              <a:pPr/>
              <a:t>‹#›</a:t>
            </a:fld>
            <a:endParaRPr lang="en-US" dirty="0"/>
          </a:p>
        </p:txBody>
      </p:sp>
    </p:spTree>
    <p:extLst>
      <p:ext uri="{BB962C8B-B14F-4D97-AF65-F5344CB8AC3E}">
        <p14:creationId xmlns:p14="http://schemas.microsoft.com/office/powerpoint/2010/main" val="139641808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50" r:id="rId4"/>
    <p:sldLayoutId id="2147483663" r:id="rId5"/>
    <p:sldLayoutId id="2147483666" r:id="rId6"/>
    <p:sldLayoutId id="2147483661" r:id="rId7"/>
    <p:sldLayoutId id="2147483652" r:id="rId8"/>
    <p:sldLayoutId id="2147483653" r:id="rId9"/>
    <p:sldLayoutId id="2147483660" r:id="rId10"/>
    <p:sldLayoutId id="2147483654" r:id="rId11"/>
    <p:sldLayoutId id="2147483662" r:id="rId12"/>
    <p:sldLayoutId id="2147483656" r:id="rId13"/>
    <p:sldLayoutId id="2147483657" r:id="rId14"/>
    <p:sldLayoutId id="2147483658" r:id="rId15"/>
    <p:sldLayoutId id="2147483659" r:id="rId16"/>
  </p:sldLayoutIdLst>
  <p:hf sldNum="0" hdr="0" ftr="0" dt="0"/>
  <p:txStyles>
    <p:titleStyle>
      <a:lvl1pPr algn="l" defTabSz="685800" rtl="0" eaLnBrk="1" latinLnBrk="0" hangingPunct="1">
        <a:spcBef>
          <a:spcPct val="0"/>
        </a:spcBef>
        <a:buNone/>
        <a:defRPr sz="2700" kern="1000" baseline="0">
          <a:solidFill>
            <a:schemeClr val="tx1">
              <a:lumMod val="90000"/>
              <a:lumOff val="10000"/>
            </a:schemeClr>
          </a:solidFill>
          <a:latin typeface="Arial Black" panose="020B0A04020102020204" pitchFamily="34" charset="0"/>
          <a:ea typeface="Open Sans Extrabold" panose="020B0906030804020204" pitchFamily="34" charset="0"/>
          <a:cs typeface="Open Sans Extrabold" panose="020B0906030804020204" pitchFamily="34" charset="0"/>
        </a:defRPr>
      </a:lvl1pPr>
    </p:titleStyle>
    <p:body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6"/>
          <p:cNvPicPr>
            <a:picLocks noChangeAspect="1"/>
          </p:cNvPicPr>
          <p:nvPr/>
        </p:nvPicPr>
        <p:blipFill rotWithShape="1">
          <a:blip r:embed="rId3">
            <a:extLst>
              <a:ext uri="{28A0092B-C50C-407E-A947-70E740481C1C}">
                <a14:useLocalDpi xmlns:a14="http://schemas.microsoft.com/office/drawing/2010/main" val="0"/>
              </a:ext>
            </a:extLst>
          </a:blip>
          <a:srcRect l="1778" t="17628" r="477"/>
          <a:stretch/>
        </p:blipFill>
        <p:spPr>
          <a:xfrm>
            <a:off x="0" y="0"/>
            <a:ext cx="9144000" cy="5145132"/>
          </a:xfrm>
          <a:prstGeom prst="rect">
            <a:avLst/>
          </a:prstGeom>
        </p:spPr>
      </p:pic>
      <p:sp>
        <p:nvSpPr>
          <p:cNvPr id="6" name="Rectangle 5"/>
          <p:cNvSpPr/>
          <p:nvPr/>
        </p:nvSpPr>
        <p:spPr>
          <a:xfrm>
            <a:off x="0" y="3028950"/>
            <a:ext cx="9144000" cy="2114550"/>
          </a:xfrm>
          <a:prstGeom prst="rect">
            <a:avLst/>
          </a:prstGeom>
          <a:gradFill>
            <a:gsLst>
              <a:gs pos="0">
                <a:srgbClr val="006B96"/>
              </a:gs>
              <a:gs pos="100000">
                <a:srgbClr val="008BC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p:cNvSpPr>
            <a:spLocks noGrp="1"/>
          </p:cNvSpPr>
          <p:nvPr>
            <p:ph type="title"/>
          </p:nvPr>
        </p:nvSpPr>
        <p:spPr>
          <a:xfrm>
            <a:off x="788015" y="3331649"/>
            <a:ext cx="5362575" cy="1107996"/>
          </a:xfrm>
        </p:spPr>
        <p:txBody>
          <a:bodyPr/>
          <a:lstStyle/>
          <a:p>
            <a:r>
              <a:rPr lang="en-US" sz="3600" b="0" dirty="0">
                <a:latin typeface="Arial" charset="0"/>
                <a:ea typeface="Arial" charset="0"/>
                <a:cs typeface="Arial" charset="0"/>
              </a:rPr>
              <a:t>MODULE</a:t>
            </a:r>
            <a:r>
              <a:rPr lang="en-US" sz="3600" dirty="0"/>
              <a:t> </a:t>
            </a:r>
            <a:r>
              <a:rPr lang="en-US" sz="3600" dirty="0">
                <a:latin typeface="Arial" charset="0"/>
                <a:ea typeface="Arial" charset="0"/>
                <a:cs typeface="Arial" charset="0"/>
              </a:rPr>
              <a:t>10</a:t>
            </a:r>
            <a:br>
              <a:rPr lang="en-US" dirty="0"/>
            </a:br>
            <a:r>
              <a:rPr lang="en-US" sz="1800" b="0" cap="none" dirty="0">
                <a:latin typeface="Arial" charset="0"/>
                <a:ea typeface="Arial" charset="0"/>
                <a:cs typeface="Arial" charset="0"/>
              </a:rPr>
              <a:t>Monitoring and Evaluation of Efforts in Response to Violent Extremism</a:t>
            </a:r>
          </a:p>
        </p:txBody>
      </p:sp>
      <p:sp>
        <p:nvSpPr>
          <p:cNvPr id="2" name="TextBox 1"/>
          <p:cNvSpPr txBox="1"/>
          <p:nvPr/>
        </p:nvSpPr>
        <p:spPr>
          <a:xfrm>
            <a:off x="8136835" y="-1192696"/>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9" name="Picture 3" descr="C:\Users\Hannah Kim\Desktop\your sister file\sfcg_newlogo2.png">
            <a:extLst>
              <a:ext uri="{FF2B5EF4-FFF2-40B4-BE49-F238E27FC236}">
                <a16:creationId xmlns:a16="http://schemas.microsoft.com/office/drawing/2014/main" id="{6C2FE7A9-B5E2-D940-A791-DC37BD4F8CEA}"/>
              </a:ext>
            </a:extLst>
          </p:cNvPr>
          <p:cNvPicPr>
            <a:picLocks noChangeAspect="1" noChangeArrowheads="1"/>
          </p:cNvPicPr>
          <p:nvPr/>
        </p:nvPicPr>
        <p:blipFill>
          <a:blip r:embed="rId4" cstate="print"/>
          <a:srcRect/>
          <a:stretch>
            <a:fillRect/>
          </a:stretch>
        </p:blipFill>
        <p:spPr bwMode="auto">
          <a:xfrm>
            <a:off x="6792162" y="3432175"/>
            <a:ext cx="1867306" cy="329112"/>
          </a:xfrm>
          <a:prstGeom prst="rect">
            <a:avLst/>
          </a:prstGeom>
          <a:noFill/>
        </p:spPr>
      </p:pic>
      <p:pic>
        <p:nvPicPr>
          <p:cNvPr id="10" name="Picture 9">
            <a:extLst>
              <a:ext uri="{FF2B5EF4-FFF2-40B4-BE49-F238E27FC236}">
                <a16:creationId xmlns:a16="http://schemas.microsoft.com/office/drawing/2014/main" id="{B521C90A-C419-DA44-BB07-B653519DE77F}"/>
              </a:ext>
            </a:extLst>
          </p:cNvPr>
          <p:cNvPicPr>
            <a:picLocks noChangeAspect="1"/>
          </p:cNvPicPr>
          <p:nvPr/>
        </p:nvPicPr>
        <p:blipFill rotWithShape="1">
          <a:blip r:embed="rId5">
            <a:extLst>
              <a:ext uri="{28A0092B-C50C-407E-A947-70E740481C1C}">
                <a14:useLocalDpi xmlns:a14="http://schemas.microsoft.com/office/drawing/2010/main" val="0"/>
              </a:ext>
            </a:extLst>
          </a:blip>
          <a:srcRect l="15390" t="5926" r="61042" b="87277"/>
          <a:stretch/>
        </p:blipFill>
        <p:spPr>
          <a:xfrm>
            <a:off x="8053403" y="3955866"/>
            <a:ext cx="601866" cy="405525"/>
          </a:xfrm>
          <a:prstGeom prst="rect">
            <a:avLst/>
          </a:prstGeom>
        </p:spPr>
      </p:pic>
      <p:pic>
        <p:nvPicPr>
          <p:cNvPr id="11" name="Picture 10">
            <a:extLst>
              <a:ext uri="{FF2B5EF4-FFF2-40B4-BE49-F238E27FC236}">
                <a16:creationId xmlns:a16="http://schemas.microsoft.com/office/drawing/2014/main" id="{680C7C35-4A5F-F544-A8E2-F66C839DEF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5691" y="3914958"/>
            <a:ext cx="1237038" cy="524687"/>
          </a:xfrm>
          <a:prstGeom prst="rect">
            <a:avLst/>
          </a:prstGeom>
        </p:spPr>
      </p:pic>
    </p:spTree>
    <p:extLst>
      <p:ext uri="{BB962C8B-B14F-4D97-AF65-F5344CB8AC3E}">
        <p14:creationId xmlns:p14="http://schemas.microsoft.com/office/powerpoint/2010/main" val="998437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1BEA3D-1E3A-4046-8DF1-806410E12067}"/>
              </a:ext>
            </a:extLst>
          </p:cNvPr>
          <p:cNvPicPr>
            <a:picLocks noChangeAspect="1"/>
          </p:cNvPicPr>
          <p:nvPr/>
        </p:nvPicPr>
        <p:blipFill rotWithShape="1">
          <a:blip r:embed="rId3">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sp>
        <p:nvSpPr>
          <p:cNvPr id="2" name="Title 1"/>
          <p:cNvSpPr>
            <a:spLocks noGrp="1"/>
          </p:cNvSpPr>
          <p:nvPr>
            <p:ph type="title"/>
          </p:nvPr>
        </p:nvSpPr>
        <p:spPr>
          <a:xfrm>
            <a:off x="738744" y="1159467"/>
            <a:ext cx="7514112" cy="1104900"/>
          </a:xfrm>
        </p:spPr>
        <p:txBody>
          <a:bodyPr>
            <a:normAutofit fontScale="90000"/>
          </a:bodyPr>
          <a:lstStyle/>
          <a:p>
            <a:pPr>
              <a:spcBef>
                <a:spcPts val="0"/>
              </a:spcBef>
              <a:spcAft>
                <a:spcPts val="1600"/>
              </a:spcAft>
            </a:pPr>
            <a:r>
              <a:rPr lang="en-US" sz="2400" b="1" dirty="0">
                <a:solidFill>
                  <a:srgbClr val="FCE122"/>
                </a:solidFill>
              </a:rPr>
              <a:t>Outputs </a:t>
            </a:r>
            <a:r>
              <a:rPr lang="en-US" sz="2400" dirty="0">
                <a:solidFill>
                  <a:schemeClr val="bg1"/>
                </a:solidFill>
                <a:latin typeface="Arial" charset="0"/>
                <a:ea typeface="Arial" charset="0"/>
                <a:cs typeface="Arial" charset="0"/>
              </a:rPr>
              <a:t>are measurable products (usually recorded as a number) of a program’s activities or services and are often recorded measures in terms of units completed.</a:t>
            </a:r>
            <a:br>
              <a:rPr lang="en-US" sz="2400" dirty="0">
                <a:solidFill>
                  <a:schemeClr val="bg1"/>
                </a:solidFill>
                <a:latin typeface="Arial" charset="0"/>
                <a:ea typeface="Arial" charset="0"/>
                <a:cs typeface="Arial" charset="0"/>
              </a:rPr>
            </a:br>
            <a:endParaRPr lang="en" sz="2400" dirty="0">
              <a:solidFill>
                <a:schemeClr val="bg1"/>
              </a:solidFill>
              <a:latin typeface="Arial" charset="0"/>
              <a:ea typeface="Arial" charset="0"/>
              <a:cs typeface="Arial" charset="0"/>
            </a:endParaRPr>
          </a:p>
        </p:txBody>
      </p:sp>
      <p:sp>
        <p:nvSpPr>
          <p:cNvPr id="12" name="Title 2">
            <a:extLst>
              <a:ext uri="{FF2B5EF4-FFF2-40B4-BE49-F238E27FC236}">
                <a16:creationId xmlns:a16="http://schemas.microsoft.com/office/drawing/2014/main" id="{47FA6EBF-1CBA-D14F-8720-9137E7D485A4}"/>
              </a:ext>
            </a:extLst>
          </p:cNvPr>
          <p:cNvSpPr txBox="1">
            <a:spLocks/>
          </p:cNvSpPr>
          <p:nvPr/>
        </p:nvSpPr>
        <p:spPr>
          <a:xfrm>
            <a:off x="738743" y="2665140"/>
            <a:ext cx="6915415" cy="161582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chemeClr val="bg1"/>
              </a:buClr>
              <a:buSzPct val="100000"/>
            </a:pPr>
            <a:r>
              <a:rPr lang="en-US" sz="1600" cap="none" dirty="0">
                <a:latin typeface="Arial Black" panose="020B0604020202020204" pitchFamily="34" charset="0"/>
                <a:ea typeface="Arial" charset="0"/>
                <a:cs typeface="Arial Black" panose="020B0604020202020204" pitchFamily="34" charset="0"/>
              </a:rPr>
              <a:t>EXAMPLES INCLUDE: </a:t>
            </a:r>
          </a:p>
          <a:p>
            <a:pPr marL="182880" indent="-182880">
              <a:spcBef>
                <a:spcPts val="0"/>
              </a:spcBef>
              <a:spcAft>
                <a:spcPts val="600"/>
              </a:spcAft>
              <a:buClr>
                <a:schemeClr val="bg1"/>
              </a:buClr>
              <a:buSzPct val="100000"/>
              <a:buFont typeface="Arial" charset="0"/>
              <a:buChar char="•"/>
            </a:pPr>
            <a:r>
              <a:rPr lang="en-US" sz="1800" b="0" cap="none" dirty="0">
                <a:latin typeface="Arial" charset="0"/>
                <a:ea typeface="Arial" charset="0"/>
                <a:cs typeface="Arial" charset="0"/>
              </a:rPr>
              <a:t>Counselling and mentoring provided to vulnerable youth</a:t>
            </a:r>
          </a:p>
          <a:p>
            <a:pPr marL="182880" indent="-182880">
              <a:spcBef>
                <a:spcPts val="0"/>
              </a:spcBef>
              <a:spcAft>
                <a:spcPts val="600"/>
              </a:spcAft>
              <a:buClr>
                <a:schemeClr val="bg1"/>
              </a:buClr>
              <a:buSzPct val="100000"/>
              <a:buFont typeface="Arial" charset="0"/>
              <a:buChar char="•"/>
            </a:pPr>
            <a:r>
              <a:rPr lang="en-US" sz="1800" b="0" cap="none" dirty="0">
                <a:latin typeface="Arial" charset="0"/>
                <a:ea typeface="Arial" charset="0"/>
                <a:cs typeface="Arial" charset="0"/>
              </a:rPr>
              <a:t>Grassroots projects are funded and supported technically </a:t>
            </a:r>
          </a:p>
          <a:p>
            <a:pPr marL="182880" indent="-182880">
              <a:spcBef>
                <a:spcPts val="0"/>
              </a:spcBef>
              <a:spcAft>
                <a:spcPts val="600"/>
              </a:spcAft>
              <a:buClr>
                <a:schemeClr val="bg1"/>
              </a:buClr>
              <a:buSzPct val="100000"/>
              <a:buFont typeface="Arial" charset="0"/>
              <a:buChar char="•"/>
            </a:pPr>
            <a:r>
              <a:rPr lang="en-US" sz="1800" b="0" cap="none" dirty="0">
                <a:latin typeface="Arial" charset="0"/>
                <a:ea typeface="Arial" charset="0"/>
                <a:cs typeface="Arial" charset="0"/>
              </a:rPr>
              <a:t>Awareness campaign for community leaders to prevent radicalization is designed </a:t>
            </a:r>
          </a:p>
        </p:txBody>
      </p:sp>
      <p:grpSp>
        <p:nvGrpSpPr>
          <p:cNvPr id="14" name="Group 13">
            <a:extLst>
              <a:ext uri="{FF2B5EF4-FFF2-40B4-BE49-F238E27FC236}">
                <a16:creationId xmlns:a16="http://schemas.microsoft.com/office/drawing/2014/main" id="{44CC6956-1483-6749-972F-EE807A2B97BD}"/>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id="{0150E0E8-DA6E-3448-8CCF-79FE6E63EDD4}"/>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id="{F2E8EA0F-E6B9-894B-9240-45D22C9C2D9E}"/>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10</a:t>
              </a:r>
            </a:p>
          </p:txBody>
        </p:sp>
      </p:grpSp>
      <p:cxnSp>
        <p:nvCxnSpPr>
          <p:cNvPr id="17" name="Straight Connector 16">
            <a:extLst>
              <a:ext uri="{FF2B5EF4-FFF2-40B4-BE49-F238E27FC236}">
                <a16:creationId xmlns:a16="http://schemas.microsoft.com/office/drawing/2014/main" id="{5CEB02AE-4FFE-2141-8733-8AA7A2B8B069}"/>
              </a:ext>
            </a:extLst>
          </p:cNvPr>
          <p:cNvCxnSpPr/>
          <p:nvPr/>
        </p:nvCxnSpPr>
        <p:spPr>
          <a:xfrm flipH="1">
            <a:off x="722244" y="842342"/>
            <a:ext cx="842175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14848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744" y="1159467"/>
            <a:ext cx="7514112" cy="1104900"/>
          </a:xfrm>
        </p:spPr>
        <p:txBody>
          <a:bodyPr>
            <a:normAutofit fontScale="90000"/>
          </a:bodyPr>
          <a:lstStyle/>
          <a:p>
            <a:pPr>
              <a:spcBef>
                <a:spcPts val="0"/>
              </a:spcBef>
              <a:spcAft>
                <a:spcPts val="1600"/>
              </a:spcAft>
            </a:pPr>
            <a:r>
              <a:rPr lang="en-US" sz="2400" b="1" dirty="0">
                <a:solidFill>
                  <a:srgbClr val="FCE122"/>
                </a:solidFill>
              </a:rPr>
              <a:t>Outcomes </a:t>
            </a:r>
            <a:r>
              <a:rPr lang="en-US" sz="2400" dirty="0">
                <a:solidFill>
                  <a:schemeClr val="bg1"/>
                </a:solidFill>
                <a:latin typeface="Arial" charset="0"/>
                <a:ea typeface="Arial" charset="0"/>
                <a:cs typeface="Arial" charset="0"/>
              </a:rPr>
              <a:t>are any results of program activities or services (usually recorded qualitatively) and are often expressed in terms of changes in behavior or attitudes.</a:t>
            </a:r>
            <a:br>
              <a:rPr lang="en-US" sz="2400" dirty="0">
                <a:solidFill>
                  <a:schemeClr val="bg1"/>
                </a:solidFill>
                <a:latin typeface="Arial" charset="0"/>
                <a:ea typeface="Arial" charset="0"/>
                <a:cs typeface="Arial" charset="0"/>
              </a:rPr>
            </a:br>
            <a:endParaRPr lang="en" sz="2400" dirty="0">
              <a:solidFill>
                <a:schemeClr val="bg1"/>
              </a:solidFill>
              <a:latin typeface="Arial" charset="0"/>
              <a:ea typeface="Arial" charset="0"/>
              <a:cs typeface="Arial" charset="0"/>
            </a:endParaRPr>
          </a:p>
        </p:txBody>
      </p:sp>
      <p:pic>
        <p:nvPicPr>
          <p:cNvPr id="11" name="Picture 10">
            <a:extLst>
              <a:ext uri="{FF2B5EF4-FFF2-40B4-BE49-F238E27FC236}">
                <a16:creationId xmlns:a16="http://schemas.microsoft.com/office/drawing/2014/main" id="{71DE7027-07D5-3246-BF57-5484AEEAB90F}"/>
              </a:ext>
            </a:extLst>
          </p:cNvPr>
          <p:cNvPicPr>
            <a:picLocks noChangeAspect="1"/>
          </p:cNvPicPr>
          <p:nvPr/>
        </p:nvPicPr>
        <p:blipFill rotWithShape="1">
          <a:blip r:embed="rId3">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cxnSp>
        <p:nvCxnSpPr>
          <p:cNvPr id="17" name="Straight Connector 16">
            <a:extLst>
              <a:ext uri="{FF2B5EF4-FFF2-40B4-BE49-F238E27FC236}">
                <a16:creationId xmlns:a16="http://schemas.microsoft.com/office/drawing/2014/main" id="{37A3A1F5-0864-4344-AD4D-01A3AECE4095}"/>
              </a:ext>
            </a:extLst>
          </p:cNvPr>
          <p:cNvCxnSpPr/>
          <p:nvPr/>
        </p:nvCxnSpPr>
        <p:spPr>
          <a:xfrm flipH="1">
            <a:off x="722244" y="842342"/>
            <a:ext cx="842175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sp>
        <p:nvSpPr>
          <p:cNvPr id="12" name="Title 2">
            <a:extLst>
              <a:ext uri="{FF2B5EF4-FFF2-40B4-BE49-F238E27FC236}">
                <a16:creationId xmlns:a16="http://schemas.microsoft.com/office/drawing/2014/main" id="{47FA6EBF-1CBA-D14F-8720-9137E7D485A4}"/>
              </a:ext>
            </a:extLst>
          </p:cNvPr>
          <p:cNvSpPr txBox="1">
            <a:spLocks/>
          </p:cNvSpPr>
          <p:nvPr/>
        </p:nvSpPr>
        <p:spPr>
          <a:xfrm>
            <a:off x="738744" y="2665140"/>
            <a:ext cx="7577566" cy="216469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lvl="0">
              <a:spcBef>
                <a:spcPts val="0"/>
              </a:spcBef>
              <a:spcAft>
                <a:spcPts val="800"/>
              </a:spcAft>
            </a:pPr>
            <a:r>
              <a:rPr lang="en-US" sz="1600" u="sng" dirty="0"/>
              <a:t>Can be intended or unintended</a:t>
            </a:r>
            <a:r>
              <a:rPr lang="en-US" sz="1600" dirty="0"/>
              <a:t>. Examples include: </a:t>
            </a:r>
          </a:p>
          <a:p>
            <a:pPr marL="182880" indent="-182880">
              <a:spcBef>
                <a:spcPts val="0"/>
              </a:spcBef>
              <a:spcAft>
                <a:spcPts val="600"/>
              </a:spcAft>
              <a:buClr>
                <a:schemeClr val="bg1"/>
              </a:buClr>
              <a:buSzPct val="100000"/>
              <a:buFont typeface="Arial" charset="0"/>
              <a:buChar char="•"/>
            </a:pPr>
            <a:r>
              <a:rPr lang="en-US" sz="1800" b="0" cap="none" dirty="0">
                <a:latin typeface="Arial" charset="0"/>
                <a:ea typeface="Arial" charset="0"/>
                <a:cs typeface="Arial" charset="0"/>
              </a:rPr>
              <a:t>Disengaged members have not re-joined violent extremist groups after 6 months of receiving support</a:t>
            </a:r>
          </a:p>
          <a:p>
            <a:pPr marL="182880" indent="-182880">
              <a:spcBef>
                <a:spcPts val="0"/>
              </a:spcBef>
              <a:spcAft>
                <a:spcPts val="600"/>
              </a:spcAft>
              <a:buClr>
                <a:schemeClr val="bg1"/>
              </a:buClr>
              <a:buSzPct val="100000"/>
              <a:buFont typeface="Arial" charset="0"/>
              <a:buChar char="•"/>
            </a:pPr>
            <a:r>
              <a:rPr lang="en-US" sz="1800" b="0" cap="none" dirty="0">
                <a:latin typeface="Arial" charset="0"/>
                <a:ea typeface="Arial" charset="0"/>
                <a:cs typeface="Arial" charset="0"/>
              </a:rPr>
              <a:t>Communities increasingly trust the local government and believe that it represents their interests</a:t>
            </a:r>
          </a:p>
          <a:p>
            <a:pPr marL="182880" indent="-182880">
              <a:spcBef>
                <a:spcPts val="0"/>
              </a:spcBef>
              <a:spcAft>
                <a:spcPts val="600"/>
              </a:spcAft>
              <a:buClr>
                <a:schemeClr val="bg1"/>
              </a:buClr>
              <a:buSzPct val="100000"/>
              <a:buFont typeface="Arial" charset="0"/>
              <a:buChar char="•"/>
            </a:pPr>
            <a:r>
              <a:rPr lang="en-US" sz="1800" b="0" cap="none" dirty="0">
                <a:latin typeface="Arial" charset="0"/>
                <a:ea typeface="Arial" charset="0"/>
                <a:cs typeface="Arial" charset="0"/>
              </a:rPr>
              <a:t>Family members that are concerned about the potential radicalization of a relative request support</a:t>
            </a:r>
          </a:p>
        </p:txBody>
      </p:sp>
      <p:grpSp>
        <p:nvGrpSpPr>
          <p:cNvPr id="10" name="Group 9">
            <a:extLst>
              <a:ext uri="{FF2B5EF4-FFF2-40B4-BE49-F238E27FC236}">
                <a16:creationId xmlns:a16="http://schemas.microsoft.com/office/drawing/2014/main" id="{463905B0-A8F4-FB4F-B5AF-298F6582954D}"/>
              </a:ext>
            </a:extLst>
          </p:cNvPr>
          <p:cNvGrpSpPr/>
          <p:nvPr/>
        </p:nvGrpSpPr>
        <p:grpSpPr>
          <a:xfrm>
            <a:off x="8625148" y="4705350"/>
            <a:ext cx="525478" cy="248970"/>
            <a:chOff x="7559644" y="4723080"/>
            <a:chExt cx="441356" cy="248970"/>
          </a:xfrm>
        </p:grpSpPr>
        <p:sp>
          <p:nvSpPr>
            <p:cNvPr id="18" name="Rectangle 17">
              <a:extLst>
                <a:ext uri="{FF2B5EF4-FFF2-40B4-BE49-F238E27FC236}">
                  <a16:creationId xmlns:a16="http://schemas.microsoft.com/office/drawing/2014/main" id="{CF0EB7EC-15B6-4746-9308-4606C9002DD7}"/>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a16="http://schemas.microsoft.com/office/drawing/2014/main" id="{36015B3A-1059-3B49-B4B7-613AF2760AF2}"/>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11</a:t>
              </a:r>
            </a:p>
          </p:txBody>
        </p:sp>
      </p:grpSp>
    </p:spTree>
    <p:extLst>
      <p:ext uri="{BB962C8B-B14F-4D97-AF65-F5344CB8AC3E}">
        <p14:creationId xmlns:p14="http://schemas.microsoft.com/office/powerpoint/2010/main" val="373237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744" y="1159467"/>
            <a:ext cx="7514112" cy="1104900"/>
          </a:xfrm>
        </p:spPr>
        <p:txBody>
          <a:bodyPr>
            <a:normAutofit fontScale="90000"/>
          </a:bodyPr>
          <a:lstStyle/>
          <a:p>
            <a:pPr>
              <a:spcBef>
                <a:spcPts val="0"/>
              </a:spcBef>
              <a:spcAft>
                <a:spcPts val="1600"/>
              </a:spcAft>
            </a:pPr>
            <a:r>
              <a:rPr lang="en-US" sz="2400" b="1" dirty="0">
                <a:solidFill>
                  <a:srgbClr val="FCE122"/>
                </a:solidFill>
              </a:rPr>
              <a:t>Impact </a:t>
            </a:r>
            <a:r>
              <a:rPr lang="en-US" sz="2400" dirty="0">
                <a:solidFill>
                  <a:schemeClr val="bg1"/>
                </a:solidFill>
                <a:latin typeface="Arial" charset="0"/>
                <a:ea typeface="Arial" charset="0"/>
                <a:cs typeface="Arial" charset="0"/>
              </a:rPr>
              <a:t>is the measurable effect or change a program has on the target population (impact can be intended or unintended, direct or indirect). </a:t>
            </a:r>
            <a:br>
              <a:rPr lang="en-US" sz="2400" dirty="0">
                <a:solidFill>
                  <a:schemeClr val="bg1"/>
                </a:solidFill>
                <a:latin typeface="Arial" charset="0"/>
                <a:ea typeface="Arial" charset="0"/>
                <a:cs typeface="Arial" charset="0"/>
              </a:rPr>
            </a:br>
            <a:br>
              <a:rPr lang="en-US" sz="2400" dirty="0">
                <a:solidFill>
                  <a:schemeClr val="bg1"/>
                </a:solidFill>
                <a:latin typeface="Arial" charset="0"/>
                <a:ea typeface="Arial" charset="0"/>
                <a:cs typeface="Arial" charset="0"/>
              </a:rPr>
            </a:br>
            <a:r>
              <a:rPr lang="en-US" sz="2400" dirty="0">
                <a:solidFill>
                  <a:schemeClr val="bg1"/>
                </a:solidFill>
                <a:latin typeface="Arial" charset="0"/>
                <a:ea typeface="Arial" charset="0"/>
                <a:cs typeface="Arial" charset="0"/>
              </a:rPr>
              <a:t>May be set by donors.</a:t>
            </a:r>
            <a:br>
              <a:rPr lang="en-US" sz="2400" dirty="0">
                <a:solidFill>
                  <a:schemeClr val="bg1"/>
                </a:solidFill>
                <a:latin typeface="Arial" charset="0"/>
                <a:ea typeface="Arial" charset="0"/>
                <a:cs typeface="Arial" charset="0"/>
              </a:rPr>
            </a:br>
            <a:br>
              <a:rPr lang="en-US" sz="2400" dirty="0">
                <a:solidFill>
                  <a:schemeClr val="bg1"/>
                </a:solidFill>
                <a:latin typeface="Arial" charset="0"/>
                <a:ea typeface="Arial" charset="0"/>
                <a:cs typeface="Arial" charset="0"/>
              </a:rPr>
            </a:br>
            <a:endParaRPr lang="en" sz="2400" dirty="0">
              <a:solidFill>
                <a:schemeClr val="bg1"/>
              </a:solidFill>
              <a:latin typeface="Arial" charset="0"/>
              <a:ea typeface="Arial" charset="0"/>
              <a:cs typeface="Arial" charset="0"/>
            </a:endParaRPr>
          </a:p>
        </p:txBody>
      </p:sp>
      <p:cxnSp>
        <p:nvCxnSpPr>
          <p:cNvPr id="13" name="Straight Connector 12"/>
          <p:cNvCxnSpPr/>
          <p:nvPr/>
        </p:nvCxnSpPr>
        <p:spPr>
          <a:xfrm flipH="1">
            <a:off x="722244" y="842342"/>
            <a:ext cx="842175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2">
            <a:extLst>
              <a:ext uri="{FF2B5EF4-FFF2-40B4-BE49-F238E27FC236}">
                <a16:creationId xmlns:a16="http://schemas.microsoft.com/office/drawing/2014/main" id="{47FA6EBF-1CBA-D14F-8720-9137E7D485A4}"/>
              </a:ext>
            </a:extLst>
          </p:cNvPr>
          <p:cNvSpPr txBox="1">
            <a:spLocks/>
          </p:cNvSpPr>
          <p:nvPr/>
        </p:nvSpPr>
        <p:spPr>
          <a:xfrm>
            <a:off x="738744" y="3200360"/>
            <a:ext cx="6805056" cy="55399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chemeClr val="bg1"/>
              </a:buClr>
              <a:buSzPct val="100000"/>
            </a:pPr>
            <a:r>
              <a:rPr lang="en-US" sz="1800" b="0" i="1" cap="none" dirty="0">
                <a:latin typeface="Arial" charset="0"/>
                <a:ea typeface="Arial" charset="0"/>
                <a:cs typeface="Arial" charset="0"/>
              </a:rPr>
              <a:t>What words are you likely to see in the intended impact statement of a countering violent extremism program or policy?</a:t>
            </a:r>
          </a:p>
        </p:txBody>
      </p:sp>
      <p:pic>
        <p:nvPicPr>
          <p:cNvPr id="17" name="Picture 16">
            <a:extLst>
              <a:ext uri="{FF2B5EF4-FFF2-40B4-BE49-F238E27FC236}">
                <a16:creationId xmlns:a16="http://schemas.microsoft.com/office/drawing/2014/main" id="{705988F8-D6E0-984B-A479-1CBDA64B909A}"/>
              </a:ext>
            </a:extLst>
          </p:cNvPr>
          <p:cNvPicPr>
            <a:picLocks noChangeAspect="1"/>
          </p:cNvPicPr>
          <p:nvPr/>
        </p:nvPicPr>
        <p:blipFill rotWithShape="1">
          <a:blip r:embed="rId3">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sp>
        <p:nvSpPr>
          <p:cNvPr id="11"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grpSp>
        <p:nvGrpSpPr>
          <p:cNvPr id="10" name="Group 9">
            <a:extLst>
              <a:ext uri="{FF2B5EF4-FFF2-40B4-BE49-F238E27FC236}">
                <a16:creationId xmlns:a16="http://schemas.microsoft.com/office/drawing/2014/main" id="{2122488F-6EA3-AD4D-BD58-263130980584}"/>
              </a:ext>
            </a:extLst>
          </p:cNvPr>
          <p:cNvGrpSpPr/>
          <p:nvPr/>
        </p:nvGrpSpPr>
        <p:grpSpPr>
          <a:xfrm>
            <a:off x="8625148" y="4705350"/>
            <a:ext cx="525478" cy="248970"/>
            <a:chOff x="7559644" y="4723080"/>
            <a:chExt cx="441356" cy="248970"/>
          </a:xfrm>
        </p:grpSpPr>
        <p:sp>
          <p:nvSpPr>
            <p:cNvPr id="18" name="Rectangle 17">
              <a:extLst>
                <a:ext uri="{FF2B5EF4-FFF2-40B4-BE49-F238E27FC236}">
                  <a16:creationId xmlns:a16="http://schemas.microsoft.com/office/drawing/2014/main" id="{5418BF55-927B-4D45-9E9E-42AF77AE97EC}"/>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a16="http://schemas.microsoft.com/office/drawing/2014/main" id="{08743B61-4A4B-7D4D-8AD2-A7054B9BDAAC}"/>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12</a:t>
              </a:r>
            </a:p>
          </p:txBody>
        </p:sp>
      </p:grpSp>
    </p:spTree>
    <p:extLst>
      <p:ext uri="{BB962C8B-B14F-4D97-AF65-F5344CB8AC3E}">
        <p14:creationId xmlns:p14="http://schemas.microsoft.com/office/powerpoint/2010/main" val="369467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3429000" y="1156543"/>
            <a:ext cx="3829050"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How do we measure these changes and effects?</a:t>
            </a:r>
          </a:p>
        </p:txBody>
      </p:sp>
      <p:sp>
        <p:nvSpPr>
          <p:cNvPr id="17" name="Title 2"/>
          <p:cNvSpPr txBox="1">
            <a:spLocks/>
          </p:cNvSpPr>
          <p:nvPr/>
        </p:nvSpPr>
        <p:spPr>
          <a:xfrm>
            <a:off x="3414809" y="2450339"/>
            <a:ext cx="5209982" cy="126188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1200"/>
              </a:spcAft>
              <a:buClr>
                <a:schemeClr val="dk1"/>
              </a:buClr>
              <a:buSzPts val="1100"/>
            </a:pPr>
            <a:r>
              <a:rPr lang="en-US" sz="1800" cap="none" dirty="0">
                <a:solidFill>
                  <a:srgbClr val="0072B1"/>
                </a:solidFill>
                <a:latin typeface="Arial Black" charset="0"/>
                <a:ea typeface="Arial Black" charset="0"/>
                <a:cs typeface="Arial Black" charset="0"/>
              </a:rPr>
              <a:t>Indicators</a:t>
            </a:r>
            <a:r>
              <a:rPr lang="en" sz="1800" cap="none" dirty="0">
                <a:solidFill>
                  <a:srgbClr val="0072B1"/>
                </a:solidFill>
                <a:latin typeface="Arial Black" charset="0"/>
                <a:ea typeface="Arial Black" charset="0"/>
                <a:cs typeface="Arial Black" charset="0"/>
              </a:rPr>
              <a:t> </a:t>
            </a:r>
            <a:r>
              <a:rPr lang="en-US" sz="1800" b="0" cap="none" dirty="0">
                <a:solidFill>
                  <a:srgbClr val="0072B1"/>
                </a:solidFill>
                <a:latin typeface="Arial" charset="0"/>
                <a:ea typeface="Arial" charset="0"/>
                <a:cs typeface="Arial" charset="0"/>
              </a:rPr>
              <a:t>are measurements of types and </a:t>
            </a:r>
            <a:br>
              <a:rPr lang="en-US" sz="1800" b="0" cap="none" dirty="0">
                <a:solidFill>
                  <a:srgbClr val="0072B1"/>
                </a:solidFill>
                <a:latin typeface="Arial" charset="0"/>
                <a:ea typeface="Arial" charset="0"/>
                <a:cs typeface="Arial" charset="0"/>
              </a:rPr>
            </a:br>
            <a:r>
              <a:rPr lang="en-US" sz="1800" b="0" cap="none" dirty="0">
                <a:solidFill>
                  <a:srgbClr val="0072B1"/>
                </a:solidFill>
                <a:latin typeface="Arial" charset="0"/>
                <a:ea typeface="Arial" charset="0"/>
                <a:cs typeface="Arial" charset="0"/>
              </a:rPr>
              <a:t>processes of change, such as attitudes, behaviors, </a:t>
            </a:r>
            <a:br>
              <a:rPr lang="en-US" sz="1800" b="0" cap="none" dirty="0">
                <a:solidFill>
                  <a:srgbClr val="0072B1"/>
                </a:solidFill>
                <a:latin typeface="Arial" charset="0"/>
                <a:ea typeface="Arial" charset="0"/>
                <a:cs typeface="Arial" charset="0"/>
              </a:rPr>
            </a:br>
            <a:r>
              <a:rPr lang="en-US" sz="1800" b="0" cap="none" dirty="0">
                <a:solidFill>
                  <a:srgbClr val="0072B1"/>
                </a:solidFill>
                <a:latin typeface="Arial" charset="0"/>
                <a:ea typeface="Arial" charset="0"/>
                <a:cs typeface="Arial" charset="0"/>
              </a:rPr>
              <a:t>and relationships.</a:t>
            </a:r>
          </a:p>
          <a:p>
            <a:pPr>
              <a:spcBef>
                <a:spcPts val="0"/>
              </a:spcBef>
              <a:spcAft>
                <a:spcPts val="1200"/>
              </a:spcAft>
              <a:buClr>
                <a:schemeClr val="dk1"/>
              </a:buClr>
              <a:buSzPts val="1100"/>
            </a:pPr>
            <a:endParaRPr lang="en" sz="1800" b="0" cap="none" dirty="0">
              <a:solidFill>
                <a:srgbClr val="0072B1"/>
              </a:solidFill>
              <a:latin typeface="Arial" charset="0"/>
              <a:ea typeface="Arial" charset="0"/>
              <a:cs typeface="Arial" charset="0"/>
            </a:endParaRPr>
          </a:p>
        </p:txBody>
      </p:sp>
      <p:pic>
        <p:nvPicPr>
          <p:cNvPr id="9" name="Picture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8780" r="2701"/>
          <a:stretch/>
        </p:blipFill>
        <p:spPr>
          <a:xfrm>
            <a:off x="0" y="-1"/>
            <a:ext cx="3035300" cy="5143499"/>
          </a:xfrm>
          <a:prstGeom prst="rect">
            <a:avLst/>
          </a:prstGeom>
        </p:spPr>
      </p:pic>
      <p:cxnSp>
        <p:nvCxnSpPr>
          <p:cNvPr id="19" name="Straight Connector 18"/>
          <p:cNvCxnSpPr/>
          <p:nvPr/>
        </p:nvCxnSpPr>
        <p:spPr>
          <a:xfrm flipH="1">
            <a:off x="3428010" y="2070156"/>
            <a:ext cx="5715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450CF3BD-5F45-5741-BA4D-A51CA269A5D1}"/>
              </a:ext>
            </a:extLst>
          </p:cNvPr>
          <p:cNvSpPr txBox="1">
            <a:spLocks/>
          </p:cNvSpPr>
          <p:nvPr/>
        </p:nvSpPr>
        <p:spPr>
          <a:xfrm>
            <a:off x="5847124"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grpSp>
        <p:nvGrpSpPr>
          <p:cNvPr id="10" name="Group 9">
            <a:extLst>
              <a:ext uri="{FF2B5EF4-FFF2-40B4-BE49-F238E27FC236}">
                <a16:creationId xmlns:a16="http://schemas.microsoft.com/office/drawing/2014/main" id="{7D4546CD-D4D2-6646-A43D-ABB8D0EB08D8}"/>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a16="http://schemas.microsoft.com/office/drawing/2014/main" id="{0D809AB5-BC56-AE4B-8007-8CBB51EC360A}"/>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id="{8079C1F3-3F8D-C34F-8D9B-C72D054B2E9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13</a:t>
              </a:r>
            </a:p>
          </p:txBody>
        </p:sp>
      </p:grpSp>
    </p:spTree>
    <p:extLst>
      <p:ext uri="{BB962C8B-B14F-4D97-AF65-F5344CB8AC3E}">
        <p14:creationId xmlns:p14="http://schemas.microsoft.com/office/powerpoint/2010/main" val="396618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76506" y="934325"/>
            <a:ext cx="7619782"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Different kinds of indicators include:</a:t>
            </a:r>
          </a:p>
        </p:txBody>
      </p:sp>
      <p:sp>
        <p:nvSpPr>
          <p:cNvPr id="17" name="Title 2"/>
          <p:cNvSpPr txBox="1">
            <a:spLocks/>
          </p:cNvSpPr>
          <p:nvPr/>
        </p:nvSpPr>
        <p:spPr>
          <a:xfrm>
            <a:off x="762000" y="1770276"/>
            <a:ext cx="7863148" cy="272382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a:spcBef>
                <a:spcPts val="0"/>
              </a:spcBef>
              <a:spcAft>
                <a:spcPts val="600"/>
              </a:spcAft>
              <a:buClr>
                <a:srgbClr val="0072B1"/>
              </a:buClr>
              <a:buSzPct val="100000"/>
              <a:buFont typeface="Arial" charset="0"/>
              <a:buChar char="•"/>
            </a:pPr>
            <a:r>
              <a:rPr lang="en-US" sz="1800" cap="none" dirty="0">
                <a:solidFill>
                  <a:srgbClr val="0072B1"/>
                </a:solidFill>
                <a:latin typeface="Arial" charset="0"/>
                <a:ea typeface="Arial" charset="0"/>
                <a:cs typeface="Arial" charset="0"/>
              </a:rPr>
              <a:t>Performance indicators </a:t>
            </a:r>
            <a:r>
              <a:rPr lang="en-US" sz="1800" b="0" cap="none" dirty="0">
                <a:solidFill>
                  <a:srgbClr val="0072B1"/>
                </a:solidFill>
                <a:latin typeface="Arial" charset="0"/>
                <a:ea typeface="Arial" charset="0"/>
                <a:cs typeface="Arial" charset="0"/>
              </a:rPr>
              <a:t>that measure a program’s performance against the intended results</a:t>
            </a:r>
          </a:p>
          <a:p>
            <a:pPr marL="285750" indent="-285750">
              <a:spcBef>
                <a:spcPts val="0"/>
              </a:spcBef>
              <a:spcAft>
                <a:spcPts val="600"/>
              </a:spcAft>
              <a:buClr>
                <a:srgbClr val="0072B1"/>
              </a:buClr>
              <a:buSzPct val="100000"/>
              <a:buFont typeface="Arial" charset="0"/>
              <a:buChar char="•"/>
            </a:pPr>
            <a:r>
              <a:rPr lang="en-US" sz="1800" cap="none" dirty="0">
                <a:solidFill>
                  <a:srgbClr val="0072B1"/>
                </a:solidFill>
                <a:latin typeface="Arial" charset="0"/>
                <a:ea typeface="Arial" charset="0"/>
                <a:cs typeface="Arial" charset="0"/>
              </a:rPr>
              <a:t>Process indicators </a:t>
            </a:r>
            <a:r>
              <a:rPr lang="en-US" sz="1800" b="0" cap="none" dirty="0">
                <a:solidFill>
                  <a:srgbClr val="0072B1"/>
                </a:solidFill>
                <a:latin typeface="Arial" charset="0"/>
                <a:ea typeface="Arial" charset="0"/>
                <a:cs typeface="Arial" charset="0"/>
              </a:rPr>
              <a:t>that measure the quality of a change, not only that it occurred</a:t>
            </a:r>
          </a:p>
          <a:p>
            <a:pPr marL="285750" indent="-285750">
              <a:spcBef>
                <a:spcPts val="0"/>
              </a:spcBef>
              <a:spcAft>
                <a:spcPts val="600"/>
              </a:spcAft>
              <a:buClr>
                <a:srgbClr val="0072B1"/>
              </a:buClr>
              <a:buSzPct val="100000"/>
              <a:buFont typeface="Arial" charset="0"/>
              <a:buChar char="•"/>
            </a:pPr>
            <a:r>
              <a:rPr lang="en-US" sz="1800" cap="none" dirty="0">
                <a:solidFill>
                  <a:srgbClr val="0072B1"/>
                </a:solidFill>
                <a:latin typeface="Arial" charset="0"/>
                <a:ea typeface="Arial" charset="0"/>
                <a:cs typeface="Arial" charset="0"/>
              </a:rPr>
              <a:t>Context indicators </a:t>
            </a:r>
            <a:r>
              <a:rPr lang="en-US" sz="1800" b="0" cap="none" dirty="0">
                <a:solidFill>
                  <a:srgbClr val="0072B1"/>
                </a:solidFill>
                <a:latin typeface="Arial" charset="0"/>
                <a:ea typeface="Arial" charset="0"/>
                <a:cs typeface="Arial" charset="0"/>
              </a:rPr>
              <a:t>that monitor the key changes in the project’s context related to countering violent extremism dynamics which could impact the project’s performance or represent new opportunities</a:t>
            </a:r>
          </a:p>
          <a:p>
            <a:pPr marL="285750" indent="-285750">
              <a:spcBef>
                <a:spcPts val="0"/>
              </a:spcBef>
              <a:spcAft>
                <a:spcPts val="600"/>
              </a:spcAft>
              <a:buClr>
                <a:srgbClr val="0072B1"/>
              </a:buClr>
              <a:buSzPct val="100000"/>
              <a:buFont typeface="Arial" charset="0"/>
              <a:buChar char="•"/>
            </a:pPr>
            <a:r>
              <a:rPr lang="en-US" sz="1800" cap="none" dirty="0">
                <a:solidFill>
                  <a:srgbClr val="0072B1"/>
                </a:solidFill>
                <a:latin typeface="Arial" charset="0"/>
                <a:ea typeface="Arial" charset="0"/>
                <a:cs typeface="Arial" charset="0"/>
              </a:rPr>
              <a:t>Proxy indicators </a:t>
            </a:r>
            <a:r>
              <a:rPr lang="en-US" sz="1800" b="0" cap="none" dirty="0">
                <a:solidFill>
                  <a:srgbClr val="0072B1"/>
                </a:solidFill>
                <a:latin typeface="Arial" charset="0"/>
                <a:ea typeface="Arial" charset="0"/>
                <a:cs typeface="Arial" charset="0"/>
              </a:rPr>
              <a:t>that observe related (although indirect) signs that complex or difficult to measure changes have taken place</a:t>
            </a:r>
          </a:p>
        </p:txBody>
      </p:sp>
      <p:cxnSp>
        <p:nvCxnSpPr>
          <p:cNvPr id="19" name="Straight Connector 18"/>
          <p:cNvCxnSpPr>
            <a:cxnSpLocks/>
          </p:cNvCxnSpPr>
          <p:nvPr/>
        </p:nvCxnSpPr>
        <p:spPr>
          <a:xfrm flipH="1">
            <a:off x="776506" y="1448481"/>
            <a:ext cx="8376203"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grpSp>
        <p:nvGrpSpPr>
          <p:cNvPr id="12" name="Group 11">
            <a:extLst>
              <a:ext uri="{FF2B5EF4-FFF2-40B4-BE49-F238E27FC236}">
                <a16:creationId xmlns:a16="http://schemas.microsoft.com/office/drawing/2014/main" id="{E78A4999-1D4E-2744-9660-042DA644AB4F}"/>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a16="http://schemas.microsoft.com/office/drawing/2014/main" id="{43997FD8-85BE-5547-8C76-022B3FB1589F}"/>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id="{76FE9C6F-C4AB-2F44-8E40-CBDFAC6E9B3A}"/>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14</a:t>
              </a:r>
            </a:p>
          </p:txBody>
        </p:sp>
      </p:grpSp>
    </p:spTree>
    <p:extLst>
      <p:ext uri="{BB962C8B-B14F-4D97-AF65-F5344CB8AC3E}">
        <p14:creationId xmlns:p14="http://schemas.microsoft.com/office/powerpoint/2010/main" val="11575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grpSp>
        <p:nvGrpSpPr>
          <p:cNvPr id="12" name="Group 11"/>
          <p:cNvGrpSpPr/>
          <p:nvPr/>
        </p:nvGrpSpPr>
        <p:grpSpPr>
          <a:xfrm>
            <a:off x="8618522" y="4705350"/>
            <a:ext cx="525478" cy="248970"/>
            <a:chOff x="7559644" y="4723080"/>
            <a:chExt cx="441356" cy="248970"/>
          </a:xfrm>
        </p:grpSpPr>
        <p:sp>
          <p:nvSpPr>
            <p:cNvPr id="13" name="Rectangle 12"/>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15</a:t>
              </a:r>
              <a:endParaRPr lang="en-US" sz="1125" b="0" cap="none" dirty="0">
                <a:latin typeface="Arial" charset="0"/>
                <a:ea typeface="Arial" charset="0"/>
                <a:cs typeface="Arial" charset="0"/>
              </a:endParaRPr>
            </a:p>
          </p:txBody>
        </p:sp>
      </p:grpSp>
      <p:sp>
        <p:nvSpPr>
          <p:cNvPr id="11" name="Title 2">
            <a:extLst>
              <a:ext uri="{FF2B5EF4-FFF2-40B4-BE49-F238E27FC236}">
                <a16:creationId xmlns:a16="http://schemas.microsoft.com/office/drawing/2014/main" id="{9C7E0A4E-40C0-3545-AC16-9C58983A41AF}"/>
              </a:ext>
            </a:extLst>
          </p:cNvPr>
          <p:cNvSpPr txBox="1">
            <a:spLocks/>
          </p:cNvSpPr>
          <p:nvPr/>
        </p:nvSpPr>
        <p:spPr>
          <a:xfrm>
            <a:off x="320727" y="539557"/>
            <a:ext cx="3799254" cy="166199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b="0" cap="none" dirty="0">
                <a:solidFill>
                  <a:srgbClr val="0072B1"/>
                </a:solidFill>
                <a:latin typeface="Arial" charset="0"/>
                <a:ea typeface="Arial" charset="0"/>
                <a:cs typeface="Arial" charset="0"/>
              </a:rPr>
              <a:t>What are the changes you want to see?</a:t>
            </a:r>
          </a:p>
        </p:txBody>
      </p:sp>
      <p:grpSp>
        <p:nvGrpSpPr>
          <p:cNvPr id="2" name="Group 1">
            <a:extLst>
              <a:ext uri="{FF2B5EF4-FFF2-40B4-BE49-F238E27FC236}">
                <a16:creationId xmlns:a16="http://schemas.microsoft.com/office/drawing/2014/main" id="{94BCD5CC-3717-9D46-87B8-6A903A17050E}"/>
              </a:ext>
            </a:extLst>
          </p:cNvPr>
          <p:cNvGrpSpPr/>
          <p:nvPr/>
        </p:nvGrpSpPr>
        <p:grpSpPr>
          <a:xfrm>
            <a:off x="3134343" y="714093"/>
            <a:ext cx="5712735" cy="4259559"/>
            <a:chOff x="4981445" y="1330249"/>
            <a:chExt cx="3896230" cy="2905127"/>
          </a:xfrm>
        </p:grpSpPr>
        <p:sp>
          <p:nvSpPr>
            <p:cNvPr id="15" name="Google Shape;1201;p174">
              <a:extLst>
                <a:ext uri="{FF2B5EF4-FFF2-40B4-BE49-F238E27FC236}">
                  <a16:creationId xmlns:a16="http://schemas.microsoft.com/office/drawing/2014/main" id="{21278214-F739-B64B-94A7-AD6D1B6D6404}"/>
                </a:ext>
              </a:extLst>
            </p:cNvPr>
            <p:cNvSpPr txBox="1"/>
            <p:nvPr/>
          </p:nvSpPr>
          <p:spPr>
            <a:xfrm>
              <a:off x="6291610" y="2310013"/>
              <a:ext cx="1275900" cy="945600"/>
            </a:xfrm>
            <a:prstGeom prst="rect">
              <a:avLst/>
            </a:prstGeom>
            <a:solidFill>
              <a:srgbClr val="0072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202;p174">
              <a:extLst>
                <a:ext uri="{FF2B5EF4-FFF2-40B4-BE49-F238E27FC236}">
                  <a16:creationId xmlns:a16="http://schemas.microsoft.com/office/drawing/2014/main" id="{726C38DB-C41D-9F41-A780-C76546898E8E}"/>
                </a:ext>
              </a:extLst>
            </p:cNvPr>
            <p:cNvSpPr txBox="1"/>
            <p:nvPr/>
          </p:nvSpPr>
          <p:spPr>
            <a:xfrm>
              <a:off x="6291610" y="1330249"/>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1203;p174">
              <a:extLst>
                <a:ext uri="{FF2B5EF4-FFF2-40B4-BE49-F238E27FC236}">
                  <a16:creationId xmlns:a16="http://schemas.microsoft.com/office/drawing/2014/main" id="{FCF54D35-D75D-B64A-9422-34255E48DAE1}"/>
                </a:ext>
              </a:extLst>
            </p:cNvPr>
            <p:cNvSpPr txBox="1"/>
            <p:nvPr/>
          </p:nvSpPr>
          <p:spPr>
            <a:xfrm>
              <a:off x="6291610" y="3289776"/>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1204;p174">
              <a:extLst>
                <a:ext uri="{FF2B5EF4-FFF2-40B4-BE49-F238E27FC236}">
                  <a16:creationId xmlns:a16="http://schemas.microsoft.com/office/drawing/2014/main" id="{510B5F8C-5ECE-5242-B238-0073A4F1D919}"/>
                </a:ext>
              </a:extLst>
            </p:cNvPr>
            <p:cNvSpPr txBox="1"/>
            <p:nvPr/>
          </p:nvSpPr>
          <p:spPr>
            <a:xfrm>
              <a:off x="4981445" y="2310013"/>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1205;p174">
              <a:extLst>
                <a:ext uri="{FF2B5EF4-FFF2-40B4-BE49-F238E27FC236}">
                  <a16:creationId xmlns:a16="http://schemas.microsoft.com/office/drawing/2014/main" id="{E1696E42-93EF-8548-948A-FB88521CDE6B}"/>
                </a:ext>
              </a:extLst>
            </p:cNvPr>
            <p:cNvSpPr txBox="1"/>
            <p:nvPr/>
          </p:nvSpPr>
          <p:spPr>
            <a:xfrm>
              <a:off x="7601775" y="2310013"/>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3" name="Title 2">
            <a:extLst>
              <a:ext uri="{FF2B5EF4-FFF2-40B4-BE49-F238E27FC236}">
                <a16:creationId xmlns:a16="http://schemas.microsoft.com/office/drawing/2014/main" id="{08168229-60BB-1945-8D49-C0A90FB9B082}"/>
              </a:ext>
            </a:extLst>
          </p:cNvPr>
          <p:cNvSpPr txBox="1">
            <a:spLocks/>
          </p:cNvSpPr>
          <p:nvPr/>
        </p:nvSpPr>
        <p:spPr>
          <a:xfrm>
            <a:off x="5190611" y="982397"/>
            <a:ext cx="1600200" cy="44627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200" u="sng" cap="none" dirty="0">
                <a:solidFill>
                  <a:srgbClr val="0072B1"/>
                </a:solidFill>
                <a:latin typeface="Arial" charset="0"/>
                <a:ea typeface="Arial" charset="0"/>
                <a:cs typeface="Arial" charset="0"/>
              </a:rPr>
              <a:t>PARTNER </a:t>
            </a:r>
          </a:p>
          <a:p>
            <a:pPr>
              <a:spcBef>
                <a:spcPts val="0"/>
              </a:spcBef>
              <a:spcAft>
                <a:spcPts val="600"/>
              </a:spcAft>
              <a:buClr>
                <a:srgbClr val="0072B1"/>
              </a:buClr>
              <a:buSzPct val="100000"/>
            </a:pPr>
            <a:r>
              <a:rPr lang="en-US" sz="1200" u="sng" cap="none" dirty="0">
                <a:solidFill>
                  <a:srgbClr val="0072B1"/>
                </a:solidFill>
                <a:latin typeface="Arial" charset="0"/>
                <a:ea typeface="Arial" charset="0"/>
                <a:cs typeface="Arial" charset="0"/>
              </a:rPr>
              <a:t>ORGANIZATIONS</a:t>
            </a:r>
            <a:endParaRPr lang="en-US" sz="1200" b="0" u="sng" cap="none" dirty="0">
              <a:solidFill>
                <a:srgbClr val="0072B1"/>
              </a:solidFill>
              <a:latin typeface="Arial" charset="0"/>
              <a:ea typeface="Arial" charset="0"/>
              <a:cs typeface="Arial" charset="0"/>
            </a:endParaRPr>
          </a:p>
        </p:txBody>
      </p:sp>
      <p:sp>
        <p:nvSpPr>
          <p:cNvPr id="24" name="Title 2">
            <a:extLst>
              <a:ext uri="{FF2B5EF4-FFF2-40B4-BE49-F238E27FC236}">
                <a16:creationId xmlns:a16="http://schemas.microsoft.com/office/drawing/2014/main" id="{DE707CCC-C33D-4F43-BB91-9900F1FEB74E}"/>
              </a:ext>
            </a:extLst>
          </p:cNvPr>
          <p:cNvSpPr txBox="1">
            <a:spLocks/>
          </p:cNvSpPr>
          <p:nvPr/>
        </p:nvSpPr>
        <p:spPr>
          <a:xfrm>
            <a:off x="3233624" y="2397597"/>
            <a:ext cx="1600200" cy="44627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200" u="sng" cap="none" dirty="0">
                <a:solidFill>
                  <a:srgbClr val="0072B1"/>
                </a:solidFill>
                <a:latin typeface="Arial" charset="0"/>
                <a:ea typeface="Arial" charset="0"/>
                <a:cs typeface="Arial" charset="0"/>
              </a:rPr>
              <a:t>BENEFICIARIES </a:t>
            </a:r>
          </a:p>
          <a:p>
            <a:pPr>
              <a:spcBef>
                <a:spcPts val="0"/>
              </a:spcBef>
              <a:spcAft>
                <a:spcPts val="600"/>
              </a:spcAft>
              <a:buClr>
                <a:srgbClr val="0072B1"/>
              </a:buClr>
              <a:buSzPct val="100000"/>
            </a:pPr>
            <a:r>
              <a:rPr lang="en-US" sz="1200" u="sng" cap="none" dirty="0">
                <a:solidFill>
                  <a:srgbClr val="0072B1"/>
                </a:solidFill>
                <a:latin typeface="Arial" charset="0"/>
                <a:ea typeface="Arial" charset="0"/>
                <a:cs typeface="Arial" charset="0"/>
              </a:rPr>
              <a:t>OF THE PROGRAM</a:t>
            </a:r>
          </a:p>
        </p:txBody>
      </p:sp>
      <p:sp>
        <p:nvSpPr>
          <p:cNvPr id="31" name="Title 2">
            <a:extLst>
              <a:ext uri="{FF2B5EF4-FFF2-40B4-BE49-F238E27FC236}">
                <a16:creationId xmlns:a16="http://schemas.microsoft.com/office/drawing/2014/main" id="{35ECE9C9-0E24-AA43-8485-DB9E6FE497F3}"/>
              </a:ext>
            </a:extLst>
          </p:cNvPr>
          <p:cNvSpPr txBox="1">
            <a:spLocks/>
          </p:cNvSpPr>
          <p:nvPr/>
        </p:nvSpPr>
        <p:spPr>
          <a:xfrm>
            <a:off x="7147597" y="2436069"/>
            <a:ext cx="1600200" cy="18466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200" u="sng" cap="none" dirty="0">
                <a:solidFill>
                  <a:srgbClr val="0072B1"/>
                </a:solidFill>
                <a:latin typeface="Arial" charset="0"/>
                <a:ea typeface="Arial" charset="0"/>
                <a:cs typeface="Arial" charset="0"/>
              </a:rPr>
              <a:t>SYSTEM</a:t>
            </a:r>
          </a:p>
        </p:txBody>
      </p:sp>
      <p:sp>
        <p:nvSpPr>
          <p:cNvPr id="32" name="Title 2">
            <a:extLst>
              <a:ext uri="{FF2B5EF4-FFF2-40B4-BE49-F238E27FC236}">
                <a16:creationId xmlns:a16="http://schemas.microsoft.com/office/drawing/2014/main" id="{2322E577-E5F0-2B49-B024-DD8565D0A6E2}"/>
              </a:ext>
            </a:extLst>
          </p:cNvPr>
          <p:cNvSpPr txBox="1">
            <a:spLocks/>
          </p:cNvSpPr>
          <p:nvPr/>
        </p:nvSpPr>
        <p:spPr>
          <a:xfrm>
            <a:off x="5190611" y="4358018"/>
            <a:ext cx="1600200"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200" u="sng" cap="none" dirty="0">
                <a:solidFill>
                  <a:srgbClr val="0072B1"/>
                </a:solidFill>
                <a:latin typeface="Arial" charset="0"/>
                <a:ea typeface="Arial" charset="0"/>
                <a:cs typeface="Arial" charset="0"/>
              </a:rPr>
              <a:t>PROGRAM </a:t>
            </a:r>
            <a:br>
              <a:rPr lang="en-US" sz="1200" u="sng" cap="none" dirty="0">
                <a:solidFill>
                  <a:srgbClr val="0072B1"/>
                </a:solidFill>
                <a:latin typeface="Arial" charset="0"/>
                <a:ea typeface="Arial" charset="0"/>
                <a:cs typeface="Arial" charset="0"/>
              </a:rPr>
            </a:br>
            <a:r>
              <a:rPr lang="en-US" sz="1200" u="sng" cap="none" dirty="0">
                <a:solidFill>
                  <a:srgbClr val="0072B1"/>
                </a:solidFill>
                <a:latin typeface="Arial" charset="0"/>
                <a:ea typeface="Arial" charset="0"/>
                <a:cs typeface="Arial" charset="0"/>
              </a:rPr>
              <a:t>STAFF</a:t>
            </a:r>
            <a:endParaRPr lang="en-US" sz="1200" b="0" u="sng" cap="none" dirty="0">
              <a:solidFill>
                <a:srgbClr val="0072B1"/>
              </a:solidFill>
              <a:latin typeface="Arial" charset="0"/>
              <a:ea typeface="Arial" charset="0"/>
              <a:cs typeface="Arial" charset="0"/>
            </a:endParaRPr>
          </a:p>
        </p:txBody>
      </p:sp>
      <p:sp>
        <p:nvSpPr>
          <p:cNvPr id="34" name="Title 2">
            <a:extLst>
              <a:ext uri="{FF2B5EF4-FFF2-40B4-BE49-F238E27FC236}">
                <a16:creationId xmlns:a16="http://schemas.microsoft.com/office/drawing/2014/main" id="{3B65E214-5778-C745-8929-B0BF8D745554}"/>
              </a:ext>
            </a:extLst>
          </p:cNvPr>
          <p:cNvSpPr txBox="1">
            <a:spLocks/>
          </p:cNvSpPr>
          <p:nvPr/>
        </p:nvSpPr>
        <p:spPr>
          <a:xfrm>
            <a:off x="5190611" y="2403876"/>
            <a:ext cx="1600200" cy="18466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200" u="sng" cap="none" dirty="0">
                <a:latin typeface="Arial" charset="0"/>
                <a:ea typeface="Arial" charset="0"/>
                <a:cs typeface="Arial" charset="0"/>
              </a:rPr>
              <a:t>YOUR  IMPACT</a:t>
            </a:r>
          </a:p>
        </p:txBody>
      </p:sp>
      <p:sp>
        <p:nvSpPr>
          <p:cNvPr id="41" name="Title 2">
            <a:extLst>
              <a:ext uri="{FF2B5EF4-FFF2-40B4-BE49-F238E27FC236}">
                <a16:creationId xmlns:a16="http://schemas.microsoft.com/office/drawing/2014/main" id="{B697B88B-FBDB-0549-B10E-99DEF2B6B79D}"/>
              </a:ext>
            </a:extLst>
          </p:cNvPr>
          <p:cNvSpPr txBox="1">
            <a:spLocks/>
          </p:cNvSpPr>
          <p:nvPr/>
        </p:nvSpPr>
        <p:spPr>
          <a:xfrm>
            <a:off x="5190611" y="2732484"/>
            <a:ext cx="1600200" cy="50783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100" cap="none" dirty="0">
                <a:latin typeface="Arial" charset="0"/>
                <a:ea typeface="Arial" charset="0"/>
                <a:cs typeface="Arial" charset="0"/>
              </a:rPr>
              <a:t>Think about the impact you want to have on violent extremism.</a:t>
            </a:r>
          </a:p>
        </p:txBody>
      </p:sp>
      <p:sp>
        <p:nvSpPr>
          <p:cNvPr id="71" name="Footer Placeholder 4">
            <a:extLst>
              <a:ext uri="{FF2B5EF4-FFF2-40B4-BE49-F238E27FC236}">
                <a16:creationId xmlns:a16="http://schemas.microsoft.com/office/drawing/2014/main" id="{450CF3BD-5F45-5741-BA4D-A51CA269A5D1}"/>
              </a:ext>
            </a:extLst>
          </p:cNvPr>
          <p:cNvSpPr txBox="1">
            <a:spLocks/>
          </p:cNvSpPr>
          <p:nvPr/>
        </p:nvSpPr>
        <p:spPr>
          <a:xfrm>
            <a:off x="5847124"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512611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988219" y="2088054"/>
            <a:ext cx="7167562" cy="78483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How can your impact chart be turned into </a:t>
            </a:r>
            <a:br>
              <a:rPr lang="en-US" sz="2550" b="0" cap="none" dirty="0">
                <a:latin typeface="Arial" charset="0"/>
                <a:ea typeface="Arial" charset="0"/>
                <a:cs typeface="Arial" charset="0"/>
              </a:rPr>
            </a:br>
            <a:r>
              <a:rPr lang="en" sz="2550" b="0" cap="none" dirty="0">
                <a:latin typeface="Arial" charset="0"/>
                <a:ea typeface="Arial" charset="0"/>
                <a:cs typeface="Arial" charset="0"/>
              </a:rPr>
              <a:t>a theory of change?</a:t>
            </a:r>
            <a:endParaRPr lang="en-US" sz="2550" b="0" cap="none" dirty="0">
              <a:latin typeface="Arial" charset="0"/>
              <a:ea typeface="Arial" charset="0"/>
              <a:cs typeface="Arial" charset="0"/>
            </a:endParaRPr>
          </a:p>
        </p:txBody>
      </p:sp>
      <p:grpSp>
        <p:nvGrpSpPr>
          <p:cNvPr id="12" name="Group 11">
            <a:extLst>
              <a:ext uri="{FF2B5EF4-FFF2-40B4-BE49-F238E27FC236}">
                <a16:creationId xmlns:a16="http://schemas.microsoft.com/office/drawing/2014/main" id="{FA703ED0-350F-DF44-8299-2B14E1581C44}"/>
              </a:ext>
            </a:extLst>
          </p:cNvPr>
          <p:cNvGrpSpPr/>
          <p:nvPr/>
        </p:nvGrpSpPr>
        <p:grpSpPr>
          <a:xfrm>
            <a:off x="8625148" y="4705350"/>
            <a:ext cx="525478" cy="248970"/>
            <a:chOff x="7559644" y="4723080"/>
            <a:chExt cx="441356" cy="248970"/>
          </a:xfrm>
        </p:grpSpPr>
        <p:sp>
          <p:nvSpPr>
            <p:cNvPr id="14" name="Rectangle 13">
              <a:extLst>
                <a:ext uri="{FF2B5EF4-FFF2-40B4-BE49-F238E27FC236}">
                  <a16:creationId xmlns:a16="http://schemas.microsoft.com/office/drawing/2014/main" id="{27CB915C-08C3-504A-ABDB-2F2BF12AADF8}"/>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id="{CCBACECA-1DB5-DA4A-8DC4-CDCD0D18425B}"/>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16</a:t>
              </a:r>
            </a:p>
          </p:txBody>
        </p:sp>
      </p:grpSp>
      <p:cxnSp>
        <p:nvCxnSpPr>
          <p:cNvPr id="16" name="Straight Connector 15">
            <a:extLst>
              <a:ext uri="{FF2B5EF4-FFF2-40B4-BE49-F238E27FC236}">
                <a16:creationId xmlns:a16="http://schemas.microsoft.com/office/drawing/2014/main" id="{86D02471-368F-2B41-969E-25B158FBF168}"/>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3DB6C0-1809-4447-A0BF-0451221FBE50}"/>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89CBADD-F9B8-D54B-AF94-EEF621978C99}"/>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28761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716E303-2B75-A340-9D9E-C87262F6827D}"/>
              </a:ext>
            </a:extLst>
          </p:cNvPr>
          <p:cNvSpPr txBox="1">
            <a:spLocks/>
          </p:cNvSpPr>
          <p:nvPr/>
        </p:nvSpPr>
        <p:spPr>
          <a:xfrm>
            <a:off x="776506" y="1235153"/>
            <a:ext cx="3340090" cy="110799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b="0" cap="none" dirty="0">
                <a:solidFill>
                  <a:srgbClr val="0072B1"/>
                </a:solidFill>
                <a:latin typeface="Arial" charset="0"/>
                <a:ea typeface="Arial" charset="0"/>
                <a:cs typeface="Arial" charset="0"/>
              </a:rPr>
              <a:t>Theory of Change</a:t>
            </a:r>
          </a:p>
        </p:txBody>
      </p:sp>
      <p:sp>
        <p:nvSpPr>
          <p:cNvPr id="15" name="Title 2">
            <a:extLst>
              <a:ext uri="{FF2B5EF4-FFF2-40B4-BE49-F238E27FC236}">
                <a16:creationId xmlns:a16="http://schemas.microsoft.com/office/drawing/2014/main" id="{F5B534E6-F148-A745-972A-A3936A98E4E9}"/>
              </a:ext>
            </a:extLst>
          </p:cNvPr>
          <p:cNvSpPr txBox="1">
            <a:spLocks/>
          </p:cNvSpPr>
          <p:nvPr/>
        </p:nvSpPr>
        <p:spPr>
          <a:xfrm>
            <a:off x="762000" y="2507199"/>
            <a:ext cx="3565634" cy="138499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800" b="0" cap="none" dirty="0">
                <a:solidFill>
                  <a:srgbClr val="0072B1"/>
                </a:solidFill>
                <a:latin typeface="Arial" charset="0"/>
                <a:ea typeface="Arial" charset="0"/>
                <a:cs typeface="Arial" charset="0"/>
              </a:rPr>
              <a:t>A </a:t>
            </a:r>
            <a:r>
              <a:rPr lang="en-US" sz="1800" cap="none" dirty="0">
                <a:solidFill>
                  <a:srgbClr val="0072B1"/>
                </a:solidFill>
                <a:latin typeface="Arial" charset="0"/>
                <a:ea typeface="Arial" charset="0"/>
                <a:cs typeface="Arial" charset="0"/>
              </a:rPr>
              <a:t>Theory of Change </a:t>
            </a:r>
            <a:r>
              <a:rPr lang="en-US" sz="1800" b="0" cap="none" dirty="0">
                <a:solidFill>
                  <a:srgbClr val="0072B1"/>
                </a:solidFill>
                <a:latin typeface="Arial" charset="0"/>
                <a:ea typeface="Arial" charset="0"/>
                <a:cs typeface="Arial" charset="0"/>
              </a:rPr>
              <a:t>is an explanation of the causal links from activities to the intended outputs, to subsequent outcomes, and finally to the intended impact.</a:t>
            </a:r>
          </a:p>
        </p:txBody>
      </p:sp>
      <p:cxnSp>
        <p:nvCxnSpPr>
          <p:cNvPr id="16" name="Straight Connector 15">
            <a:extLst>
              <a:ext uri="{FF2B5EF4-FFF2-40B4-BE49-F238E27FC236}">
                <a16:creationId xmlns:a16="http://schemas.microsoft.com/office/drawing/2014/main" id="{924E691B-8FCC-CE48-ADCD-15D1950A0747}"/>
              </a:ext>
            </a:extLst>
          </p:cNvPr>
          <p:cNvCxnSpPr>
            <a:cxnSpLocks/>
          </p:cNvCxnSpPr>
          <p:nvPr/>
        </p:nvCxnSpPr>
        <p:spPr>
          <a:xfrm>
            <a:off x="4572000" y="1317642"/>
            <a:ext cx="0" cy="3319463"/>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9" name="Google Shape;1201;p174">
            <a:extLst>
              <a:ext uri="{FF2B5EF4-FFF2-40B4-BE49-F238E27FC236}">
                <a16:creationId xmlns:a16="http://schemas.microsoft.com/office/drawing/2014/main" id="{0718D3D9-2E0F-D546-A41C-941AEE3A3E30}"/>
              </a:ext>
            </a:extLst>
          </p:cNvPr>
          <p:cNvSpPr txBox="1"/>
          <p:nvPr/>
        </p:nvSpPr>
        <p:spPr>
          <a:xfrm>
            <a:off x="6291610" y="2310013"/>
            <a:ext cx="1275900" cy="945600"/>
          </a:xfrm>
          <a:prstGeom prst="rect">
            <a:avLst/>
          </a:prstGeom>
          <a:solidFill>
            <a:srgbClr val="0072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1202;p174">
            <a:extLst>
              <a:ext uri="{FF2B5EF4-FFF2-40B4-BE49-F238E27FC236}">
                <a16:creationId xmlns:a16="http://schemas.microsoft.com/office/drawing/2014/main" id="{619B39AE-9775-884F-B059-5244507F3EB5}"/>
              </a:ext>
            </a:extLst>
          </p:cNvPr>
          <p:cNvSpPr txBox="1"/>
          <p:nvPr/>
        </p:nvSpPr>
        <p:spPr>
          <a:xfrm>
            <a:off x="6291610" y="1330249"/>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1203;p174">
            <a:extLst>
              <a:ext uri="{FF2B5EF4-FFF2-40B4-BE49-F238E27FC236}">
                <a16:creationId xmlns:a16="http://schemas.microsoft.com/office/drawing/2014/main" id="{19E88450-31BB-9B43-95D8-D00DF3D48C63}"/>
              </a:ext>
            </a:extLst>
          </p:cNvPr>
          <p:cNvSpPr txBox="1"/>
          <p:nvPr/>
        </p:nvSpPr>
        <p:spPr>
          <a:xfrm>
            <a:off x="6291610" y="3289776"/>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1204;p174">
            <a:extLst>
              <a:ext uri="{FF2B5EF4-FFF2-40B4-BE49-F238E27FC236}">
                <a16:creationId xmlns:a16="http://schemas.microsoft.com/office/drawing/2014/main" id="{8A30259C-8A07-374B-AFB1-B27898F474F7}"/>
              </a:ext>
            </a:extLst>
          </p:cNvPr>
          <p:cNvSpPr txBox="1"/>
          <p:nvPr/>
        </p:nvSpPr>
        <p:spPr>
          <a:xfrm>
            <a:off x="4981445" y="2310013"/>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Google Shape;1205;p174">
            <a:extLst>
              <a:ext uri="{FF2B5EF4-FFF2-40B4-BE49-F238E27FC236}">
                <a16:creationId xmlns:a16="http://schemas.microsoft.com/office/drawing/2014/main" id="{EC2533A5-F7E0-FB47-9D6D-036D0B4D5356}"/>
              </a:ext>
            </a:extLst>
          </p:cNvPr>
          <p:cNvSpPr txBox="1"/>
          <p:nvPr/>
        </p:nvSpPr>
        <p:spPr>
          <a:xfrm>
            <a:off x="7601775" y="2310013"/>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7" name="Group 16">
            <a:extLst>
              <a:ext uri="{FF2B5EF4-FFF2-40B4-BE49-F238E27FC236}">
                <a16:creationId xmlns:a16="http://schemas.microsoft.com/office/drawing/2014/main" id="{2F23DD4C-8F15-2545-8ABB-1AFEA064074B}"/>
              </a:ext>
            </a:extLst>
          </p:cNvPr>
          <p:cNvGrpSpPr/>
          <p:nvPr/>
        </p:nvGrpSpPr>
        <p:grpSpPr>
          <a:xfrm>
            <a:off x="8625148" y="4705350"/>
            <a:ext cx="525478" cy="248970"/>
            <a:chOff x="7559644" y="4723080"/>
            <a:chExt cx="441356" cy="248970"/>
          </a:xfrm>
        </p:grpSpPr>
        <p:sp>
          <p:nvSpPr>
            <p:cNvPr id="24" name="Rectangle 23">
              <a:extLst>
                <a:ext uri="{FF2B5EF4-FFF2-40B4-BE49-F238E27FC236}">
                  <a16:creationId xmlns:a16="http://schemas.microsoft.com/office/drawing/2014/main" id="{254DF7DF-97EA-5845-A4F0-4DB2B6B9466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2">
              <a:extLst>
                <a:ext uri="{FF2B5EF4-FFF2-40B4-BE49-F238E27FC236}">
                  <a16:creationId xmlns:a16="http://schemas.microsoft.com/office/drawing/2014/main" id="{A14E3547-AC8F-A048-8D2D-976153EEA8DA}"/>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17</a:t>
              </a:r>
            </a:p>
          </p:txBody>
        </p:sp>
      </p:grpSp>
      <p:sp>
        <p:nvSpPr>
          <p:cNvPr id="18"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9509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7" name="Title 2"/>
          <p:cNvSpPr txBox="1">
            <a:spLocks/>
          </p:cNvSpPr>
          <p:nvPr/>
        </p:nvSpPr>
        <p:spPr>
          <a:xfrm>
            <a:off x="762000" y="1998191"/>
            <a:ext cx="7634288" cy="248529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a:spcBef>
                <a:spcPts val="0"/>
              </a:spcBef>
              <a:spcAft>
                <a:spcPts val="600"/>
              </a:spcAft>
              <a:buClr>
                <a:srgbClr val="0072B1"/>
              </a:buClr>
              <a:buSzPct val="100000"/>
              <a:buFont typeface="Arial" charset="0"/>
              <a:buChar char="•"/>
            </a:pPr>
            <a:r>
              <a:rPr lang="en-US" sz="1650" b="0" cap="none" dirty="0">
                <a:solidFill>
                  <a:srgbClr val="0072B1"/>
                </a:solidFill>
                <a:latin typeface="Arial" charset="0"/>
                <a:ea typeface="Arial" charset="0"/>
                <a:cs typeface="Arial" charset="0"/>
              </a:rPr>
              <a:t>Ensure that the monitoring and evaluation of programs are:</a:t>
            </a:r>
          </a:p>
          <a:p>
            <a:pPr>
              <a:spcBef>
                <a:spcPts val="0"/>
              </a:spcBef>
              <a:spcAft>
                <a:spcPts val="600"/>
              </a:spcAft>
              <a:buClr>
                <a:srgbClr val="0072B1"/>
              </a:buClr>
              <a:buSzPct val="100000"/>
              <a:tabLst>
                <a:tab pos="228600" algn="l"/>
              </a:tabLst>
            </a:pPr>
            <a:r>
              <a:rPr lang="en-US" sz="1650" b="0" cap="none" dirty="0">
                <a:solidFill>
                  <a:srgbClr val="0072B1"/>
                </a:solidFill>
                <a:latin typeface="Arial" charset="0"/>
                <a:ea typeface="Arial" charset="0"/>
                <a:cs typeface="Arial" charset="0"/>
              </a:rPr>
              <a:t>	</a:t>
            </a:r>
            <a:r>
              <a:rPr lang="en-US" sz="1650" cap="none" dirty="0">
                <a:solidFill>
                  <a:srgbClr val="0072B1"/>
                </a:solidFill>
                <a:latin typeface="Arial" charset="0"/>
                <a:ea typeface="Arial" charset="0"/>
                <a:cs typeface="Arial" charset="0"/>
              </a:rPr>
              <a:t> – Objectives-Led, Useable, Achievable, </a:t>
            </a:r>
            <a:r>
              <a:rPr lang="en-US" sz="1650" b="0" cap="none" dirty="0">
                <a:solidFill>
                  <a:srgbClr val="0072B1"/>
                </a:solidFill>
                <a:latin typeface="Arial" charset="0"/>
                <a:ea typeface="Arial" charset="0"/>
                <a:cs typeface="Arial" charset="0"/>
              </a:rPr>
              <a:t>and</a:t>
            </a:r>
            <a:r>
              <a:rPr lang="en-US" sz="1650" cap="none" dirty="0">
                <a:solidFill>
                  <a:srgbClr val="0072B1"/>
                </a:solidFill>
                <a:latin typeface="Arial" charset="0"/>
                <a:ea typeface="Arial" charset="0"/>
                <a:cs typeface="Arial" charset="0"/>
              </a:rPr>
              <a:t> Valid</a:t>
            </a:r>
          </a:p>
          <a:p>
            <a:pPr marL="285750" indent="-285750">
              <a:spcBef>
                <a:spcPts val="0"/>
              </a:spcBef>
              <a:spcAft>
                <a:spcPts val="600"/>
              </a:spcAft>
              <a:buClr>
                <a:srgbClr val="0072B1"/>
              </a:buClr>
              <a:buSzPct val="100000"/>
              <a:buFont typeface="Arial" charset="0"/>
              <a:buChar char="•"/>
            </a:pPr>
            <a:r>
              <a:rPr lang="en-US" sz="1650" b="0" cap="none" dirty="0">
                <a:solidFill>
                  <a:srgbClr val="0072B1"/>
                </a:solidFill>
                <a:latin typeface="Arial" charset="0"/>
                <a:ea typeface="Arial" charset="0"/>
                <a:cs typeface="Arial" charset="0"/>
              </a:rPr>
              <a:t>Begin the design process with the community’s needs and the context.</a:t>
            </a:r>
          </a:p>
          <a:p>
            <a:pPr marL="285750" indent="-285750">
              <a:spcBef>
                <a:spcPts val="0"/>
              </a:spcBef>
              <a:spcAft>
                <a:spcPts val="600"/>
              </a:spcAft>
              <a:buClr>
                <a:srgbClr val="0072B1"/>
              </a:buClr>
              <a:buSzPct val="100000"/>
              <a:buFont typeface="Arial" charset="0"/>
              <a:buChar char="•"/>
            </a:pPr>
            <a:r>
              <a:rPr lang="en-US" sz="1650" b="0" cap="none" dirty="0">
                <a:solidFill>
                  <a:srgbClr val="0072B1"/>
                </a:solidFill>
                <a:latin typeface="Arial" charset="0"/>
                <a:ea typeface="Arial" charset="0"/>
                <a:cs typeface="Arial" charset="0"/>
              </a:rPr>
              <a:t>Be conflict sensitive and include a Do No Harm approach in all levels.</a:t>
            </a:r>
          </a:p>
          <a:p>
            <a:pPr marL="285750" indent="-285750">
              <a:spcBef>
                <a:spcPts val="0"/>
              </a:spcBef>
              <a:spcAft>
                <a:spcPts val="600"/>
              </a:spcAft>
              <a:buClr>
                <a:srgbClr val="0072B1"/>
              </a:buClr>
              <a:buSzPct val="100000"/>
              <a:buFont typeface="Arial" charset="0"/>
              <a:buChar char="•"/>
            </a:pPr>
            <a:r>
              <a:rPr lang="en-US" sz="1650" b="0" cap="none" dirty="0">
                <a:solidFill>
                  <a:srgbClr val="0072B1"/>
                </a:solidFill>
                <a:latin typeface="Arial" charset="0"/>
                <a:ea typeface="Arial" charset="0"/>
                <a:cs typeface="Arial" charset="0"/>
              </a:rPr>
              <a:t>Incorporate gender in every part of the monitoring and evaluation process. </a:t>
            </a:r>
          </a:p>
          <a:p>
            <a:pPr marL="285750" indent="-285750">
              <a:spcBef>
                <a:spcPts val="0"/>
              </a:spcBef>
              <a:spcAft>
                <a:spcPts val="600"/>
              </a:spcAft>
              <a:buClr>
                <a:srgbClr val="0072B1"/>
              </a:buClr>
              <a:buSzPct val="100000"/>
              <a:buFont typeface="Arial" charset="0"/>
              <a:buChar char="•"/>
            </a:pPr>
            <a:r>
              <a:rPr lang="en-US" sz="1650" b="0" cap="none" dirty="0">
                <a:solidFill>
                  <a:srgbClr val="0072B1"/>
                </a:solidFill>
                <a:latin typeface="Arial" charset="0"/>
                <a:ea typeface="Arial" charset="0"/>
                <a:cs typeface="Arial" charset="0"/>
              </a:rPr>
              <a:t>Allow for flexibility to pursue new opportunities that arise or to adapt in ways that avoid risks.</a:t>
            </a:r>
          </a:p>
          <a:p>
            <a:pPr marL="285750" indent="-285750">
              <a:spcBef>
                <a:spcPts val="0"/>
              </a:spcBef>
              <a:spcAft>
                <a:spcPts val="600"/>
              </a:spcAft>
              <a:buClr>
                <a:srgbClr val="0072B1"/>
              </a:buClr>
              <a:buSzPct val="100000"/>
              <a:buFont typeface="Arial" charset="0"/>
              <a:buChar char="•"/>
            </a:pPr>
            <a:r>
              <a:rPr lang="en-US" sz="1600" b="0" cap="none" dirty="0">
                <a:solidFill>
                  <a:srgbClr val="0072B1"/>
                </a:solidFill>
                <a:latin typeface="Arial" charset="0"/>
                <a:ea typeface="Arial" charset="0"/>
                <a:cs typeface="Arial" charset="0"/>
              </a:rPr>
              <a:t>Clearly outline your theory of change and revisit it frequently to maintain focus.</a:t>
            </a:r>
          </a:p>
        </p:txBody>
      </p:sp>
      <p:sp>
        <p:nvSpPr>
          <p:cNvPr id="10" name="Title 2">
            <a:extLst>
              <a:ext uri="{FF2B5EF4-FFF2-40B4-BE49-F238E27FC236}">
                <a16:creationId xmlns:a16="http://schemas.microsoft.com/office/drawing/2014/main" id="{3716E303-2B75-A340-9D9E-C87262F6827D}"/>
              </a:ext>
            </a:extLst>
          </p:cNvPr>
          <p:cNvSpPr txBox="1">
            <a:spLocks/>
          </p:cNvSpPr>
          <p:nvPr/>
        </p:nvSpPr>
        <p:spPr>
          <a:xfrm>
            <a:off x="776506" y="822767"/>
            <a:ext cx="7619782"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Good practices in monitoring and evaluating countering violent extremism programs:</a:t>
            </a:r>
          </a:p>
        </p:txBody>
      </p:sp>
      <p:cxnSp>
        <p:nvCxnSpPr>
          <p:cNvPr id="11" name="Straight Connector 10">
            <a:extLst>
              <a:ext uri="{FF2B5EF4-FFF2-40B4-BE49-F238E27FC236}">
                <a16:creationId xmlns:a16="http://schemas.microsoft.com/office/drawing/2014/main" id="{EF2C5C45-92CD-3A42-A680-8A3B0BE14192}"/>
              </a:ext>
            </a:extLst>
          </p:cNvPr>
          <p:cNvCxnSpPr>
            <a:cxnSpLocks/>
          </p:cNvCxnSpPr>
          <p:nvPr/>
        </p:nvCxnSpPr>
        <p:spPr>
          <a:xfrm flipH="1">
            <a:off x="742950" y="1737167"/>
            <a:ext cx="84010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grpSp>
        <p:nvGrpSpPr>
          <p:cNvPr id="9" name="Group 8">
            <a:extLst>
              <a:ext uri="{FF2B5EF4-FFF2-40B4-BE49-F238E27FC236}">
                <a16:creationId xmlns:a16="http://schemas.microsoft.com/office/drawing/2014/main" id="{40B9F534-0718-744F-931F-F9482C8FAE42}"/>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a16="http://schemas.microsoft.com/office/drawing/2014/main" id="{5BD892EC-4E51-B744-BAD9-1904EBE070F0}"/>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id="{D1B6EAA7-B8C3-014B-9185-AF75EC71880F}"/>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18</a:t>
              </a:r>
            </a:p>
          </p:txBody>
        </p:sp>
      </p:grpSp>
    </p:spTree>
    <p:extLst>
      <p:ext uri="{BB962C8B-B14F-4D97-AF65-F5344CB8AC3E}">
        <p14:creationId xmlns:p14="http://schemas.microsoft.com/office/powerpoint/2010/main" val="9519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76506" y="539852"/>
            <a:ext cx="7619782"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(continued)</a:t>
            </a:r>
          </a:p>
        </p:txBody>
      </p:sp>
      <p:sp>
        <p:nvSpPr>
          <p:cNvPr id="17" name="Title 2"/>
          <p:cNvSpPr txBox="1">
            <a:spLocks/>
          </p:cNvSpPr>
          <p:nvPr/>
        </p:nvSpPr>
        <p:spPr>
          <a:xfrm>
            <a:off x="776506" y="1269447"/>
            <a:ext cx="7681694" cy="33547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a:spcBef>
                <a:spcPts val="0"/>
              </a:spcBef>
              <a:spcAft>
                <a:spcPts val="600"/>
              </a:spcAft>
              <a:buClr>
                <a:srgbClr val="0072B1"/>
              </a:buClr>
              <a:buSzPct val="100000"/>
              <a:buFont typeface="Arial" charset="0"/>
              <a:buChar char="•"/>
            </a:pPr>
            <a:r>
              <a:rPr lang="en-US" sz="1800" b="0" cap="none" dirty="0">
                <a:solidFill>
                  <a:srgbClr val="0072B1"/>
                </a:solidFill>
                <a:latin typeface="Arial" charset="0"/>
                <a:ea typeface="Arial" charset="0"/>
                <a:cs typeface="Arial" charset="0"/>
              </a:rPr>
              <a:t>Evaluations should evaluate whether they link to each other in the ways assumed in the theory of change.</a:t>
            </a:r>
          </a:p>
          <a:p>
            <a:pPr marL="285750" indent="-285750">
              <a:spcBef>
                <a:spcPts val="0"/>
              </a:spcBef>
              <a:spcAft>
                <a:spcPts val="600"/>
              </a:spcAft>
              <a:buClr>
                <a:srgbClr val="0072B1"/>
              </a:buClr>
              <a:buSzPct val="100000"/>
              <a:buFont typeface="Arial" charset="0"/>
              <a:buChar char="•"/>
            </a:pPr>
            <a:r>
              <a:rPr lang="en-US" sz="1800" b="0" cap="none" dirty="0">
                <a:solidFill>
                  <a:srgbClr val="0072B1"/>
                </a:solidFill>
                <a:latin typeface="Arial" charset="0"/>
                <a:ea typeface="Arial" charset="0"/>
                <a:cs typeface="Arial" charset="0"/>
              </a:rPr>
              <a:t>Use local researchers or organizations in the monitoring and evaluation process that understand the context fully, speak the local language, have better access to participants and partners, and understand the countering violent extremism field.</a:t>
            </a:r>
          </a:p>
          <a:p>
            <a:pPr marL="285750" indent="-285750">
              <a:spcBef>
                <a:spcPts val="0"/>
              </a:spcBef>
              <a:spcAft>
                <a:spcPts val="600"/>
              </a:spcAft>
              <a:buClr>
                <a:srgbClr val="0072B1"/>
              </a:buClr>
              <a:buSzPct val="100000"/>
              <a:buFont typeface="Arial" charset="0"/>
              <a:buChar char="•"/>
            </a:pPr>
            <a:r>
              <a:rPr lang="en-US" sz="1800" b="0" cap="none" dirty="0">
                <a:solidFill>
                  <a:srgbClr val="0072B1"/>
                </a:solidFill>
                <a:latin typeface="Arial" charset="0"/>
                <a:ea typeface="Arial" charset="0"/>
                <a:cs typeface="Arial" charset="0"/>
              </a:rPr>
              <a:t>Safeguard the data from your monitoring and evaluation activities.</a:t>
            </a:r>
          </a:p>
          <a:p>
            <a:pPr marL="285750" indent="-285750">
              <a:spcBef>
                <a:spcPts val="0"/>
              </a:spcBef>
              <a:spcAft>
                <a:spcPts val="600"/>
              </a:spcAft>
              <a:buClr>
                <a:srgbClr val="0072B1"/>
              </a:buClr>
              <a:buSzPct val="100000"/>
              <a:buFont typeface="Arial" charset="0"/>
              <a:buChar char="•"/>
            </a:pPr>
            <a:r>
              <a:rPr lang="en-US" sz="1800" b="0" cap="none" dirty="0">
                <a:solidFill>
                  <a:srgbClr val="0072B1"/>
                </a:solidFill>
                <a:latin typeface="Arial" charset="0"/>
                <a:ea typeface="Arial" charset="0"/>
                <a:cs typeface="Arial" charset="0"/>
              </a:rPr>
              <a:t>Engage governments, local researchers, and program partners in the design of the process.</a:t>
            </a:r>
          </a:p>
          <a:p>
            <a:pPr marL="285750" indent="-285750">
              <a:spcBef>
                <a:spcPts val="0"/>
              </a:spcBef>
              <a:spcAft>
                <a:spcPts val="600"/>
              </a:spcAft>
              <a:buClr>
                <a:srgbClr val="0072B1"/>
              </a:buClr>
              <a:buSzPct val="100000"/>
              <a:buFont typeface="Arial" charset="0"/>
              <a:buChar char="•"/>
            </a:pPr>
            <a:r>
              <a:rPr lang="en-US" sz="1800" b="0" cap="none" dirty="0">
                <a:solidFill>
                  <a:srgbClr val="0072B1"/>
                </a:solidFill>
                <a:latin typeface="Arial" charset="0"/>
                <a:ea typeface="Arial" charset="0"/>
                <a:cs typeface="Arial" charset="0"/>
              </a:rPr>
              <a:t>Share the results to help others learn about what works or does not work in a given context.</a:t>
            </a:r>
          </a:p>
        </p:txBody>
      </p:sp>
      <p:cxnSp>
        <p:nvCxnSpPr>
          <p:cNvPr id="19" name="Straight Connector 18"/>
          <p:cNvCxnSpPr>
            <a:cxnSpLocks/>
          </p:cNvCxnSpPr>
          <p:nvPr/>
        </p:nvCxnSpPr>
        <p:spPr>
          <a:xfrm flipH="1">
            <a:off x="771525" y="1035602"/>
            <a:ext cx="8372475"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EBB2622-4996-7B4C-AEDA-92AB12D6729A}"/>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id="{5EB0F9ED-C236-A44F-B063-90E2C877C5A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id="{DAEC5EB7-56B1-F441-BD0E-2F3A179B796B}"/>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19</a:t>
              </a:r>
            </a:p>
          </p:txBody>
        </p:sp>
      </p:grpSp>
      <p:sp>
        <p:nvSpPr>
          <p:cNvPr id="12"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388828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3444382" y="795338"/>
            <a:ext cx="5268694"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What is monitoring and evaluation and why is it important for programming?</a:t>
            </a:r>
            <a:endParaRPr lang="en-US" sz="2400" b="0" cap="none" dirty="0">
              <a:solidFill>
                <a:srgbClr val="0072B1"/>
              </a:solidFill>
              <a:latin typeface="Arial" charset="0"/>
              <a:ea typeface="Arial" charset="0"/>
              <a:cs typeface="Arial" charset="0"/>
            </a:endParaRPr>
          </a:p>
        </p:txBody>
      </p:sp>
      <p:sp>
        <p:nvSpPr>
          <p:cNvPr id="17" name="Title 2"/>
          <p:cNvSpPr txBox="1">
            <a:spLocks/>
          </p:cNvSpPr>
          <p:nvPr/>
        </p:nvSpPr>
        <p:spPr>
          <a:xfrm>
            <a:off x="3447914" y="2018841"/>
            <a:ext cx="5265161" cy="201593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rgbClr val="0072B1"/>
              </a:buClr>
              <a:buSzPct val="100000"/>
              <a:buFont typeface="Arial" charset="0"/>
              <a:buChar char="•"/>
            </a:pPr>
            <a:r>
              <a:rPr lang="en" sz="1800" cap="none" dirty="0">
                <a:solidFill>
                  <a:srgbClr val="0072B1"/>
                </a:solidFill>
                <a:latin typeface="Arial" charset="0"/>
                <a:ea typeface="Arial" charset="0"/>
                <a:cs typeface="Arial" charset="0"/>
              </a:rPr>
              <a:t>“Monitoring </a:t>
            </a:r>
            <a:r>
              <a:rPr lang="en" sz="1800" b="0" cap="none" dirty="0">
                <a:solidFill>
                  <a:srgbClr val="0072B1"/>
                </a:solidFill>
                <a:latin typeface="Arial" charset="0"/>
                <a:ea typeface="Arial" charset="0"/>
                <a:cs typeface="Arial" charset="0"/>
              </a:rPr>
              <a:t>- data collection throughout the duration of the program to assess indicators along the way and make appropriate changes if necessary.</a:t>
            </a:r>
          </a:p>
          <a:p>
            <a:pPr marL="182880" indent="-182880">
              <a:spcBef>
                <a:spcPts val="0"/>
              </a:spcBef>
              <a:spcAft>
                <a:spcPts val="600"/>
              </a:spcAft>
              <a:buClr>
                <a:srgbClr val="0072B1"/>
              </a:buClr>
              <a:buSzPct val="100000"/>
              <a:buFont typeface="Arial" charset="0"/>
              <a:buChar char="•"/>
            </a:pPr>
            <a:r>
              <a:rPr lang="en" sz="1800" cap="none" dirty="0">
                <a:solidFill>
                  <a:srgbClr val="0072B1"/>
                </a:solidFill>
                <a:latin typeface="Arial" charset="0"/>
                <a:ea typeface="Arial" charset="0"/>
                <a:cs typeface="Arial" charset="0"/>
              </a:rPr>
              <a:t>Evaluation</a:t>
            </a:r>
            <a:r>
              <a:rPr lang="en" sz="1800" b="0" cap="none" dirty="0">
                <a:solidFill>
                  <a:srgbClr val="0072B1"/>
                </a:solidFill>
                <a:latin typeface="Arial" charset="0"/>
                <a:ea typeface="Arial" charset="0"/>
                <a:cs typeface="Arial" charset="0"/>
              </a:rPr>
              <a:t> - a systematic assessment of a program to determine its impact and effectiveness based on benchmarks, standards, and goals.”</a:t>
            </a:r>
          </a:p>
        </p:txBody>
      </p:sp>
      <p:pic>
        <p:nvPicPr>
          <p:cNvPr id="9" name="Picture Placeholder 6"/>
          <p:cNvPicPr>
            <a:picLocks noChangeAspect="1"/>
          </p:cNvPicPr>
          <p:nvPr/>
        </p:nvPicPr>
        <p:blipFill rotWithShape="1">
          <a:blip r:embed="rId2">
            <a:extLst>
              <a:ext uri="{28A0092B-C50C-407E-A947-70E740481C1C}">
                <a14:useLocalDpi xmlns:a14="http://schemas.microsoft.com/office/drawing/2010/main" val="0"/>
              </a:ext>
            </a:extLst>
          </a:blip>
          <a:srcRect l="33835" t="362" r="27658" b="1781"/>
          <a:stretch/>
        </p:blipFill>
        <p:spPr>
          <a:xfrm>
            <a:off x="0" y="1"/>
            <a:ext cx="3035300" cy="5145132"/>
          </a:xfrm>
          <a:prstGeom prst="rect">
            <a:avLst/>
          </a:prstGeom>
        </p:spPr>
      </p:pic>
      <p:cxnSp>
        <p:nvCxnSpPr>
          <p:cNvPr id="19" name="Straight Connector 18"/>
          <p:cNvCxnSpPr>
            <a:cxnSpLocks/>
          </p:cNvCxnSpPr>
          <p:nvPr/>
        </p:nvCxnSpPr>
        <p:spPr>
          <a:xfrm flipH="1">
            <a:off x="3443392" y="1709738"/>
            <a:ext cx="5700608"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2"/>
          <p:cNvSpPr txBox="1">
            <a:spLocks/>
          </p:cNvSpPr>
          <p:nvPr/>
        </p:nvSpPr>
        <p:spPr>
          <a:xfrm>
            <a:off x="3443392" y="4494294"/>
            <a:ext cx="4989304"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 sz="1000" b="0" cap="none" dirty="0" err="1">
                <a:solidFill>
                  <a:schemeClr val="bg1">
                    <a:lumMod val="50000"/>
                  </a:schemeClr>
                </a:solidFill>
                <a:latin typeface="Arial" charset="0"/>
                <a:ea typeface="Arial" charset="0"/>
                <a:cs typeface="Arial" charset="0"/>
              </a:rPr>
              <a:t>Mattei</a:t>
            </a:r>
            <a:r>
              <a:rPr lang="en" sz="1000" b="0" cap="none" dirty="0">
                <a:solidFill>
                  <a:schemeClr val="bg1">
                    <a:lumMod val="50000"/>
                  </a:schemeClr>
                </a:solidFill>
                <a:latin typeface="Arial" charset="0"/>
                <a:ea typeface="Arial" charset="0"/>
                <a:cs typeface="Arial" charset="0"/>
              </a:rPr>
              <a:t>, Cristina and Sara </a:t>
            </a:r>
            <a:r>
              <a:rPr lang="en" sz="1000" b="0" cap="none" dirty="0" err="1">
                <a:solidFill>
                  <a:schemeClr val="bg1">
                    <a:lumMod val="50000"/>
                  </a:schemeClr>
                </a:solidFill>
                <a:latin typeface="Arial" charset="0"/>
                <a:ea typeface="Arial" charset="0"/>
                <a:cs typeface="Arial" charset="0"/>
              </a:rPr>
              <a:t>Zeiger</a:t>
            </a:r>
            <a:r>
              <a:rPr lang="en" sz="1000" b="0" cap="none" dirty="0">
                <a:solidFill>
                  <a:schemeClr val="bg1">
                    <a:lumMod val="50000"/>
                  </a:schemeClr>
                </a:solidFill>
                <a:latin typeface="Arial" charset="0"/>
                <a:ea typeface="Arial" charset="0"/>
                <a:cs typeface="Arial" charset="0"/>
              </a:rPr>
              <a:t>, Framework for Countering Violent Extremism (CVE) Programs: Practical Guidance to Design, Monitoring, Measurement and Evaluation, </a:t>
            </a:r>
            <a:r>
              <a:rPr lang="en" sz="1000" b="0" cap="none" dirty="0" err="1">
                <a:solidFill>
                  <a:schemeClr val="bg1">
                    <a:lumMod val="50000"/>
                  </a:schemeClr>
                </a:solidFill>
                <a:latin typeface="Arial" charset="0"/>
                <a:ea typeface="Arial" charset="0"/>
                <a:cs typeface="Arial" charset="0"/>
              </a:rPr>
              <a:t>Hedayah</a:t>
            </a:r>
            <a:r>
              <a:rPr lang="en" sz="1000" b="0" cap="none" dirty="0">
                <a:solidFill>
                  <a:schemeClr val="bg1">
                    <a:lumMod val="50000"/>
                  </a:schemeClr>
                </a:solidFill>
                <a:latin typeface="Arial" charset="0"/>
                <a:ea typeface="Arial" charset="0"/>
                <a:cs typeface="Arial" charset="0"/>
              </a:rPr>
              <a:t>. Definitions in this module are all quoted or adapted from this publication.</a:t>
            </a:r>
          </a:p>
        </p:txBody>
      </p:sp>
      <p:grpSp>
        <p:nvGrpSpPr>
          <p:cNvPr id="15" name="Group 14">
            <a:extLst>
              <a:ext uri="{FF2B5EF4-FFF2-40B4-BE49-F238E27FC236}">
                <a16:creationId xmlns:a16="http://schemas.microsoft.com/office/drawing/2014/main" id="{E4C67792-CF6C-C842-84A9-470B0E0C425B}"/>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a16="http://schemas.microsoft.com/office/drawing/2014/main" id="{C8761DAA-74D0-0340-B1A9-35C88DA673FC}"/>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2">
              <a:extLst>
                <a:ext uri="{FF2B5EF4-FFF2-40B4-BE49-F238E27FC236}">
                  <a16:creationId xmlns:a16="http://schemas.microsoft.com/office/drawing/2014/main" id="{223691AD-288B-FE45-BA19-012BF668983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02</a:t>
              </a:r>
            </a:p>
          </p:txBody>
        </p:sp>
      </p:grpSp>
      <p:sp>
        <p:nvSpPr>
          <p:cNvPr id="12" name="Footer Placeholder 4">
            <a:extLst>
              <a:ext uri="{FF2B5EF4-FFF2-40B4-BE49-F238E27FC236}">
                <a16:creationId xmlns:a16="http://schemas.microsoft.com/office/drawing/2014/main" id="{450CF3BD-5F45-5741-BA4D-A51CA269A5D1}"/>
              </a:ext>
            </a:extLst>
          </p:cNvPr>
          <p:cNvSpPr txBox="1">
            <a:spLocks/>
          </p:cNvSpPr>
          <p:nvPr/>
        </p:nvSpPr>
        <p:spPr>
          <a:xfrm>
            <a:off x="5842923"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205141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cxnSp>
        <p:nvCxnSpPr>
          <p:cNvPr id="13" name="Straight Connector 12"/>
          <p:cNvCxnSpPr>
            <a:cxnSpLocks/>
          </p:cNvCxnSpPr>
          <p:nvPr/>
        </p:nvCxnSpPr>
        <p:spPr>
          <a:xfrm flipH="1">
            <a:off x="764756" y="1483434"/>
            <a:ext cx="83792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2"/>
          <p:cNvSpPr txBox="1">
            <a:spLocks/>
          </p:cNvSpPr>
          <p:nvPr/>
        </p:nvSpPr>
        <p:spPr>
          <a:xfrm>
            <a:off x="788504" y="1709738"/>
            <a:ext cx="7669695" cy="275197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Monitoring and evaluation works to determine what approaches are effective in preventing and countering violent extremism.</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The complex and sensitive nature of countering violent extremism efforts make the monitoring and evaluation of them challenging.</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Other fields provide insights and lessons learned on how to overcome challenges to the monitoring and evaluation of countering violent extremism efforts.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There is a variety of quantitative and qualitative ways to evaluate the effectiveness of countering violent extremism efforts.</a:t>
            </a:r>
          </a:p>
        </p:txBody>
      </p:sp>
      <p:pic>
        <p:nvPicPr>
          <p:cNvPr id="17" name="Picture 16">
            <a:extLst>
              <a:ext uri="{FF2B5EF4-FFF2-40B4-BE49-F238E27FC236}">
                <a16:creationId xmlns:a16="http://schemas.microsoft.com/office/drawing/2014/main" id="{6F3B094F-07CB-3145-B7C9-EAB1BA7B03A4}"/>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a:off x="5410200" y="0"/>
            <a:ext cx="3733800" cy="4043476"/>
          </a:xfrm>
          <a:prstGeom prst="rect">
            <a:avLst/>
          </a:prstGeom>
        </p:spPr>
      </p:pic>
      <p:sp>
        <p:nvSpPr>
          <p:cNvPr id="18" name="Title 2">
            <a:extLst>
              <a:ext uri="{FF2B5EF4-FFF2-40B4-BE49-F238E27FC236}">
                <a16:creationId xmlns:a16="http://schemas.microsoft.com/office/drawing/2014/main" id="{EE094AE2-EF32-BF4B-A8C2-0AA3C3EDE1FA}"/>
              </a:ext>
            </a:extLst>
          </p:cNvPr>
          <p:cNvSpPr txBox="1">
            <a:spLocks/>
          </p:cNvSpPr>
          <p:nvPr/>
        </p:nvSpPr>
        <p:spPr>
          <a:xfrm>
            <a:off x="788505" y="925495"/>
            <a:ext cx="37147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FCE122"/>
                </a:solidFill>
                <a:latin typeface="Arial" charset="0"/>
                <a:ea typeface="Arial" charset="0"/>
                <a:cs typeface="Arial" charset="0"/>
              </a:rPr>
              <a:t>KEY TAKEWAYS</a:t>
            </a:r>
            <a:endParaRPr lang="en-US" sz="3000" b="0" cap="none" dirty="0">
              <a:solidFill>
                <a:srgbClr val="FCE122"/>
              </a:solidFill>
              <a:latin typeface="Arial" charset="0"/>
              <a:ea typeface="Arial" charset="0"/>
              <a:cs typeface="Arial" charset="0"/>
            </a:endParaRPr>
          </a:p>
        </p:txBody>
      </p:sp>
      <p:sp>
        <p:nvSpPr>
          <p:cNvPr id="12"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grpSp>
        <p:nvGrpSpPr>
          <p:cNvPr id="11" name="Group 10">
            <a:extLst>
              <a:ext uri="{FF2B5EF4-FFF2-40B4-BE49-F238E27FC236}">
                <a16:creationId xmlns:a16="http://schemas.microsoft.com/office/drawing/2014/main" id="{4311A539-7F0C-834A-9CBC-9EC99182DDA0}"/>
              </a:ext>
            </a:extLst>
          </p:cNvPr>
          <p:cNvGrpSpPr/>
          <p:nvPr/>
        </p:nvGrpSpPr>
        <p:grpSpPr>
          <a:xfrm>
            <a:off x="8625148" y="4705350"/>
            <a:ext cx="525478" cy="248970"/>
            <a:chOff x="7559644" y="4723080"/>
            <a:chExt cx="441356" cy="248970"/>
          </a:xfrm>
        </p:grpSpPr>
        <p:sp>
          <p:nvSpPr>
            <p:cNvPr id="19" name="Rectangle 18">
              <a:extLst>
                <a:ext uri="{FF2B5EF4-FFF2-40B4-BE49-F238E27FC236}">
                  <a16:creationId xmlns:a16="http://schemas.microsoft.com/office/drawing/2014/main" id="{5995396F-5D48-E645-9D5E-830216B048BD}"/>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2">
              <a:extLst>
                <a:ext uri="{FF2B5EF4-FFF2-40B4-BE49-F238E27FC236}">
                  <a16:creationId xmlns:a16="http://schemas.microsoft.com/office/drawing/2014/main" id="{3F785A42-AB3B-644C-AB97-C6F54CAF03BF}"/>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20</a:t>
              </a:r>
            </a:p>
          </p:txBody>
        </p:sp>
      </p:grpSp>
    </p:spTree>
    <p:extLst>
      <p:ext uri="{BB962C8B-B14F-4D97-AF65-F5344CB8AC3E}">
        <p14:creationId xmlns:p14="http://schemas.microsoft.com/office/powerpoint/2010/main" val="186922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9000"/>
            <a:extLst>
              <a:ext uri="{28A0092B-C50C-407E-A947-70E740481C1C}">
                <a14:useLocalDpi xmlns:a14="http://schemas.microsoft.com/office/drawing/2010/main" val="0"/>
              </a:ext>
            </a:extLst>
          </a:blip>
          <a:srcRect t="6498" b="6136"/>
          <a:stretch/>
        </p:blipFill>
        <p:spPr>
          <a:xfrm>
            <a:off x="0" y="0"/>
            <a:ext cx="9144000" cy="5143500"/>
          </a:xfrm>
          <a:prstGeom prst="rect">
            <a:avLst/>
          </a:prstGeom>
        </p:spPr>
      </p:pic>
      <p:sp>
        <p:nvSpPr>
          <p:cNvPr id="4" name="Title 2"/>
          <p:cNvSpPr txBox="1">
            <a:spLocks/>
          </p:cNvSpPr>
          <p:nvPr/>
        </p:nvSpPr>
        <p:spPr>
          <a:xfrm>
            <a:off x="835819" y="1657350"/>
            <a:ext cx="7472362" cy="24622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1600" cap="none" spc="50" dirty="0">
                <a:solidFill>
                  <a:srgbClr val="FCE122"/>
                </a:solidFill>
                <a:latin typeface="Arial" charset="0"/>
                <a:ea typeface="Arial" charset="0"/>
                <a:cs typeface="Arial" charset="0"/>
              </a:rPr>
              <a:t>DO YOU AGREE WITH THE</a:t>
            </a:r>
            <a:r>
              <a:rPr lang="en-US" sz="1600" cap="none" spc="50" dirty="0">
                <a:solidFill>
                  <a:srgbClr val="FCE122"/>
                </a:solidFill>
                <a:latin typeface="Arial" charset="0"/>
                <a:ea typeface="Arial" charset="0"/>
                <a:cs typeface="Arial" charset="0"/>
              </a:rPr>
              <a:t> </a:t>
            </a:r>
            <a:r>
              <a:rPr lang="en" sz="1600" cap="none" spc="50" dirty="0">
                <a:solidFill>
                  <a:srgbClr val="FCE122"/>
                </a:solidFill>
                <a:latin typeface="Arial" charset="0"/>
                <a:ea typeface="Arial" charset="0"/>
                <a:cs typeface="Arial" charset="0"/>
              </a:rPr>
              <a:t>FOLLOWING</a:t>
            </a:r>
            <a:r>
              <a:rPr lang="en-US" sz="1600" cap="none" spc="50" dirty="0">
                <a:solidFill>
                  <a:srgbClr val="FCE122"/>
                </a:solidFill>
                <a:latin typeface="Arial" charset="0"/>
                <a:ea typeface="Arial" charset="0"/>
                <a:cs typeface="Arial" charset="0"/>
              </a:rPr>
              <a:t> </a:t>
            </a:r>
            <a:r>
              <a:rPr lang="en" sz="1600" cap="none" spc="50" dirty="0">
                <a:solidFill>
                  <a:srgbClr val="FCE122"/>
                </a:solidFill>
                <a:latin typeface="Arial" charset="0"/>
                <a:ea typeface="Arial" charset="0"/>
                <a:cs typeface="Arial" charset="0"/>
              </a:rPr>
              <a:t>STATEMENT?</a:t>
            </a:r>
          </a:p>
        </p:txBody>
      </p:sp>
      <p:sp>
        <p:nvSpPr>
          <p:cNvPr id="5" name="Title 2"/>
          <p:cNvSpPr txBox="1">
            <a:spLocks/>
          </p:cNvSpPr>
          <p:nvPr/>
        </p:nvSpPr>
        <p:spPr>
          <a:xfrm>
            <a:off x="1062038" y="2437900"/>
            <a:ext cx="7019925" cy="117724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Monitoring and evaluation of countering violent extremism efforts has been sufficient to know what works well in my context.</a:t>
            </a:r>
          </a:p>
        </p:txBody>
      </p:sp>
      <p:cxnSp>
        <p:nvCxnSpPr>
          <p:cNvPr id="22" name="Straight Connector 21">
            <a:extLst>
              <a:ext uri="{FF2B5EF4-FFF2-40B4-BE49-F238E27FC236}">
                <a16:creationId xmlns:a16="http://schemas.microsoft.com/office/drawing/2014/main" id="{C353C9D0-368D-DF44-8A87-A3A3B60F0946}"/>
              </a:ext>
            </a:extLst>
          </p:cNvPr>
          <p:cNvCxnSpPr/>
          <p:nvPr/>
        </p:nvCxnSpPr>
        <p:spPr>
          <a:xfrm flipH="1">
            <a:off x="2955632" y="2061500"/>
            <a:ext cx="3232736" cy="0"/>
          </a:xfrm>
          <a:prstGeom prst="line">
            <a:avLst/>
          </a:prstGeom>
          <a:ln w="3492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FEE64E-AFC1-F04E-87CA-D6220646802C}"/>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0A6AB3-4B26-6941-9C40-814EF698E299}"/>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grpSp>
        <p:nvGrpSpPr>
          <p:cNvPr id="16" name="Group 15">
            <a:extLst>
              <a:ext uri="{FF2B5EF4-FFF2-40B4-BE49-F238E27FC236}">
                <a16:creationId xmlns:a16="http://schemas.microsoft.com/office/drawing/2014/main" id="{512D3C0F-B2D3-214B-A966-AE3E94DC6100}"/>
              </a:ext>
            </a:extLst>
          </p:cNvPr>
          <p:cNvGrpSpPr/>
          <p:nvPr/>
        </p:nvGrpSpPr>
        <p:grpSpPr>
          <a:xfrm>
            <a:off x="8625148" y="4705350"/>
            <a:ext cx="525478" cy="248970"/>
            <a:chOff x="7559644" y="4723080"/>
            <a:chExt cx="441356" cy="248970"/>
          </a:xfrm>
        </p:grpSpPr>
        <p:sp>
          <p:nvSpPr>
            <p:cNvPr id="17" name="Rectangle 16">
              <a:extLst>
                <a:ext uri="{FF2B5EF4-FFF2-40B4-BE49-F238E27FC236}">
                  <a16:creationId xmlns:a16="http://schemas.microsoft.com/office/drawing/2014/main" id="{A41D4A18-0962-C64B-898A-A024E9FAF504}"/>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id="{C1CB73A6-409D-9943-A072-37840CF219A9}"/>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03</a:t>
              </a:r>
            </a:p>
          </p:txBody>
        </p:sp>
      </p:grpSp>
    </p:spTree>
    <p:extLst>
      <p:ext uri="{BB962C8B-B14F-4D97-AF65-F5344CB8AC3E}">
        <p14:creationId xmlns:p14="http://schemas.microsoft.com/office/powerpoint/2010/main" val="197395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7" name="Title 2"/>
          <p:cNvSpPr txBox="1">
            <a:spLocks/>
          </p:cNvSpPr>
          <p:nvPr/>
        </p:nvSpPr>
        <p:spPr>
          <a:xfrm>
            <a:off x="767643" y="1894602"/>
            <a:ext cx="7179004" cy="252376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Monitoring and evaluation can be costly.</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Monitoring and evaluation are also technical and require training and skill.</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The results of a program’s impact may not be observable in the short term.</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Programs are not always labeled as “countering violent extremism”.</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Programs often have many activities, which makes it difficult to connect specific outputs to specific outcomes and impact.</a:t>
            </a:r>
          </a:p>
        </p:txBody>
      </p:sp>
      <p:sp>
        <p:nvSpPr>
          <p:cNvPr id="14" name="Title 2"/>
          <p:cNvSpPr txBox="1">
            <a:spLocks/>
          </p:cNvSpPr>
          <p:nvPr/>
        </p:nvSpPr>
        <p:spPr>
          <a:xfrm>
            <a:off x="776506" y="846054"/>
            <a:ext cx="7191703" cy="69249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nSpc>
                <a:spcPts val="2700"/>
              </a:lnSpc>
            </a:pPr>
            <a:r>
              <a:rPr lang="en" sz="2400" b="0" cap="none" dirty="0">
                <a:solidFill>
                  <a:srgbClr val="0072B1"/>
                </a:solidFill>
                <a:latin typeface="Arial" charset="0"/>
                <a:ea typeface="Arial" charset="0"/>
                <a:cs typeface="Arial" charset="0"/>
              </a:rPr>
              <a:t>How is the monitoring and evaluation</a:t>
            </a:r>
            <a:r>
              <a:rPr lang="en-US" sz="2400" b="0" cap="none" dirty="0">
                <a:solidFill>
                  <a:srgbClr val="0072B1"/>
                </a:solidFill>
                <a:latin typeface="Arial" charset="0"/>
                <a:ea typeface="Arial" charset="0"/>
                <a:cs typeface="Arial" charset="0"/>
              </a:rPr>
              <a:t> </a:t>
            </a:r>
            <a:r>
              <a:rPr lang="en" sz="2400" b="0" cap="none" dirty="0">
                <a:solidFill>
                  <a:srgbClr val="0072B1"/>
                </a:solidFill>
                <a:latin typeface="Arial" charset="0"/>
                <a:ea typeface="Arial" charset="0"/>
                <a:cs typeface="Arial" charset="0"/>
              </a:rPr>
              <a:t>of countering violent extremism programming challenging?</a:t>
            </a:r>
            <a:endParaRPr lang="en-US" sz="2400" b="0" cap="none" dirty="0">
              <a:solidFill>
                <a:srgbClr val="0072B1"/>
              </a:solidFill>
              <a:latin typeface="Arial" charset="0"/>
              <a:ea typeface="Arial" charset="0"/>
              <a:cs typeface="Arial" charset="0"/>
            </a:endParaRPr>
          </a:p>
        </p:txBody>
      </p:sp>
      <p:sp>
        <p:nvSpPr>
          <p:cNvPr id="9"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grpSp>
        <p:nvGrpSpPr>
          <p:cNvPr id="10" name="Group 9">
            <a:extLst>
              <a:ext uri="{FF2B5EF4-FFF2-40B4-BE49-F238E27FC236}">
                <a16:creationId xmlns:a16="http://schemas.microsoft.com/office/drawing/2014/main" id="{F5143440-5ABD-D64F-9473-6F467952D243}"/>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id="{E0E137F0-9C83-4040-8EA7-02E78018A183}"/>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id="{A8128B3A-B7FF-194F-96CE-A9A462CF607D}"/>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04</a:t>
              </a:r>
            </a:p>
          </p:txBody>
        </p:sp>
      </p:grpSp>
      <p:cxnSp>
        <p:nvCxnSpPr>
          <p:cNvPr id="19" name="Straight Connector 18">
            <a:extLst>
              <a:ext uri="{FF2B5EF4-FFF2-40B4-BE49-F238E27FC236}">
                <a16:creationId xmlns:a16="http://schemas.microsoft.com/office/drawing/2014/main" id="{D090B211-D97D-A649-BF58-F64B3240C0E1}"/>
              </a:ext>
            </a:extLst>
          </p:cNvPr>
          <p:cNvCxnSpPr>
            <a:cxnSpLocks/>
          </p:cNvCxnSpPr>
          <p:nvPr/>
        </p:nvCxnSpPr>
        <p:spPr>
          <a:xfrm flipH="1">
            <a:off x="776506" y="1716909"/>
            <a:ext cx="837537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75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76506" y="848676"/>
            <a:ext cx="7619782" cy="69249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nSpc>
                <a:spcPts val="2700"/>
              </a:lnSpc>
            </a:pPr>
            <a:r>
              <a:rPr lang="en" sz="2400" b="0" cap="none" dirty="0">
                <a:solidFill>
                  <a:srgbClr val="0072B1"/>
                </a:solidFill>
                <a:latin typeface="Arial" charset="0"/>
                <a:ea typeface="Arial" charset="0"/>
                <a:cs typeface="Arial" charset="0"/>
              </a:rPr>
              <a:t>Challenges of monitoring and evaluation of countering violent extremism programming (continued):</a:t>
            </a:r>
            <a:endParaRPr lang="en-US" sz="2400" b="0" cap="none" dirty="0">
              <a:solidFill>
                <a:srgbClr val="0072B1"/>
              </a:solidFill>
              <a:latin typeface="Arial" charset="0"/>
              <a:ea typeface="Arial" charset="0"/>
              <a:cs typeface="Arial" charset="0"/>
            </a:endParaRPr>
          </a:p>
        </p:txBody>
      </p:sp>
      <p:sp>
        <p:nvSpPr>
          <p:cNvPr id="17" name="Title 2"/>
          <p:cNvSpPr txBox="1">
            <a:spLocks/>
          </p:cNvSpPr>
          <p:nvPr/>
        </p:nvSpPr>
        <p:spPr>
          <a:xfrm>
            <a:off x="762000" y="1892646"/>
            <a:ext cx="7634288" cy="287771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Online activities are particularly difficult to monitor and evaluate when program is virtual.</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External factors to the programs may also influence the outcomes and impact.</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In a related manner, change is a dynamic and rarely linear process, unlike most monitoring tools and logical models.</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If programs change, the monitoring and evaluation may not be flexible.</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Behavioral and attitudinal changes are not easy to measure.</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Violent extremism is relatively rare, so it is difficult to observe changes.</a:t>
            </a:r>
          </a:p>
        </p:txBody>
      </p:sp>
      <p:cxnSp>
        <p:nvCxnSpPr>
          <p:cNvPr id="19" name="Straight Connector 18"/>
          <p:cNvCxnSpPr>
            <a:cxnSpLocks/>
          </p:cNvCxnSpPr>
          <p:nvPr/>
        </p:nvCxnSpPr>
        <p:spPr>
          <a:xfrm flipH="1">
            <a:off x="776506" y="1716909"/>
            <a:ext cx="837537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grpSp>
        <p:nvGrpSpPr>
          <p:cNvPr id="9" name="Group 8">
            <a:extLst>
              <a:ext uri="{FF2B5EF4-FFF2-40B4-BE49-F238E27FC236}">
                <a16:creationId xmlns:a16="http://schemas.microsoft.com/office/drawing/2014/main" id="{F710297E-92E4-284E-A37C-E0DE48FEBBA2}"/>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id="{F56B137B-87B6-E44A-B787-4C5ECBC1114A}"/>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2">
              <a:extLst>
                <a:ext uri="{FF2B5EF4-FFF2-40B4-BE49-F238E27FC236}">
                  <a16:creationId xmlns:a16="http://schemas.microsoft.com/office/drawing/2014/main" id="{0C25A106-BD5D-F943-A3E4-3DCD8EF54B31}"/>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05</a:t>
              </a:r>
            </a:p>
          </p:txBody>
        </p:sp>
      </p:grpSp>
    </p:spTree>
    <p:extLst>
      <p:ext uri="{BB962C8B-B14F-4D97-AF65-F5344CB8AC3E}">
        <p14:creationId xmlns:p14="http://schemas.microsoft.com/office/powerpoint/2010/main" val="165869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988219" y="1983128"/>
            <a:ext cx="7167562" cy="117724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We should embed the monitoring and </a:t>
            </a:r>
            <a:br>
              <a:rPr lang="en-US" sz="2550" b="0" cap="none" dirty="0">
                <a:latin typeface="Arial" charset="0"/>
                <a:ea typeface="Arial" charset="0"/>
                <a:cs typeface="Arial" charset="0"/>
              </a:rPr>
            </a:br>
            <a:r>
              <a:rPr lang="en" sz="2550" b="0" cap="none" dirty="0">
                <a:latin typeface="Arial" charset="0"/>
                <a:ea typeface="Arial" charset="0"/>
                <a:cs typeface="Arial" charset="0"/>
              </a:rPr>
              <a:t>evaluation processes into programs from the early design phase.</a:t>
            </a:r>
            <a:endParaRPr lang="en-US" sz="2550" b="0" cap="none" dirty="0">
              <a:latin typeface="Arial" charset="0"/>
              <a:ea typeface="Arial" charset="0"/>
              <a:cs typeface="Arial" charset="0"/>
            </a:endParaRPr>
          </a:p>
        </p:txBody>
      </p:sp>
      <p:cxnSp>
        <p:nvCxnSpPr>
          <p:cNvPr id="16" name="Straight Connector 15">
            <a:extLst>
              <a:ext uri="{FF2B5EF4-FFF2-40B4-BE49-F238E27FC236}">
                <a16:creationId xmlns:a16="http://schemas.microsoft.com/office/drawing/2014/main" id="{736C0E38-B054-C74D-923D-5382C70467B8}"/>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965F1A-913B-FA4C-B551-5FB1B2401E89}"/>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grpSp>
        <p:nvGrpSpPr>
          <p:cNvPr id="9" name="Group 8">
            <a:extLst>
              <a:ext uri="{FF2B5EF4-FFF2-40B4-BE49-F238E27FC236}">
                <a16:creationId xmlns:a16="http://schemas.microsoft.com/office/drawing/2014/main" id="{7700B751-3914-5B49-9345-A093D24C2328}"/>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id="{1A8AD3C7-3F4F-D24B-BDB7-76FB040AC0D9}"/>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2">
              <a:extLst>
                <a:ext uri="{FF2B5EF4-FFF2-40B4-BE49-F238E27FC236}">
                  <a16:creationId xmlns:a16="http://schemas.microsoft.com/office/drawing/2014/main" id="{045E8961-4FF2-C24E-A2B0-E6AD473818B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06</a:t>
              </a:r>
            </a:p>
          </p:txBody>
        </p:sp>
      </p:grpSp>
    </p:spTree>
    <p:extLst>
      <p:ext uri="{BB962C8B-B14F-4D97-AF65-F5344CB8AC3E}">
        <p14:creationId xmlns:p14="http://schemas.microsoft.com/office/powerpoint/2010/main" val="5977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76506" y="795338"/>
            <a:ext cx="7619782"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The designing of a monitoring and evaluation framework should include:</a:t>
            </a:r>
            <a:endParaRPr lang="en-US" sz="2400" b="0" cap="none" dirty="0">
              <a:solidFill>
                <a:srgbClr val="0072B1"/>
              </a:solidFill>
              <a:latin typeface="Arial" charset="0"/>
              <a:ea typeface="Arial" charset="0"/>
              <a:cs typeface="Arial" charset="0"/>
            </a:endParaRPr>
          </a:p>
        </p:txBody>
      </p:sp>
      <p:sp>
        <p:nvSpPr>
          <p:cNvPr id="17" name="Title 2"/>
          <p:cNvSpPr txBox="1">
            <a:spLocks/>
          </p:cNvSpPr>
          <p:nvPr/>
        </p:nvSpPr>
        <p:spPr>
          <a:xfrm>
            <a:off x="762000" y="1945660"/>
            <a:ext cx="7634288" cy="252376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articulating the theory of how the project, program, or policy will result in positive changes (called the theory of change), </a:t>
            </a:r>
          </a:p>
          <a:p>
            <a:pPr marL="285750" indent="-28575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setting good goals, objectives, and activities,</a:t>
            </a:r>
          </a:p>
          <a:p>
            <a:pPr marL="285750" indent="-28575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identifying how implementers will measure the degree of achievement of objectives and accomplishment of the activities,</a:t>
            </a:r>
          </a:p>
          <a:p>
            <a:pPr marL="285750" indent="-28575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planning for the time and manner in which the monitoring and evaluation should happen,</a:t>
            </a:r>
          </a:p>
          <a:p>
            <a:pPr marL="285750" indent="-28575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and setting aside the resources needed for monitoring and evaluation.</a:t>
            </a:r>
          </a:p>
        </p:txBody>
      </p:sp>
      <p:cxnSp>
        <p:nvCxnSpPr>
          <p:cNvPr id="19" name="Straight Connector 18"/>
          <p:cNvCxnSpPr>
            <a:cxnSpLocks/>
          </p:cNvCxnSpPr>
          <p:nvPr/>
        </p:nvCxnSpPr>
        <p:spPr>
          <a:xfrm flipH="1">
            <a:off x="776506" y="1709738"/>
            <a:ext cx="836749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grpSp>
        <p:nvGrpSpPr>
          <p:cNvPr id="10" name="Group 9">
            <a:extLst>
              <a:ext uri="{FF2B5EF4-FFF2-40B4-BE49-F238E27FC236}">
                <a16:creationId xmlns:a16="http://schemas.microsoft.com/office/drawing/2014/main" id="{361052FF-C514-1543-A299-4F734536031E}"/>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id="{8DA9B632-A45C-4040-B826-42E809C22584}"/>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2">
              <a:extLst>
                <a:ext uri="{FF2B5EF4-FFF2-40B4-BE49-F238E27FC236}">
                  <a16:creationId xmlns:a16="http://schemas.microsoft.com/office/drawing/2014/main" id="{212A50A6-167E-2D44-9AC4-CEF01A2D92A0}"/>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07</a:t>
              </a:r>
            </a:p>
          </p:txBody>
        </p:sp>
      </p:grpSp>
    </p:spTree>
    <p:extLst>
      <p:ext uri="{BB962C8B-B14F-4D97-AF65-F5344CB8AC3E}">
        <p14:creationId xmlns:p14="http://schemas.microsoft.com/office/powerpoint/2010/main" val="159464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BEF104-5008-D34C-B8F0-E037C4689423}"/>
              </a:ext>
            </a:extLst>
          </p:cNvPr>
          <p:cNvPicPr>
            <a:picLocks noChangeAspect="1"/>
          </p:cNvPicPr>
          <p:nvPr/>
        </p:nvPicPr>
        <p:blipFill rotWithShape="1">
          <a:blip r:embed="rId3">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sp>
        <p:nvSpPr>
          <p:cNvPr id="2" name="Title 1"/>
          <p:cNvSpPr>
            <a:spLocks noGrp="1"/>
          </p:cNvSpPr>
          <p:nvPr>
            <p:ph type="title"/>
          </p:nvPr>
        </p:nvSpPr>
        <p:spPr>
          <a:xfrm>
            <a:off x="738744" y="1466850"/>
            <a:ext cx="7514112" cy="1485900"/>
          </a:xfrm>
        </p:spPr>
        <p:txBody>
          <a:bodyPr>
            <a:normAutofit/>
          </a:bodyPr>
          <a:lstStyle/>
          <a:p>
            <a:pPr lvl="0">
              <a:spcBef>
                <a:spcPts val="0"/>
              </a:spcBef>
              <a:spcAft>
                <a:spcPts val="1600"/>
              </a:spcAft>
            </a:pPr>
            <a:r>
              <a:rPr lang="en" sz="2400" dirty="0">
                <a:solidFill>
                  <a:schemeClr val="bg1"/>
                </a:solidFill>
                <a:latin typeface="Arial" charset="0"/>
                <a:ea typeface="Arial" charset="0"/>
                <a:cs typeface="Arial" charset="0"/>
              </a:rPr>
              <a:t>A </a:t>
            </a:r>
            <a:r>
              <a:rPr lang="en" sz="2400" b="1" dirty="0">
                <a:solidFill>
                  <a:srgbClr val="FCE122"/>
                </a:solidFill>
              </a:rPr>
              <a:t>theory of change</a:t>
            </a:r>
            <a:r>
              <a:rPr lang="en" sz="2400" dirty="0">
                <a:solidFill>
                  <a:srgbClr val="FCE122"/>
                </a:solidFill>
              </a:rPr>
              <a:t> </a:t>
            </a:r>
            <a:r>
              <a:rPr lang="en-US" sz="2400" dirty="0">
                <a:solidFill>
                  <a:schemeClr val="bg1"/>
                </a:solidFill>
                <a:latin typeface="Arial" charset="0"/>
                <a:ea typeface="Arial" charset="0"/>
                <a:cs typeface="Arial" charset="0"/>
              </a:rPr>
              <a:t>is an explanation of the causal links from activities to the intended outputs, to subsequent outcomes, and finally to the intended impact.</a:t>
            </a:r>
            <a:endParaRPr lang="en" sz="2400" dirty="0">
              <a:solidFill>
                <a:schemeClr val="bg1"/>
              </a:solidFill>
              <a:latin typeface="Arial" charset="0"/>
              <a:ea typeface="Arial" charset="0"/>
              <a:cs typeface="Arial" charset="0"/>
            </a:endParaRPr>
          </a:p>
        </p:txBody>
      </p:sp>
      <p:cxnSp>
        <p:nvCxnSpPr>
          <p:cNvPr id="11" name="Straight Connector 10">
            <a:extLst>
              <a:ext uri="{FF2B5EF4-FFF2-40B4-BE49-F238E27FC236}">
                <a16:creationId xmlns:a16="http://schemas.microsoft.com/office/drawing/2014/main" id="{DBFA1B49-7A63-2D40-9563-A97F0FECD4FE}"/>
              </a:ext>
            </a:extLst>
          </p:cNvPr>
          <p:cNvCxnSpPr/>
          <p:nvPr/>
        </p:nvCxnSpPr>
        <p:spPr>
          <a:xfrm flipH="1">
            <a:off x="722244" y="842342"/>
            <a:ext cx="842175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grpSp>
        <p:nvGrpSpPr>
          <p:cNvPr id="10" name="Group 9">
            <a:extLst>
              <a:ext uri="{FF2B5EF4-FFF2-40B4-BE49-F238E27FC236}">
                <a16:creationId xmlns:a16="http://schemas.microsoft.com/office/drawing/2014/main" id="{DAFB5FB9-877D-5B4D-970E-0E6CD31AE14E}"/>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a16="http://schemas.microsoft.com/office/drawing/2014/main" id="{255DB151-B2C1-E544-AA9B-8537758344E2}"/>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itle 2">
              <a:extLst>
                <a:ext uri="{FF2B5EF4-FFF2-40B4-BE49-F238E27FC236}">
                  <a16:creationId xmlns:a16="http://schemas.microsoft.com/office/drawing/2014/main" id="{632E1D55-972E-B241-988B-7CAF1B0BBFA2}"/>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08</a:t>
              </a:r>
            </a:p>
          </p:txBody>
        </p:sp>
      </p:grpSp>
    </p:spTree>
    <p:extLst>
      <p:ext uri="{BB962C8B-B14F-4D97-AF65-F5344CB8AC3E}">
        <p14:creationId xmlns:p14="http://schemas.microsoft.com/office/powerpoint/2010/main" val="208688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62000" y="1220291"/>
            <a:ext cx="5268694"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Examples of a Theory of Change</a:t>
            </a:r>
            <a:endParaRPr lang="en-US" sz="2400" b="0" cap="none" dirty="0">
              <a:solidFill>
                <a:srgbClr val="0072B1"/>
              </a:solidFill>
              <a:latin typeface="Arial" charset="0"/>
              <a:ea typeface="Arial" charset="0"/>
              <a:cs typeface="Arial" charset="0"/>
            </a:endParaRPr>
          </a:p>
        </p:txBody>
      </p:sp>
      <p:sp>
        <p:nvSpPr>
          <p:cNvPr id="17" name="Title 2"/>
          <p:cNvSpPr txBox="1">
            <a:spLocks/>
          </p:cNvSpPr>
          <p:nvPr/>
        </p:nvSpPr>
        <p:spPr>
          <a:xfrm>
            <a:off x="761010" y="1939841"/>
            <a:ext cx="7635278" cy="229293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rgbClr val="0072B1"/>
              </a:buClr>
              <a:buSzPct val="100000"/>
              <a:buFont typeface="Arial" charset="0"/>
              <a:buChar char="•"/>
            </a:pPr>
            <a:r>
              <a:rPr lang="en-US" sz="1800" cap="none" dirty="0">
                <a:solidFill>
                  <a:srgbClr val="0072B1"/>
                </a:solidFill>
                <a:latin typeface="Arial" charset="0"/>
                <a:ea typeface="Arial" charset="0"/>
                <a:cs typeface="Arial" charset="0"/>
              </a:rPr>
              <a:t>If</a:t>
            </a:r>
            <a:r>
              <a:rPr lang="en-US" sz="1800" b="0" cap="none" dirty="0">
                <a:solidFill>
                  <a:srgbClr val="0072B1"/>
                </a:solidFill>
                <a:latin typeface="Arial" charset="0"/>
                <a:ea typeface="Arial" charset="0"/>
                <a:cs typeface="Arial" charset="0"/>
              </a:rPr>
              <a:t> at-risk [vulnerable] youth feel empowered and capable of making a difference in their communities through peaceful mechanisms, </a:t>
            </a:r>
            <a:r>
              <a:rPr lang="en-US" sz="1800" cap="none" dirty="0">
                <a:solidFill>
                  <a:srgbClr val="0072B1"/>
                </a:solidFill>
                <a:latin typeface="Arial" charset="0"/>
                <a:ea typeface="Arial" charset="0"/>
                <a:cs typeface="Arial" charset="0"/>
              </a:rPr>
              <a:t>then</a:t>
            </a:r>
            <a:r>
              <a:rPr lang="en-US" sz="1800" b="0" cap="none" dirty="0">
                <a:solidFill>
                  <a:srgbClr val="0072B1"/>
                </a:solidFill>
                <a:latin typeface="Arial" charset="0"/>
                <a:ea typeface="Arial" charset="0"/>
                <a:cs typeface="Arial" charset="0"/>
              </a:rPr>
              <a:t> they will be less inclined to support and/or engage in violent extremism.</a:t>
            </a:r>
          </a:p>
          <a:p>
            <a:pPr marL="182880" indent="-182880">
              <a:spcBef>
                <a:spcPts val="0"/>
              </a:spcBef>
              <a:spcAft>
                <a:spcPts val="600"/>
              </a:spcAft>
              <a:buClr>
                <a:srgbClr val="0072B1"/>
              </a:buClr>
              <a:buSzPct val="100000"/>
              <a:buFont typeface="Arial" charset="0"/>
              <a:buChar char="•"/>
            </a:pPr>
            <a:r>
              <a:rPr lang="en-US" sz="1800" cap="none" dirty="0">
                <a:solidFill>
                  <a:srgbClr val="0072B1"/>
                </a:solidFill>
                <a:latin typeface="Arial" charset="0"/>
                <a:ea typeface="Arial" charset="0"/>
                <a:cs typeface="Arial" charset="0"/>
              </a:rPr>
              <a:t>If</a:t>
            </a:r>
            <a:r>
              <a:rPr lang="en-US" sz="1800" b="0" cap="none" dirty="0">
                <a:solidFill>
                  <a:srgbClr val="0072B1"/>
                </a:solidFill>
                <a:latin typeface="Arial" charset="0"/>
                <a:ea typeface="Arial" charset="0"/>
                <a:cs typeface="Arial" charset="0"/>
              </a:rPr>
              <a:t> members of distinct groups have opportunities to discuss their perspectives and strategies for forging relationships with one another, </a:t>
            </a:r>
            <a:r>
              <a:rPr lang="en-US" sz="1800" cap="none" dirty="0">
                <a:solidFill>
                  <a:srgbClr val="0072B1"/>
                </a:solidFill>
                <a:latin typeface="Arial" charset="0"/>
                <a:ea typeface="Arial" charset="0"/>
                <a:cs typeface="Arial" charset="0"/>
              </a:rPr>
              <a:t>[then]</a:t>
            </a:r>
            <a:r>
              <a:rPr lang="en-US" sz="1800" b="0" cap="none" dirty="0">
                <a:solidFill>
                  <a:srgbClr val="0072B1"/>
                </a:solidFill>
                <a:latin typeface="Arial" charset="0"/>
                <a:ea typeface="Arial" charset="0"/>
                <a:cs typeface="Arial" charset="0"/>
              </a:rPr>
              <a:t> they will be more tolerant of one another and be less likely to support violent extremism based on gaining power over other identity groups.</a:t>
            </a:r>
            <a:endParaRPr lang="en" sz="1800" b="0" cap="none" dirty="0">
              <a:solidFill>
                <a:srgbClr val="0072B1"/>
              </a:solidFill>
              <a:latin typeface="Arial" charset="0"/>
              <a:ea typeface="Arial" charset="0"/>
              <a:cs typeface="Arial" charset="0"/>
            </a:endParaRPr>
          </a:p>
        </p:txBody>
      </p:sp>
      <p:grpSp>
        <p:nvGrpSpPr>
          <p:cNvPr id="12" name="Group 11"/>
          <p:cNvGrpSpPr/>
          <p:nvPr/>
        </p:nvGrpSpPr>
        <p:grpSpPr>
          <a:xfrm>
            <a:off x="8618522" y="4705350"/>
            <a:ext cx="525478" cy="248970"/>
            <a:chOff x="7559644" y="4723080"/>
            <a:chExt cx="441356" cy="248970"/>
          </a:xfrm>
        </p:grpSpPr>
        <p:sp>
          <p:nvSpPr>
            <p:cNvPr id="13" name="Rectangle 12"/>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09</a:t>
              </a:r>
            </a:p>
          </p:txBody>
        </p:sp>
      </p:grpSp>
      <p:cxnSp>
        <p:nvCxnSpPr>
          <p:cNvPr id="19" name="Straight Connector 18"/>
          <p:cNvCxnSpPr>
            <a:cxnSpLocks/>
          </p:cNvCxnSpPr>
          <p:nvPr/>
        </p:nvCxnSpPr>
        <p:spPr>
          <a:xfrm flipH="1">
            <a:off x="761010" y="1711978"/>
            <a:ext cx="838299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FAF121D8-706F-964D-8EDF-7CEF905EF559}"/>
              </a:ext>
            </a:extLst>
          </p:cNvPr>
          <p:cNvSpPr txBox="1">
            <a:spLocks/>
          </p:cNvSpPr>
          <p:nvPr/>
        </p:nvSpPr>
        <p:spPr>
          <a:xfrm>
            <a:off x="780393" y="4409318"/>
            <a:ext cx="679052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000" b="0" cap="none" dirty="0">
                <a:solidFill>
                  <a:schemeClr val="bg1">
                    <a:lumMod val="50000"/>
                  </a:schemeClr>
                </a:solidFill>
                <a:latin typeface="Arial" charset="0"/>
                <a:ea typeface="Arial" charset="0"/>
                <a:cs typeface="Arial" charset="0"/>
              </a:rPr>
              <a:t>These theories of change are common in countering violent extremism programs and were evaluated by Alliance for Peacebuilding in </a:t>
            </a:r>
            <a:r>
              <a:rPr lang="en-US" sz="1000" b="0" i="1" cap="none" dirty="0">
                <a:solidFill>
                  <a:schemeClr val="bg1">
                    <a:lumMod val="50000"/>
                  </a:schemeClr>
                </a:solidFill>
                <a:latin typeface="Arial" charset="0"/>
                <a:ea typeface="Arial" charset="0"/>
                <a:cs typeface="Arial" charset="0"/>
              </a:rPr>
              <a:t>Peacebuilding Approaches to Preventing and Countering Violent Extremism - Assessing the Evidence for </a:t>
            </a:r>
            <a:r>
              <a:rPr lang="en-US" sz="1000" b="0" i="1" cap="none" dirty="0" err="1">
                <a:solidFill>
                  <a:schemeClr val="bg1">
                    <a:lumMod val="50000"/>
                  </a:schemeClr>
                </a:solidFill>
                <a:latin typeface="Arial" charset="0"/>
                <a:ea typeface="Arial" charset="0"/>
                <a:cs typeface="Arial" charset="0"/>
              </a:rPr>
              <a:t>KeyTheories</a:t>
            </a:r>
            <a:r>
              <a:rPr lang="en-US" sz="1000" b="0" i="1" cap="none" dirty="0">
                <a:solidFill>
                  <a:schemeClr val="bg1">
                    <a:lumMod val="50000"/>
                  </a:schemeClr>
                </a:solidFill>
                <a:latin typeface="Arial" charset="0"/>
                <a:ea typeface="Arial" charset="0"/>
                <a:cs typeface="Arial" charset="0"/>
              </a:rPr>
              <a:t> of Change.</a:t>
            </a:r>
            <a:endParaRPr lang="en" sz="1000" b="0" i="1" cap="none" dirty="0">
              <a:solidFill>
                <a:schemeClr val="bg1">
                  <a:lumMod val="50000"/>
                </a:schemeClr>
              </a:solidFill>
              <a:latin typeface="Arial" charset="0"/>
              <a:ea typeface="Arial" charset="0"/>
              <a:cs typeface="Arial" charset="0"/>
            </a:endParaRPr>
          </a:p>
        </p:txBody>
      </p:sp>
      <p:sp>
        <p:nvSpPr>
          <p:cNvPr id="11"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1831588723"/>
      </p:ext>
    </p:extLst>
  </p:cSld>
  <p:clrMapOvr>
    <a:masterClrMapping/>
  </p:clrMapOvr>
</p:sld>
</file>

<file path=ppt/theme/theme1.xml><?xml version="1.0" encoding="utf-8"?>
<a:theme xmlns:a="http://schemas.openxmlformats.org/drawingml/2006/main" name="0429_SFCG_Powerpoint">
  <a:themeElements>
    <a:clrScheme name="Custom 8">
      <a:dk1>
        <a:srgbClr val="2C2C2D"/>
      </a:dk1>
      <a:lt1>
        <a:srgbClr val="FFFFFF"/>
      </a:lt1>
      <a:dk2>
        <a:srgbClr val="193875"/>
      </a:dk2>
      <a:lt2>
        <a:srgbClr val="EEECE1"/>
      </a:lt2>
      <a:accent1>
        <a:srgbClr val="008FBE"/>
      </a:accent1>
      <a:accent2>
        <a:srgbClr val="0069A6"/>
      </a:accent2>
      <a:accent3>
        <a:srgbClr val="FFE01E"/>
      </a:accent3>
      <a:accent4>
        <a:srgbClr val="58595B"/>
      </a:accent4>
      <a:accent5>
        <a:srgbClr val="133743"/>
      </a:accent5>
      <a:accent6>
        <a:srgbClr val="0AD092"/>
      </a:accent6>
      <a:hlink>
        <a:srgbClr val="00465C"/>
      </a:hlink>
      <a:folHlink>
        <a:srgbClr val="004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9000" dirty="0" smtClean="0">
            <a:solidFill>
              <a:srgbClr val="0095C3"/>
            </a:solidFill>
            <a:latin typeface="Arial Black" panose="020B0A04020102020204" pitchFamily="34" charset="0"/>
            <a:ea typeface="Open Sans" panose="020B0606030504020204" pitchFamily="34" charset="0"/>
            <a:cs typeface="Open Sans" panose="020B0606030504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3861</TotalTime>
  <Words>1380</Words>
  <Application>Microsoft Macintosh PowerPoint</Application>
  <PresentationFormat>On-screen Show (16:9)</PresentationFormat>
  <Paragraphs>125</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vt:lpstr>
      <vt:lpstr>Arial Black</vt:lpstr>
      <vt:lpstr>Calibri</vt:lpstr>
      <vt:lpstr>Open Sans</vt:lpstr>
      <vt:lpstr>Wingdings</vt:lpstr>
      <vt:lpstr>0429_SFCG_Powerpoint</vt:lpstr>
      <vt:lpstr>MODULE 10 Monitoring and Evaluation of Efforts in Response to Violent Extremism</vt:lpstr>
      <vt:lpstr>PowerPoint Presentation</vt:lpstr>
      <vt:lpstr>PowerPoint Presentation</vt:lpstr>
      <vt:lpstr>PowerPoint Presentation</vt:lpstr>
      <vt:lpstr>PowerPoint Presentation</vt:lpstr>
      <vt:lpstr>PowerPoint Presentation</vt:lpstr>
      <vt:lpstr>PowerPoint Presentation</vt:lpstr>
      <vt:lpstr>A theory of change is an explanation of the causal links from activities to the intended outputs, to subsequent outcomes, and finally to the intended impact.</vt:lpstr>
      <vt:lpstr>PowerPoint Presentation</vt:lpstr>
      <vt:lpstr>Outputs are measurable products (usually recorded as a number) of a program’s activities or services and are often recorded measures in terms of units completed. </vt:lpstr>
      <vt:lpstr>Outcomes are any results of program activities or services (usually recorded qualitatively) and are often expressed in terms of changes in behavior or attitudes. </vt:lpstr>
      <vt:lpstr>Impact is the measurable effect or change a program has on the target population (impact can be intended or unintended, direct or indirect).   May be set by donors.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Search for Common Ground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2014-05-01T14:47:26Z</dcterms:created>
  <dcterms:modified xsi:type="dcterms:W3CDTF">2019-02-27T16:08:05Z</dcterms:modified>
</cp:coreProperties>
</file>