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82" r:id="rId3"/>
    <p:sldId id="284" r:id="rId4"/>
    <p:sldId id="285" r:id="rId5"/>
    <p:sldId id="286" r:id="rId6"/>
    <p:sldId id="283" r:id="rId7"/>
    <p:sldId id="287" r:id="rId8"/>
    <p:sldId id="289" r:id="rId9"/>
    <p:sldId id="445" r:id="rId10"/>
    <p:sldId id="291" r:id="rId11"/>
    <p:sldId id="292" r:id="rId12"/>
    <p:sldId id="436" r:id="rId13"/>
    <p:sldId id="43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5" pos="1912" userDrawn="1">
          <p15:clr>
            <a:srgbClr val="A4A3A4"/>
          </p15:clr>
        </p15:guide>
        <p15:guide id="7" pos="5568" userDrawn="1">
          <p15:clr>
            <a:srgbClr val="A4A3A4"/>
          </p15:clr>
        </p15:guide>
        <p15:guide id="8" pos="3792" userDrawn="1">
          <p15:clr>
            <a:srgbClr val="A4A3A4"/>
          </p15:clr>
        </p15:guide>
        <p15:guide id="9" orient="horz" pos="1092"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72"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194"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23" userDrawn="1">
          <p15:clr>
            <a:srgbClr val="A4A3A4"/>
          </p15:clr>
        </p15:guide>
        <p15:guide id="25" pos="268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1"/>
    <a:srgbClr val="00475D"/>
    <a:srgbClr val="133743"/>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7" autoAdjust="0"/>
    <p:restoredTop sz="87083"/>
  </p:normalViewPr>
  <p:slideViewPr>
    <p:cSldViewPr snapToGrid="0">
      <p:cViewPr>
        <p:scale>
          <a:sx n="110" d="100"/>
          <a:sy n="110" d="100"/>
        </p:scale>
        <p:origin x="-870" y="-294"/>
      </p:cViewPr>
      <p:guideLst>
        <p:guide orient="horz" pos="1092"/>
        <p:guide orient="horz" pos="2162"/>
        <p:guide orient="horz" pos="132"/>
        <p:guide orient="horz" pos="3127"/>
        <p:guide orient="horz" pos="2970"/>
        <p:guide orient="horz" pos="372"/>
        <p:guide orient="horz"/>
        <p:guide orient="horz" pos="3238"/>
        <p:guide orient="horz" pos="723"/>
        <p:guide pos="1912"/>
        <p:guide pos="5568"/>
        <p:guide pos="3792"/>
        <p:guide pos="2880"/>
        <p:guide pos="480"/>
        <p:guide pos="5289"/>
        <p:guide/>
        <p:guide pos="5760"/>
        <p:guide pos="194"/>
        <p:guide pos="2160"/>
        <p:guide pos="268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4/9/2019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8</a:t>
            </a:fld>
            <a:endParaRPr lang="en-US"/>
          </a:p>
        </p:txBody>
      </p:sp>
    </p:spTree>
    <p:extLst>
      <p:ext uri="{BB962C8B-B14F-4D97-AF65-F5344CB8AC3E}">
        <p14:creationId xmlns:p14="http://schemas.microsoft.com/office/powerpoint/2010/main" val="95142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youtu.be/YPM3M5qee7M" TargetMode="External"/><Relationship Id="rId3" Type="http://schemas.openxmlformats.org/officeDocument/2006/relationships/hyperlink" Target="https://www.youtube.com/watch?v=YPM3M5qee7M&amp;feature=youtu.be"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drive.google.com/a/sfcg.org/uc?id=1uQno6NGrFnqT8zBtCPdDPMfSiFuHerPf&amp;export=download" TargetMode="External"/><Relationship Id="rId5" Type="http://schemas.openxmlformats.org/officeDocument/2006/relationships/hyperlink" Target="https://drive.google.com/a/sfcg.org/uc?id=1Dapi4V3O4J6jiJHpygaT-zdO8oY1jdUV&amp;export=download" TargetMode="External"/><Relationship Id="rId4" Type="http://schemas.openxmlformats.org/officeDocument/2006/relationships/hyperlink" Target="https://drive.google.com/a/sfcg.org/uc?id=1uvIrs_nS-R-Kq44cjJuwagahIzIYs_de&amp;export=download" TargetMode="Externa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t="13562" b="16288"/>
          <a:stretch/>
        </p:blipFill>
        <p:spPr>
          <a:xfrm>
            <a:off x="-6212" y="0"/>
            <a:ext cx="9152697" cy="4280452"/>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6" y="3331649"/>
            <a:ext cx="4629150" cy="1107996"/>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01</a:t>
            </a:r>
            <a:r>
              <a:rPr lang="en-US" dirty="0"/>
              <a:t/>
            </a:r>
            <a:br>
              <a:rPr lang="en-US" dirty="0"/>
            </a:br>
            <a:r>
              <a:rPr lang="en" sz="1800" b="0" cap="none" dirty="0">
                <a:latin typeface="Arial" charset="0"/>
                <a:ea typeface="Arial" charset="0"/>
                <a:cs typeface="Arial" charset="0"/>
              </a:rPr>
              <a:t>Conceptual Grounding in Countering </a:t>
            </a:r>
            <a:r>
              <a:rPr lang="en-US" sz="1800" b="0" cap="none" dirty="0">
                <a:latin typeface="Arial" charset="0"/>
                <a:ea typeface="Arial" charset="0"/>
                <a:cs typeface="Arial" charset="0"/>
              </a:rPr>
              <a:t/>
            </a:r>
            <a:br>
              <a:rPr lang="en-US" sz="1800" b="0" cap="none" dirty="0">
                <a:latin typeface="Arial" charset="0"/>
                <a:ea typeface="Arial" charset="0"/>
                <a:cs typeface="Arial" charset="0"/>
              </a:rPr>
            </a:br>
            <a:r>
              <a:rPr lang="en" sz="1800" b="0" cap="none" dirty="0">
                <a:latin typeface="Arial" charset="0"/>
                <a:ea typeface="Arial" charset="0"/>
                <a:cs typeface="Arial" charset="0"/>
              </a:rPr>
              <a:t>Violent Extremism</a:t>
            </a:r>
            <a:endParaRPr lang="en-US" sz="1800" b="0" cap="none" dirty="0">
              <a:latin typeface="Arial" charset="0"/>
              <a:ea typeface="Arial" charset="0"/>
              <a:cs typeface="Arial" charset="0"/>
            </a:endParaRP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11" name="Picture 3" descr="C:\Users\Hannah Kim\Desktop\your sister file\sfcg_newlogo2.png">
            <a:extLst>
              <a:ext uri="{FF2B5EF4-FFF2-40B4-BE49-F238E27FC236}">
                <a16:creationId xmlns:a16="http://schemas.microsoft.com/office/drawing/2014/main" xmlns="" id="{2DBFA1FF-8879-6E4B-8CDD-2968F410C041}"/>
              </a:ext>
            </a:extLst>
          </p:cNvPr>
          <p:cNvPicPr>
            <a:picLocks noChangeAspect="1" noChangeArrowheads="1"/>
          </p:cNvPicPr>
          <p:nvPr/>
        </p:nvPicPr>
        <p:blipFill>
          <a:blip r:embed="rId3" cstate="print"/>
          <a:srcRect/>
          <a:stretch>
            <a:fillRect/>
          </a:stretch>
        </p:blipFill>
        <p:spPr bwMode="auto">
          <a:xfrm>
            <a:off x="6792162" y="3432175"/>
            <a:ext cx="1867306" cy="329112"/>
          </a:xfrm>
          <a:prstGeom prst="rect">
            <a:avLst/>
          </a:prstGeom>
          <a:noFill/>
        </p:spPr>
      </p:pic>
      <p:pic>
        <p:nvPicPr>
          <p:cNvPr id="12" name="Picture 11">
            <a:extLst>
              <a:ext uri="{FF2B5EF4-FFF2-40B4-BE49-F238E27FC236}">
                <a16:creationId xmlns:a16="http://schemas.microsoft.com/office/drawing/2014/main" xmlns="" id="{B521C90A-C419-DA44-BB07-B653519DE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3" name="Picture 12">
            <a:extLst>
              <a:ext uri="{FF2B5EF4-FFF2-40B4-BE49-F238E27FC236}">
                <a16:creationId xmlns:a16="http://schemas.microsoft.com/office/drawing/2014/main" xmlns="" id="{680C7C35-4A5F-F544-A8E2-F66C839DE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
        <p:nvSpPr>
          <p:cNvPr id="14" name="Rectangle 13">
            <a:extLst>
              <a:ext uri="{FF2B5EF4-FFF2-40B4-BE49-F238E27FC236}">
                <a16:creationId xmlns:a16="http://schemas.microsoft.com/office/drawing/2014/main" xmlns="" id="{61421FCE-72B6-9A4F-8832-0D70EB8F9DC3}"/>
              </a:ext>
            </a:extLst>
          </p:cNvPr>
          <p:cNvSpPr/>
          <p:nvPr/>
        </p:nvSpPr>
        <p:spPr>
          <a:xfrm>
            <a:off x="7857811" y="0"/>
            <a:ext cx="1286189"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Russell Watkins/DFID</a:t>
            </a:r>
          </a:p>
        </p:txBody>
      </p:sp>
    </p:spTree>
    <p:extLst>
      <p:ext uri="{BB962C8B-B14F-4D97-AF65-F5344CB8AC3E}">
        <p14:creationId xmlns:p14="http://schemas.microsoft.com/office/powerpoint/2010/main" val="10773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514475" y="2179335"/>
            <a:ext cx="6115050" cy="78483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is Los Angeles’ experience similar or different to your local context?</a:t>
            </a:r>
            <a:endParaRPr lang="en-US" sz="2550" b="0" cap="none" dirty="0">
              <a:latin typeface="Arial" charset="0"/>
              <a:ea typeface="Arial" charset="0"/>
              <a:cs typeface="Arial" charset="0"/>
            </a:endParaRPr>
          </a:p>
        </p:txBody>
      </p:sp>
      <p:grpSp>
        <p:nvGrpSpPr>
          <p:cNvPr id="9" name="Group 8">
            <a:extLst>
              <a:ext uri="{FF2B5EF4-FFF2-40B4-BE49-F238E27FC236}">
                <a16:creationId xmlns:a16="http://schemas.microsoft.com/office/drawing/2014/main" xmlns="" id="{24BBECCE-C1C1-144F-B1F0-009D17E91380}"/>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984EDB4F-8EC0-C545-9855-F262FDC9500B}"/>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a16="http://schemas.microsoft.com/office/drawing/2014/main" xmlns="" id="{81E82B87-4361-524D-A5F3-EBAAB6280E1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cxnSp>
        <p:nvCxnSpPr>
          <p:cNvPr id="16" name="Straight Connector 15">
            <a:extLst>
              <a:ext uri="{FF2B5EF4-FFF2-40B4-BE49-F238E27FC236}">
                <a16:creationId xmlns:a16="http://schemas.microsoft.com/office/drawing/2014/main" xmlns="" id="{04B29974-41E5-2547-BF5C-8A7B4DD70562}"/>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04BB44F-3731-3941-AF7D-5A06D2C9277F}"/>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15B3172F-E732-334F-A02C-5FA9F176EA62}"/>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9D1C7AEB-BCE4-BA4B-8CED-849B370EF7FE}"/>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88883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398EC02-D82F-EE4F-8B22-AF53C9CD3DF3}"/>
              </a:ext>
            </a:extLst>
          </p:cNvPr>
          <p:cNvSpPr/>
          <p:nvPr/>
        </p:nvSpPr>
        <p:spPr>
          <a:xfrm>
            <a:off x="0" y="4841748"/>
            <a:ext cx="9144000" cy="301752"/>
          </a:xfrm>
          <a:prstGeom prst="rect">
            <a:avLst/>
          </a:prstGeom>
          <a:solidFill>
            <a:srgbClr val="00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8321E903-3FB3-BE4D-A2DB-7631440F9322}"/>
              </a:ext>
            </a:extLst>
          </p:cNvPr>
          <p:cNvSpPr/>
          <p:nvPr/>
        </p:nvSpPr>
        <p:spPr>
          <a:xfrm>
            <a:off x="-3301" y="0"/>
            <a:ext cx="9147301" cy="676656"/>
          </a:xfrm>
          <a:prstGeom prst="rect">
            <a:avLst/>
          </a:prstGeom>
          <a:solidFill>
            <a:srgbClr val="00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BA9B41F0-DD17-0344-B7CF-230787ACB787}"/>
              </a:ext>
            </a:extLst>
          </p:cNvPr>
          <p:cNvGrpSpPr/>
          <p:nvPr/>
        </p:nvGrpSpPr>
        <p:grpSpPr>
          <a:xfrm>
            <a:off x="8625148" y="4705350"/>
            <a:ext cx="525478" cy="248970"/>
            <a:chOff x="7559644" y="4723080"/>
            <a:chExt cx="441356" cy="248970"/>
          </a:xfrm>
        </p:grpSpPr>
        <p:sp>
          <p:nvSpPr>
            <p:cNvPr id="7" name="Rectangle 6">
              <a:extLst>
                <a:ext uri="{FF2B5EF4-FFF2-40B4-BE49-F238E27FC236}">
                  <a16:creationId xmlns:a16="http://schemas.microsoft.com/office/drawing/2014/main" xmlns="" id="{D132F8D8-2741-0F44-BD1C-7852ACF3F31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2">
              <a:extLst>
                <a:ext uri="{FF2B5EF4-FFF2-40B4-BE49-F238E27FC236}">
                  <a16:creationId xmlns:a16="http://schemas.microsoft.com/office/drawing/2014/main" xmlns="" id="{BD9ADBD4-2D97-D441-95B3-56126F99C54D}"/>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255" y="0"/>
            <a:ext cx="7273490" cy="5143500"/>
          </a:xfrm>
          <a:prstGeom prst="rect">
            <a:avLst/>
          </a:prstGeom>
        </p:spPr>
      </p:pic>
    </p:spTree>
    <p:extLst>
      <p:ext uri="{BB962C8B-B14F-4D97-AF65-F5344CB8AC3E}">
        <p14:creationId xmlns:p14="http://schemas.microsoft.com/office/powerpoint/2010/main" val="1638253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sp>
        <p:nvSpPr>
          <p:cNvPr id="12" name="Title 2"/>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4" name="Title 2"/>
          <p:cNvSpPr txBox="1">
            <a:spLocks/>
          </p:cNvSpPr>
          <p:nvPr/>
        </p:nvSpPr>
        <p:spPr>
          <a:xfrm>
            <a:off x="788504" y="1752549"/>
            <a:ext cx="7607783" cy="182280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Violent extremism is a complex problem, but is not a “phenomenon” that is impossible to understand or address.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Preventing and countering violent extremism requires a broad approach with multiple tools.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Violent extremism is very context-specific and cannot be associated with any religion, nationality, or ethnic group.</a:t>
            </a:r>
          </a:p>
        </p:txBody>
      </p:sp>
      <p:grpSp>
        <p:nvGrpSpPr>
          <p:cNvPr id="11" name="Group 10">
            <a:extLst>
              <a:ext uri="{FF2B5EF4-FFF2-40B4-BE49-F238E27FC236}">
                <a16:creationId xmlns:a16="http://schemas.microsoft.com/office/drawing/2014/main" xmlns="" id="{196BC404-B1EA-7644-A2BF-2873066EFDEF}"/>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78246FAB-548B-254C-BC9D-76E57E1FEFA8}"/>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xmlns="" id="{C1F5AB23-4F65-924F-B5AC-C26186B86EF3}"/>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cxnSp>
        <p:nvCxnSpPr>
          <p:cNvPr id="17" name="Straight Connector 16">
            <a:extLst>
              <a:ext uri="{FF2B5EF4-FFF2-40B4-BE49-F238E27FC236}">
                <a16:creationId xmlns:a16="http://schemas.microsoft.com/office/drawing/2014/main" xmlns="" id="{AAB4DA17-FA2F-A341-8B15-603C1CECDDBA}"/>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xmlns="" id="{4ACE11AF-171A-4C43-A5EF-D04C2B93727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20114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196BC404-B1EA-7644-A2BF-2873066EFDEF}"/>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78246FAB-548B-254C-BC9D-76E57E1FEFA8}"/>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a16="http://schemas.microsoft.com/office/drawing/2014/main" xmlns="" id="{C1F5AB23-4F65-924F-B5AC-C26186B86EF3}"/>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sp>
        <p:nvSpPr>
          <p:cNvPr id="17" name="Title 2">
            <a:extLst>
              <a:ext uri="{FF2B5EF4-FFF2-40B4-BE49-F238E27FC236}">
                <a16:creationId xmlns:a16="http://schemas.microsoft.com/office/drawing/2014/main" xmlns="" id="{7005D1FD-7042-A345-A761-0F800FA6BA29}"/>
              </a:ext>
            </a:extLst>
          </p:cNvPr>
          <p:cNvSpPr txBox="1">
            <a:spLocks/>
          </p:cNvSpPr>
          <p:nvPr/>
        </p:nvSpPr>
        <p:spPr>
          <a:xfrm>
            <a:off x="788504" y="1747543"/>
            <a:ext cx="7607783" cy="154651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How we define violent extremism and other terms is important.</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Countering violent extremism requires the involvement of the whole society.</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There may be costs of failure when countering violent extremism programs do not work.</a:t>
            </a:r>
          </a:p>
        </p:txBody>
      </p:sp>
      <p:pic>
        <p:nvPicPr>
          <p:cNvPr id="14" name="Picture 13">
            <a:extLst>
              <a:ext uri="{FF2B5EF4-FFF2-40B4-BE49-F238E27FC236}">
                <a16:creationId xmlns:a16="http://schemas.microsoft.com/office/drawing/2014/main" xmlns="" id="{14065BB8-9D64-864A-B8C3-5AC09DBAACD4}"/>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cxnSp>
        <p:nvCxnSpPr>
          <p:cNvPr id="18" name="Straight Connector 17">
            <a:extLst>
              <a:ext uri="{FF2B5EF4-FFF2-40B4-BE49-F238E27FC236}">
                <a16:creationId xmlns:a16="http://schemas.microsoft.com/office/drawing/2014/main" xmlns="" id="{EAD1C5FD-3BAA-5645-8A3C-1F1AE49D0D99}"/>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a16="http://schemas.microsoft.com/office/drawing/2014/main" xmlns="" id="{067D6374-C42E-824E-9175-0AFCECC4531E}"/>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0" name="Footer Placeholder 4">
            <a:extLst>
              <a:ext uri="{FF2B5EF4-FFF2-40B4-BE49-F238E27FC236}">
                <a16:creationId xmlns:a16="http://schemas.microsoft.com/office/drawing/2014/main" xmlns="" id="{565ACF1D-8CEA-4049-8A4D-44021E2067F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384210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15181" r="44358"/>
          <a:stretch/>
        </p:blipFill>
        <p:spPr>
          <a:xfrm>
            <a:off x="6019799" y="10200"/>
            <a:ext cx="3124201" cy="5145808"/>
          </a:xfrm>
          <a:prstGeom prst="rect">
            <a:avLst/>
          </a:prstGeom>
        </p:spPr>
      </p:pic>
      <p:sp>
        <p:nvSpPr>
          <p:cNvPr id="11" name="Title 2"/>
          <p:cNvSpPr txBox="1">
            <a:spLocks/>
          </p:cNvSpPr>
          <p:nvPr/>
        </p:nvSpPr>
        <p:spPr>
          <a:xfrm>
            <a:off x="793845" y="842486"/>
            <a:ext cx="6286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0072B1"/>
                </a:solidFill>
                <a:latin typeface="Arial" charset="0"/>
                <a:ea typeface="Arial" charset="0"/>
                <a:cs typeface="Arial" charset="0"/>
              </a:rPr>
              <a:t>01</a:t>
            </a:r>
            <a:endParaRPr lang="en-US" sz="3000" b="0" cap="none" dirty="0">
              <a:solidFill>
                <a:srgbClr val="0072B1"/>
              </a:solidFill>
              <a:latin typeface="Arial" charset="0"/>
              <a:ea typeface="Arial" charset="0"/>
              <a:cs typeface="Arial" charset="0"/>
            </a:endParaRPr>
          </a:p>
        </p:txBody>
      </p:sp>
      <p:cxnSp>
        <p:nvCxnSpPr>
          <p:cNvPr id="12" name="Straight Connector 11"/>
          <p:cNvCxnSpPr>
            <a:cxnSpLocks/>
          </p:cNvCxnSpPr>
          <p:nvPr/>
        </p:nvCxnSpPr>
        <p:spPr>
          <a:xfrm flipH="1">
            <a:off x="770096" y="1352550"/>
            <a:ext cx="83743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2"/>
          <p:cNvSpPr txBox="1">
            <a:spLocks/>
          </p:cNvSpPr>
          <p:nvPr/>
        </p:nvSpPr>
        <p:spPr>
          <a:xfrm>
            <a:off x="793845" y="1466883"/>
            <a:ext cx="3936526" cy="276999"/>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800" b="0" cap="none" dirty="0">
                <a:solidFill>
                  <a:srgbClr val="0072B1"/>
                </a:solidFill>
                <a:latin typeface="Arial" charset="0"/>
                <a:ea typeface="Arial" charset="0"/>
                <a:cs typeface="Arial" charset="0"/>
              </a:rPr>
              <a:t>How would you define terrorism?</a:t>
            </a:r>
          </a:p>
        </p:txBody>
      </p:sp>
      <p:sp>
        <p:nvSpPr>
          <p:cNvPr id="15" name="Title 2"/>
          <p:cNvSpPr txBox="1">
            <a:spLocks/>
          </p:cNvSpPr>
          <p:nvPr/>
        </p:nvSpPr>
        <p:spPr>
          <a:xfrm>
            <a:off x="793845" y="1958799"/>
            <a:ext cx="6286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0072B1"/>
                </a:solidFill>
                <a:latin typeface="Arial" charset="0"/>
                <a:ea typeface="Arial" charset="0"/>
                <a:cs typeface="Arial" charset="0"/>
              </a:rPr>
              <a:t>02</a:t>
            </a:r>
            <a:endParaRPr lang="en-US" sz="30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70095" y="2495287"/>
            <a:ext cx="8374301"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93844" y="2617519"/>
            <a:ext cx="4683457" cy="276999"/>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buClr>
                <a:srgbClr val="000000"/>
              </a:buClr>
              <a:buSzPts val="2800"/>
            </a:pPr>
            <a:r>
              <a:rPr lang="en" sz="1800" b="0" kern="0" cap="none" dirty="0">
                <a:solidFill>
                  <a:srgbClr val="0072B1"/>
                </a:solidFill>
                <a:latin typeface="Arial"/>
                <a:ea typeface="Arial"/>
                <a:cs typeface="Arial"/>
                <a:sym typeface="Arial"/>
              </a:rPr>
              <a:t>How would you define violent extremism?</a:t>
            </a:r>
          </a:p>
        </p:txBody>
      </p:sp>
      <p:sp>
        <p:nvSpPr>
          <p:cNvPr id="18" name="Title 2"/>
          <p:cNvSpPr txBox="1">
            <a:spLocks/>
          </p:cNvSpPr>
          <p:nvPr/>
        </p:nvSpPr>
        <p:spPr>
          <a:xfrm>
            <a:off x="793845" y="3135461"/>
            <a:ext cx="6286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0072B1"/>
                </a:solidFill>
                <a:latin typeface="Arial" charset="0"/>
                <a:ea typeface="Arial" charset="0"/>
                <a:cs typeface="Arial" charset="0"/>
              </a:rPr>
              <a:t>03</a:t>
            </a:r>
            <a:endParaRPr lang="en-US" sz="3000" b="0" cap="none" dirty="0">
              <a:solidFill>
                <a:srgbClr val="0072B1"/>
              </a:solidFill>
              <a:latin typeface="Arial" charset="0"/>
              <a:ea typeface="Arial" charset="0"/>
              <a:cs typeface="Arial" charset="0"/>
            </a:endParaRPr>
          </a:p>
        </p:txBody>
      </p:sp>
      <p:cxnSp>
        <p:nvCxnSpPr>
          <p:cNvPr id="19" name="Straight Connector 18"/>
          <p:cNvCxnSpPr/>
          <p:nvPr/>
        </p:nvCxnSpPr>
        <p:spPr>
          <a:xfrm flipH="1">
            <a:off x="770095" y="3645110"/>
            <a:ext cx="8374301"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2"/>
          <p:cNvSpPr txBox="1">
            <a:spLocks/>
          </p:cNvSpPr>
          <p:nvPr/>
        </p:nvSpPr>
        <p:spPr>
          <a:xfrm>
            <a:off x="793844" y="3731315"/>
            <a:ext cx="4844955" cy="83099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pPr>
            <a:r>
              <a:rPr lang="en" sz="1800" b="0" cap="none" dirty="0">
                <a:solidFill>
                  <a:srgbClr val="0072B1"/>
                </a:solidFill>
                <a:latin typeface="Arial" charset="0"/>
                <a:ea typeface="Arial" charset="0"/>
                <a:cs typeface="Arial" charset="0"/>
              </a:rPr>
              <a:t>How do you think that different definitions can affect working on these problems in your local context?</a:t>
            </a:r>
          </a:p>
        </p:txBody>
      </p:sp>
      <p:grpSp>
        <p:nvGrpSpPr>
          <p:cNvPr id="21" name="Group 20"/>
          <p:cNvGrpSpPr/>
          <p:nvPr/>
        </p:nvGrpSpPr>
        <p:grpSpPr>
          <a:xfrm>
            <a:off x="8625148" y="4705350"/>
            <a:ext cx="525478" cy="248970"/>
            <a:chOff x="7559644" y="4723080"/>
            <a:chExt cx="441356" cy="248970"/>
          </a:xfrm>
        </p:grpSpPr>
        <p:sp>
          <p:nvSpPr>
            <p:cNvPr id="22" name="Rectangle 21"/>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02</a:t>
              </a:r>
              <a:endParaRPr lang="en-US" sz="1125" b="0" cap="none" dirty="0">
                <a:latin typeface="Arial" charset="0"/>
                <a:ea typeface="Arial" charset="0"/>
                <a:cs typeface="Arial" charset="0"/>
              </a:endParaRPr>
            </a:p>
          </p:txBody>
        </p:sp>
      </p:grpSp>
      <p:sp>
        <p:nvSpPr>
          <p:cNvPr id="24" name="Rectangle 23">
            <a:extLst>
              <a:ext uri="{FF2B5EF4-FFF2-40B4-BE49-F238E27FC236}">
                <a16:creationId xmlns:a16="http://schemas.microsoft.com/office/drawing/2014/main" xmlns="" id="{4F446EC2-616F-9749-8395-1CAF999CB673}"/>
              </a:ext>
            </a:extLst>
          </p:cNvPr>
          <p:cNvSpPr/>
          <p:nvPr/>
        </p:nvSpPr>
        <p:spPr>
          <a:xfrm>
            <a:off x="6019801" y="0"/>
            <a:ext cx="3124200"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Global Partnership for Education - GPE/CC BY-NC-ND 2.0</a:t>
            </a:r>
          </a:p>
        </p:txBody>
      </p:sp>
      <p:sp>
        <p:nvSpPr>
          <p:cNvPr id="26" name="Footer Placeholder 4">
            <a:extLst>
              <a:ext uri="{FF2B5EF4-FFF2-40B4-BE49-F238E27FC236}">
                <a16:creationId xmlns:a16="http://schemas.microsoft.com/office/drawing/2014/main" xmlns="" id="{1F79090D-6F2E-0E41-B083-9995DF56254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73649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15861" y="1075659"/>
            <a:ext cx="4495799" cy="103874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nSpc>
                <a:spcPts val="2700"/>
              </a:lnSpc>
            </a:pPr>
            <a:r>
              <a:rPr lang="en" sz="2400" b="0" cap="none" dirty="0">
                <a:solidFill>
                  <a:srgbClr val="0072B1"/>
                </a:solidFill>
                <a:latin typeface="Arial" charset="0"/>
                <a:ea typeface="Arial" charset="0"/>
                <a:cs typeface="Arial" charset="0"/>
              </a:rPr>
              <a:t>What is countering violent </a:t>
            </a:r>
            <a:r>
              <a:rPr lang="en-US" sz="2400" b="0" cap="none" dirty="0">
                <a:solidFill>
                  <a:srgbClr val="0072B1"/>
                </a:solidFill>
                <a:latin typeface="Arial" charset="0"/>
                <a:ea typeface="Arial" charset="0"/>
                <a:cs typeface="Arial" charset="0"/>
              </a:rPr>
              <a:t/>
            </a:r>
            <a:br>
              <a:rPr lang="en-US" sz="2400" b="0" cap="none" dirty="0">
                <a:solidFill>
                  <a:srgbClr val="0072B1"/>
                </a:solidFill>
                <a:latin typeface="Arial" charset="0"/>
                <a:ea typeface="Arial" charset="0"/>
                <a:cs typeface="Arial" charset="0"/>
              </a:rPr>
            </a:br>
            <a:r>
              <a:rPr lang="en" sz="2400" b="0" cap="none" dirty="0">
                <a:solidFill>
                  <a:srgbClr val="0072B1"/>
                </a:solidFill>
                <a:latin typeface="Arial" charset="0"/>
                <a:ea typeface="Arial" charset="0"/>
                <a:cs typeface="Arial" charset="0"/>
              </a:rPr>
              <a:t>extremism and how is it related to counter-terrorism?</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3435509" y="2244876"/>
            <a:ext cx="573213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3439604" y="2513645"/>
            <a:ext cx="5234058" cy="166199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1200"/>
              </a:spcAft>
              <a:buClr>
                <a:schemeClr val="dk1"/>
              </a:buClr>
              <a:buSzPts val="1100"/>
            </a:pPr>
            <a:r>
              <a:rPr lang="en" sz="1800" cap="none" dirty="0">
                <a:solidFill>
                  <a:srgbClr val="0072B1"/>
                </a:solidFill>
                <a:latin typeface="Arial Black" charset="0"/>
                <a:ea typeface="Arial Black" charset="0"/>
                <a:cs typeface="Arial Black" charset="0"/>
              </a:rPr>
              <a:t>Countering violent extremism </a:t>
            </a:r>
            <a:r>
              <a:rPr lang="en" sz="1800" b="0" cap="none" dirty="0">
                <a:solidFill>
                  <a:srgbClr val="0072B1"/>
                </a:solidFill>
                <a:latin typeface="Arial" charset="0"/>
                <a:ea typeface="Arial" charset="0"/>
                <a:cs typeface="Arial" charset="0"/>
              </a:rPr>
              <a:t>refers to the programs and policies which aim to dissuade individuals or groups from radicalization and recruitment into violent extremism and resorting to ideologically motivated violence to further social, economic, religiously-based or political objectives.</a:t>
            </a:r>
          </a:p>
        </p:txBody>
      </p:sp>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14972" r="51919"/>
          <a:stretch/>
        </p:blipFill>
        <p:spPr>
          <a:xfrm>
            <a:off x="-1" y="0"/>
            <a:ext cx="3035301" cy="5143565"/>
          </a:xfrm>
          <a:prstGeom prst="rect">
            <a:avLst/>
          </a:prstGeom>
          <a:blipFill>
            <a:blip r:embed="rId3"/>
            <a:stretch>
              <a:fillRect/>
            </a:stretch>
          </a:blipFill>
        </p:spPr>
      </p:pic>
      <p:grpSp>
        <p:nvGrpSpPr>
          <p:cNvPr id="10" name="Group 9">
            <a:extLst>
              <a:ext uri="{FF2B5EF4-FFF2-40B4-BE49-F238E27FC236}">
                <a16:creationId xmlns:a16="http://schemas.microsoft.com/office/drawing/2014/main" xmlns="" id="{9E8583A7-A74C-2245-B70D-F63FD1219518}"/>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EA800916-83CF-4849-94CF-EBD4C8DC211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a16="http://schemas.microsoft.com/office/drawing/2014/main" xmlns="" id="{5CF4DD64-26AC-4546-92BE-8E2C97312CD7}"/>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03</a:t>
              </a:r>
              <a:endParaRPr lang="en-US" sz="1125" b="0" cap="none" dirty="0">
                <a:latin typeface="Arial" charset="0"/>
                <a:ea typeface="Arial" charset="0"/>
                <a:cs typeface="Arial" charset="0"/>
              </a:endParaRPr>
            </a:p>
          </p:txBody>
        </p:sp>
      </p:grpSp>
      <p:sp>
        <p:nvSpPr>
          <p:cNvPr id="13" name="Footer Placeholder 4">
            <a:extLst>
              <a:ext uri="{FF2B5EF4-FFF2-40B4-BE49-F238E27FC236}">
                <a16:creationId xmlns:a16="http://schemas.microsoft.com/office/drawing/2014/main" xmlns="" id="{2653E4F9-985E-3441-9930-182BD5B90F08}"/>
              </a:ext>
            </a:extLst>
          </p:cNvPr>
          <p:cNvSpPr txBox="1">
            <a:spLocks/>
          </p:cNvSpPr>
          <p:nvPr/>
        </p:nvSpPr>
        <p:spPr>
          <a:xfrm>
            <a:off x="5051596"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41864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36499" y="1087773"/>
            <a:ext cx="382905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What is Counter-Terrorism?</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3444080" y="1941788"/>
            <a:ext cx="5261113" cy="249299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1200"/>
              </a:spcAft>
              <a:buClr>
                <a:schemeClr val="dk1"/>
              </a:buClr>
              <a:buSzPts val="1100"/>
            </a:pPr>
            <a:r>
              <a:rPr lang="en" sz="1800" cap="none" dirty="0">
                <a:solidFill>
                  <a:srgbClr val="0072B1"/>
                </a:solidFill>
                <a:latin typeface="Arial Black" charset="0"/>
                <a:ea typeface="Arial Black" charset="0"/>
                <a:cs typeface="Arial Black" charset="0"/>
              </a:rPr>
              <a:t>Counter-terrorism </a:t>
            </a:r>
            <a:r>
              <a:rPr lang="en" sz="1800" b="0" cap="none" dirty="0">
                <a:solidFill>
                  <a:srgbClr val="0072B1"/>
                </a:solidFill>
                <a:latin typeface="Arial" charset="0"/>
                <a:ea typeface="Arial" charset="0"/>
                <a:cs typeface="Arial" charset="0"/>
              </a:rPr>
              <a:t>is the realm of coercive and non-coercive programs and policies to prevent and deny opportunities for violent extremist activity and to disrupt, arrest, prosecute, and/or kill violent extremist groups and individuals. Traditional, coercive, and forceful counter-terrorism measures are usually limited to government actors, such as the security forces or the military, but may include other institutions. </a:t>
            </a:r>
          </a:p>
        </p:txBody>
      </p:sp>
      <p:cxnSp>
        <p:nvCxnSpPr>
          <p:cNvPr id="19" name="Straight Connector 18"/>
          <p:cNvCxnSpPr>
            <a:cxnSpLocks/>
          </p:cNvCxnSpPr>
          <p:nvPr/>
        </p:nvCxnSpPr>
        <p:spPr>
          <a:xfrm flipH="1">
            <a:off x="3435509" y="1632054"/>
            <a:ext cx="573213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E122D660-9FE5-5742-881B-0516765552EB}"/>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B294C82B-0F34-4145-A529-722921F021F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xmlns="" id="{254091C2-C69B-C248-8181-D80D640371A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04</a:t>
              </a:r>
              <a:endParaRPr lang="en-US" sz="1125" b="0" cap="none" dirty="0">
                <a:latin typeface="Arial" charset="0"/>
                <a:ea typeface="Arial" charset="0"/>
                <a:cs typeface="Arial" charset="0"/>
              </a:endParaRPr>
            </a:p>
          </p:txBody>
        </p:sp>
      </p:grpSp>
      <p:grpSp>
        <p:nvGrpSpPr>
          <p:cNvPr id="2" name="Group 1">
            <a:extLst>
              <a:ext uri="{FF2B5EF4-FFF2-40B4-BE49-F238E27FC236}">
                <a16:creationId xmlns:a16="http://schemas.microsoft.com/office/drawing/2014/main" xmlns="" id="{E277414F-E047-D941-BC2C-353A4F31BF31}"/>
              </a:ext>
            </a:extLst>
          </p:cNvPr>
          <p:cNvGrpSpPr/>
          <p:nvPr/>
        </p:nvGrpSpPr>
        <p:grpSpPr>
          <a:xfrm>
            <a:off x="-1" y="-1"/>
            <a:ext cx="3035301" cy="5153891"/>
            <a:chOff x="-1" y="-1"/>
            <a:chExt cx="3035301" cy="5153891"/>
          </a:xfrm>
        </p:grpSpPr>
        <p:pic>
          <p:nvPicPr>
            <p:cNvPr id="9" name="Picture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27957" r="32781"/>
            <a:stretch/>
          </p:blipFill>
          <p:spPr>
            <a:xfrm>
              <a:off x="-1" y="-1"/>
              <a:ext cx="3035301" cy="5153891"/>
            </a:xfrm>
            <a:prstGeom prst="rect">
              <a:avLst/>
            </a:prstGeom>
          </p:spPr>
        </p:pic>
        <p:sp>
          <p:nvSpPr>
            <p:cNvPr id="12" name="Rectangle 11">
              <a:extLst>
                <a:ext uri="{FF2B5EF4-FFF2-40B4-BE49-F238E27FC236}">
                  <a16:creationId xmlns:a16="http://schemas.microsoft.com/office/drawing/2014/main" xmlns="" id="{A0BB27C2-5D08-A449-A6F2-EF37825C2E4F}"/>
                </a:ext>
              </a:extLst>
            </p:cNvPr>
            <p:cNvSpPr/>
            <p:nvPr/>
          </p:nvSpPr>
          <p:spPr>
            <a:xfrm>
              <a:off x="1" y="-1"/>
              <a:ext cx="1421476"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Russell Watkins/DFID</a:t>
              </a:r>
            </a:p>
          </p:txBody>
        </p:sp>
      </p:grpSp>
      <p:sp>
        <p:nvSpPr>
          <p:cNvPr id="13" name="Footer Placeholder 4">
            <a:extLst>
              <a:ext uri="{FF2B5EF4-FFF2-40B4-BE49-F238E27FC236}">
                <a16:creationId xmlns:a16="http://schemas.microsoft.com/office/drawing/2014/main" xmlns="" id="{2F43C2EF-BB40-9342-AA2B-CD6E8933312F}"/>
              </a:ext>
            </a:extLst>
          </p:cNvPr>
          <p:cNvSpPr txBox="1">
            <a:spLocks/>
          </p:cNvSpPr>
          <p:nvPr/>
        </p:nvSpPr>
        <p:spPr>
          <a:xfrm>
            <a:off x="5051596"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200398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514475" y="1786920"/>
            <a:ext cx="6115050" cy="156966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confident are you that after five </a:t>
            </a:r>
            <a:r>
              <a:rPr lang="en-US" sz="2550" b="0" cap="none" dirty="0">
                <a:latin typeface="Arial" charset="0"/>
                <a:ea typeface="Arial" charset="0"/>
                <a:cs typeface="Arial" charset="0"/>
              </a:rPr>
              <a:t/>
            </a:r>
            <a:br>
              <a:rPr lang="en-US" sz="2550" b="0" cap="none" dirty="0">
                <a:latin typeface="Arial" charset="0"/>
                <a:ea typeface="Arial" charset="0"/>
                <a:cs typeface="Arial" charset="0"/>
              </a:rPr>
            </a:br>
            <a:r>
              <a:rPr lang="en" sz="2550" b="0" cap="none" dirty="0">
                <a:latin typeface="Arial" charset="0"/>
                <a:ea typeface="Arial" charset="0"/>
                <a:cs typeface="Arial" charset="0"/>
              </a:rPr>
              <a:t>years of our current countering violent extremism strategy that we will have ended the threat of violent extremism?</a:t>
            </a:r>
            <a:endParaRPr lang="en-US" sz="2550" b="0" cap="none" dirty="0">
              <a:latin typeface="Arial" charset="0"/>
              <a:ea typeface="Arial" charset="0"/>
              <a:cs typeface="Arial" charset="0"/>
            </a:endParaRPr>
          </a:p>
        </p:txBody>
      </p:sp>
      <p:cxnSp>
        <p:nvCxnSpPr>
          <p:cNvPr id="8" name="Straight Connector 7"/>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BAA745D1-2240-8D46-8BAB-38AC795E2EA3}"/>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173A481E-AF6E-8847-BC51-C72F87480DD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a16="http://schemas.microsoft.com/office/drawing/2014/main" xmlns="" id="{58C92CF8-5964-684A-B967-B8FEB0FAA81C}"/>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pic>
        <p:nvPicPr>
          <p:cNvPr id="7" name="Picture 6">
            <a:extLst>
              <a:ext uri="{FF2B5EF4-FFF2-40B4-BE49-F238E27FC236}">
                <a16:creationId xmlns:a16="http://schemas.microsoft.com/office/drawing/2014/main" xmlns="" id="{CEBA96FD-17A6-5A45-A7D6-CD488143E267}"/>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3" name="Footer Placeholder 4">
            <a:extLst>
              <a:ext uri="{FF2B5EF4-FFF2-40B4-BE49-F238E27FC236}">
                <a16:creationId xmlns:a16="http://schemas.microsoft.com/office/drawing/2014/main" xmlns="" id="{1DF9ACC0-C785-8841-9F6A-726BCF493D49}"/>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70484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514475" y="2179335"/>
            <a:ext cx="6115050" cy="78483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What are some critiques of countering violent extremism in your context?</a:t>
            </a:r>
            <a:endParaRPr lang="en-US" sz="2550" b="0" cap="none" dirty="0">
              <a:latin typeface="Arial" charset="0"/>
              <a:ea typeface="Arial" charset="0"/>
              <a:cs typeface="Arial" charset="0"/>
            </a:endParaRPr>
          </a:p>
        </p:txBody>
      </p:sp>
      <p:grpSp>
        <p:nvGrpSpPr>
          <p:cNvPr id="9" name="Group 8">
            <a:extLst>
              <a:ext uri="{FF2B5EF4-FFF2-40B4-BE49-F238E27FC236}">
                <a16:creationId xmlns:a16="http://schemas.microsoft.com/office/drawing/2014/main" xmlns="" id="{C9338629-DFE0-714A-959F-25500BB1864B}"/>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F91846E4-FEAF-1246-8324-1287DCA6D2D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a16="http://schemas.microsoft.com/office/drawing/2014/main" xmlns="" id="{B8502859-9F95-F547-8D1F-A5337AABE7C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cxnSp>
        <p:nvCxnSpPr>
          <p:cNvPr id="16" name="Straight Connector 15">
            <a:extLst>
              <a:ext uri="{FF2B5EF4-FFF2-40B4-BE49-F238E27FC236}">
                <a16:creationId xmlns:a16="http://schemas.microsoft.com/office/drawing/2014/main" xmlns="" id="{BFB0F188-C19F-9948-9216-9ACDDEFFAA50}"/>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D81D512-4D2D-7D47-8AEB-AE023524DA44}"/>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8464AE82-0F6B-5C46-8022-CA6A18038E75}"/>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E5B617C3-0E98-BC43-8679-9D17DB14A7B4}"/>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28936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cxnSp>
        <p:nvCxnSpPr>
          <p:cNvPr id="12" name="Straight Connector 11"/>
          <p:cNvCxnSpPr>
            <a:cxnSpLocks/>
          </p:cNvCxnSpPr>
          <p:nvPr/>
        </p:nvCxnSpPr>
        <p:spPr>
          <a:xfrm flipH="1">
            <a:off x="3429000" y="1733550"/>
            <a:ext cx="5715001"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2"/>
          <p:cNvSpPr txBox="1">
            <a:spLocks/>
          </p:cNvSpPr>
          <p:nvPr/>
        </p:nvSpPr>
        <p:spPr>
          <a:xfrm>
            <a:off x="3429000" y="942544"/>
            <a:ext cx="4967288" cy="67710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200" b="0" cap="none" dirty="0">
                <a:solidFill>
                  <a:srgbClr val="0072B1"/>
                </a:solidFill>
                <a:latin typeface="Arial" charset="0"/>
                <a:ea typeface="Arial" charset="0"/>
                <a:cs typeface="Arial" charset="0"/>
              </a:rPr>
              <a:t>Countering violent extremism has been criticized for:</a:t>
            </a:r>
          </a:p>
        </p:txBody>
      </p:sp>
      <p:sp>
        <p:nvSpPr>
          <p:cNvPr id="21" name="Title 2"/>
          <p:cNvSpPr txBox="1">
            <a:spLocks/>
          </p:cNvSpPr>
          <p:nvPr/>
        </p:nvSpPr>
        <p:spPr>
          <a:xfrm>
            <a:off x="3450548" y="1861460"/>
            <a:ext cx="5257800" cy="234936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marginalizing target communities,</a:t>
            </a:r>
          </a:p>
          <a:p>
            <a:pPr marL="228600" indent="-228600">
              <a:spcBef>
                <a:spcPts val="0"/>
              </a:spcBef>
              <a:spcAft>
                <a:spcPts val="800"/>
              </a:spcAft>
              <a:buClr>
                <a:srgbClr val="0072B1"/>
              </a:buClr>
              <a:buSzPct val="100000"/>
              <a:buFont typeface="Arial" charset="0"/>
              <a:buChar char="•"/>
            </a:pPr>
            <a:r>
              <a:rPr lang="en" sz="1800" b="0" cap="none" dirty="0" err="1">
                <a:solidFill>
                  <a:srgbClr val="0072B1"/>
                </a:solidFill>
                <a:latin typeface="Arial" charset="0"/>
                <a:ea typeface="Arial" charset="0"/>
                <a:cs typeface="Arial" charset="0"/>
              </a:rPr>
              <a:t>instrumentalizing</a:t>
            </a:r>
            <a:r>
              <a:rPr lang="en" sz="1800" b="0" cap="none" dirty="0">
                <a:solidFill>
                  <a:srgbClr val="0072B1"/>
                </a:solidFill>
                <a:latin typeface="Arial" charset="0"/>
                <a:ea typeface="Arial" charset="0"/>
                <a:cs typeface="Arial" charset="0"/>
              </a:rPr>
              <a:t> communities rather than empowering them,</a:t>
            </a:r>
          </a:p>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securitizing other important efforts, </a:t>
            </a:r>
          </a:p>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an inability to measure success or what works, or </a:t>
            </a:r>
          </a:p>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simply masquerading other fields or kinds of programs as “countering violent extremism”</a:t>
            </a:r>
          </a:p>
        </p:txBody>
      </p:sp>
      <p:grpSp>
        <p:nvGrpSpPr>
          <p:cNvPr id="9" name="Group 8">
            <a:extLst>
              <a:ext uri="{FF2B5EF4-FFF2-40B4-BE49-F238E27FC236}">
                <a16:creationId xmlns:a16="http://schemas.microsoft.com/office/drawing/2014/main" xmlns="" id="{AC621AF2-449B-704D-8DE2-A139336C873C}"/>
              </a:ext>
            </a:extLst>
          </p:cNvPr>
          <p:cNvGrpSpPr/>
          <p:nvPr/>
        </p:nvGrpSpPr>
        <p:grpSpPr>
          <a:xfrm>
            <a:off x="8625148" y="4705350"/>
            <a:ext cx="525478" cy="248970"/>
            <a:chOff x="7559644" y="4723080"/>
            <a:chExt cx="441356" cy="248970"/>
          </a:xfrm>
        </p:grpSpPr>
        <p:sp>
          <p:nvSpPr>
            <p:cNvPr id="10" name="Rectangle 9">
              <a:extLst>
                <a:ext uri="{FF2B5EF4-FFF2-40B4-BE49-F238E27FC236}">
                  <a16:creationId xmlns:a16="http://schemas.microsoft.com/office/drawing/2014/main" xmlns="" id="{F39954B3-DA32-9F47-AEEC-5BAB825651E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2">
              <a:extLst>
                <a:ext uri="{FF2B5EF4-FFF2-40B4-BE49-F238E27FC236}">
                  <a16:creationId xmlns:a16="http://schemas.microsoft.com/office/drawing/2014/main" xmlns="" id="{A2002229-A3C4-C341-9FEC-39B19307C6D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pic>
        <p:nvPicPr>
          <p:cNvPr id="13" name="Picture Placeholder 6">
            <a:extLst>
              <a:ext uri="{FF2B5EF4-FFF2-40B4-BE49-F238E27FC236}">
                <a16:creationId xmlns:a16="http://schemas.microsoft.com/office/drawing/2014/main" xmlns="" id="{4C8B5831-F390-0847-96F6-C28BC0CE804B}"/>
              </a:ext>
            </a:extLst>
          </p:cNvPr>
          <p:cNvPicPr>
            <a:picLocks noChangeAspect="1"/>
          </p:cNvPicPr>
          <p:nvPr/>
        </p:nvPicPr>
        <p:blipFill rotWithShape="1">
          <a:blip r:embed="rId2">
            <a:extLst>
              <a:ext uri="{28A0092B-C50C-407E-A947-70E740481C1C}">
                <a14:useLocalDpi xmlns:a14="http://schemas.microsoft.com/office/drawing/2010/main" val="0"/>
              </a:ext>
            </a:extLst>
          </a:blip>
          <a:srcRect l="10702" r="47280"/>
          <a:stretch/>
        </p:blipFill>
        <p:spPr>
          <a:xfrm>
            <a:off x="-1" y="0"/>
            <a:ext cx="3035301" cy="5158215"/>
          </a:xfrm>
          <a:prstGeom prst="rect">
            <a:avLst/>
          </a:prstGeom>
        </p:spPr>
      </p:pic>
      <p:sp>
        <p:nvSpPr>
          <p:cNvPr id="16" name="Footer Placeholder 4">
            <a:extLst>
              <a:ext uri="{FF2B5EF4-FFF2-40B4-BE49-F238E27FC236}">
                <a16:creationId xmlns:a16="http://schemas.microsoft.com/office/drawing/2014/main" xmlns="" id="{84FB9A79-9337-8C4A-9734-FB975601A609}"/>
              </a:ext>
            </a:extLst>
          </p:cNvPr>
          <p:cNvSpPr txBox="1">
            <a:spLocks/>
          </p:cNvSpPr>
          <p:nvPr/>
        </p:nvSpPr>
        <p:spPr>
          <a:xfrm>
            <a:off x="5057256"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16006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cxnSp>
        <p:nvCxnSpPr>
          <p:cNvPr id="13" name="Straight Connector 12"/>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3A31D905-DB3C-4946-86C1-590A21A1F37A}"/>
              </a:ext>
            </a:extLst>
          </p:cNvPr>
          <p:cNvGrpSpPr/>
          <p:nvPr/>
        </p:nvGrpSpPr>
        <p:grpSpPr>
          <a:xfrm>
            <a:off x="8625148" y="4705350"/>
            <a:ext cx="525478" cy="248970"/>
            <a:chOff x="7559644" y="4723080"/>
            <a:chExt cx="441356" cy="248970"/>
          </a:xfrm>
        </p:grpSpPr>
        <p:sp>
          <p:nvSpPr>
            <p:cNvPr id="10" name="Rectangle 9">
              <a:extLst>
                <a:ext uri="{FF2B5EF4-FFF2-40B4-BE49-F238E27FC236}">
                  <a16:creationId xmlns:a16="http://schemas.microsoft.com/office/drawing/2014/main" xmlns="" id="{7F0846B6-6BCE-644A-929F-F86F333AEE4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2">
              <a:extLst>
                <a:ext uri="{FF2B5EF4-FFF2-40B4-BE49-F238E27FC236}">
                  <a16:creationId xmlns:a16="http://schemas.microsoft.com/office/drawing/2014/main" xmlns="" id="{7EDFF770-FA21-704F-AF8B-E51D3D84A44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pic>
        <p:nvPicPr>
          <p:cNvPr id="7" name="Picture 6">
            <a:extLst>
              <a:ext uri="{FF2B5EF4-FFF2-40B4-BE49-F238E27FC236}">
                <a16:creationId xmlns:a16="http://schemas.microsoft.com/office/drawing/2014/main" xmlns="" id="{FD712737-EDD9-5E4A-B741-B46B7C71E537}"/>
              </a:ext>
            </a:extLst>
          </p:cNvPr>
          <p:cNvPicPr>
            <a:picLocks noChangeAspect="1"/>
          </p:cNvPicPr>
          <p:nvPr/>
        </p:nvPicPr>
        <p:blipFill rotWithShape="1">
          <a:blip r:embed="rId3" cstate="print">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62000" y="1200150"/>
            <a:ext cx="7895112" cy="2971800"/>
          </a:xfrm>
        </p:spPr>
        <p:txBody>
          <a:bodyPr>
            <a:normAutofit/>
          </a:bodyPr>
          <a:lstStyle/>
          <a:p>
            <a:r>
              <a:rPr lang="en" sz="2400" dirty="0">
                <a:solidFill>
                  <a:schemeClr val="bg1"/>
                </a:solidFill>
                <a:latin typeface="Arial" charset="0"/>
                <a:ea typeface="Arial" charset="0"/>
                <a:cs typeface="Arial" charset="0"/>
              </a:rPr>
              <a:t>A </a:t>
            </a:r>
            <a:r>
              <a:rPr lang="en" sz="2400" b="1" dirty="0">
                <a:solidFill>
                  <a:srgbClr val="FCE122"/>
                </a:solidFill>
                <a:latin typeface="Arial Black" charset="0"/>
                <a:ea typeface="Arial Black" charset="0"/>
                <a:cs typeface="Arial Black" charset="0"/>
              </a:rPr>
              <a:t>Do No Harm </a:t>
            </a:r>
            <a:r>
              <a:rPr lang="en" sz="2400" dirty="0">
                <a:solidFill>
                  <a:schemeClr val="bg1"/>
                </a:solidFill>
                <a:latin typeface="Arial" charset="0"/>
                <a:ea typeface="Arial" charset="0"/>
                <a:cs typeface="Arial" charset="0"/>
              </a:rPr>
              <a:t>approach is the practice of understanding how countering violent extremism efforts interact with local dynamics and relationships to allow practitioners to mitigate or avoid negative, unintended consequences that may result from these efforts and to focus on positively influencing these dynamics and relationships.</a:t>
            </a:r>
            <a:endParaRPr lang="en-US" sz="2400" dirty="0">
              <a:solidFill>
                <a:schemeClr val="bg1"/>
              </a:solidFill>
              <a:latin typeface="Arial" charset="0"/>
              <a:ea typeface="Arial" charset="0"/>
              <a:cs typeface="Arial" charset="0"/>
            </a:endParaRPr>
          </a:p>
        </p:txBody>
      </p:sp>
      <p:sp>
        <p:nvSpPr>
          <p:cNvPr id="12" name="Footer Placeholder 4">
            <a:extLst>
              <a:ext uri="{FF2B5EF4-FFF2-40B4-BE49-F238E27FC236}">
                <a16:creationId xmlns:a16="http://schemas.microsoft.com/office/drawing/2014/main" xmlns="" id="{91BD162A-0356-BD4D-80F3-500426B3840B}"/>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77263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7314325"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1 | Countering Violent Extremism in Los Angeles</a:t>
            </a:r>
          </a:p>
          <a:p>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a16="http://schemas.microsoft.com/office/drawing/2014/main" xmlns=""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a16="http://schemas.microsoft.com/office/drawing/2014/main" xmlns=""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a16="http://schemas.microsoft.com/office/drawing/2014/main" xmlns=""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14472" y="1156052"/>
            <a:ext cx="4264025" cy="32162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rPr>
              <a:t>The Los Angeles Interagency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Coordination Group </a:t>
            </a:r>
          </a:p>
          <a:p>
            <a:pPr>
              <a:spcAft>
                <a:spcPts val="800"/>
              </a:spcAft>
            </a:pPr>
            <a:r>
              <a:rPr lang="en-US" sz="1300" cap="none" dirty="0">
                <a:solidFill>
                  <a:srgbClr val="00475D"/>
                </a:solidFill>
                <a:latin typeface="Arial" charset="0"/>
                <a:ea typeface="Arial" charset="0"/>
                <a:cs typeface="Arial" charset="0"/>
              </a:rPr>
              <a:t>Original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3">
                  <a:extLst>
                    <a:ext uri="{A12FA001-AC4F-418D-AE19-62706E023703}">
                      <ahyp:hlinkClr xmlns:ahyp="http://schemas.microsoft.com/office/drawing/2018/hyperlinkcolor" xmlns="" val="tx"/>
                    </a:ext>
                  </a:extLst>
                </a:hlinkClick>
              </a:rPr>
              <a:t>https://</a:t>
            </a:r>
            <a:r>
              <a:rPr lang="en-US" sz="1300" cap="none" dirty="0" err="1">
                <a:solidFill>
                  <a:srgbClr val="00475D"/>
                </a:solidFill>
                <a:latin typeface="Arial" charset="0"/>
                <a:ea typeface="Arial" charset="0"/>
                <a:cs typeface="Arial" charset="0"/>
                <a:hlinkClick r:id="rId3">
                  <a:extLst>
                    <a:ext uri="{A12FA001-AC4F-418D-AE19-62706E023703}">
                      <ahyp:hlinkClr xmlns:ahyp="http://schemas.microsoft.com/office/drawing/2018/hyperlinkcolor" xmlns="" val="tx"/>
                    </a:ext>
                  </a:extLst>
                </a:hlinkClick>
              </a:rPr>
              <a:t>youtu.be</a:t>
            </a:r>
            <a:r>
              <a:rPr lang="en-US" sz="1300" cap="none" dirty="0">
                <a:solidFill>
                  <a:srgbClr val="00475D"/>
                </a:solidFill>
                <a:latin typeface="Arial" charset="0"/>
                <a:ea typeface="Arial" charset="0"/>
                <a:cs typeface="Arial" charset="0"/>
                <a:hlinkClick r:id="rId3">
                  <a:extLst>
                    <a:ext uri="{A12FA001-AC4F-418D-AE19-62706E023703}">
                      <ahyp:hlinkClr xmlns:ahyp="http://schemas.microsoft.com/office/drawing/2018/hyperlinkcolor" xmlns="" val="tx"/>
                    </a:ext>
                  </a:extLst>
                </a:hlinkClick>
              </a:rPr>
              <a:t>/YPM3M5qee7M</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Downloadable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The video can be downloaded </a:t>
            </a:r>
            <a:r>
              <a:rPr lang="en-US" sz="1300" u="sng" cap="none" dirty="0">
                <a:solidFill>
                  <a:srgbClr val="00475D"/>
                </a:solidFill>
                <a:latin typeface="Arial" charset="0"/>
                <a:ea typeface="Arial" charset="0"/>
                <a:cs typeface="Arial" charset="0"/>
                <a:hlinkClick r:id="rId4"/>
              </a:rPr>
              <a:t>here</a:t>
            </a:r>
            <a:r>
              <a:rPr lang="en-US" sz="1300" b="0" cap="none" dirty="0">
                <a:solidFill>
                  <a:srgbClr val="00475D"/>
                </a:solidFill>
                <a:latin typeface="Arial" charset="0"/>
                <a:ea typeface="Arial" charset="0"/>
                <a:cs typeface="Arial" charset="0"/>
              </a:rPr>
              <a:t>.</a:t>
            </a:r>
          </a:p>
          <a:p>
            <a:pPr>
              <a:spcAft>
                <a:spcPts val="800"/>
              </a:spcAft>
            </a:pPr>
            <a:r>
              <a:rPr lang="en-US" sz="1300" cap="none" dirty="0">
                <a:solidFill>
                  <a:srgbClr val="00475D"/>
                </a:solidFill>
                <a:latin typeface="Arial" charset="0"/>
                <a:ea typeface="Arial" charset="0"/>
                <a:cs typeface="Arial" charset="0"/>
              </a:rPr>
              <a:t>Arabic Subtitles:</a:t>
            </a:r>
          </a:p>
          <a:p>
            <a:pPr>
              <a:spcAft>
                <a:spcPts val="800"/>
              </a:spcAft>
            </a:pPr>
            <a:r>
              <a:rPr lang="en-US" sz="1300" u="sng" cap="none" dirty="0">
                <a:solidFill>
                  <a:srgbClr val="00475D"/>
                </a:solidFill>
                <a:latin typeface="Arial" charset="0"/>
                <a:ea typeface="Arial" charset="0"/>
                <a:cs typeface="Arial" charset="0"/>
                <a:hlinkClick r:id="rId5"/>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xmlns="" id="{99AF5475-B3F3-754B-81C7-62A4E7AE0819}"/>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pic>
        <p:nvPicPr>
          <p:cNvPr id="11" name="Google Shape;121;p23">
            <a:hlinkClick r:id="rId8"/>
            <a:extLst>
              <a:ext uri="{FF2B5EF4-FFF2-40B4-BE49-F238E27FC236}">
                <a16:creationId xmlns:a16="http://schemas.microsoft.com/office/drawing/2014/main" xmlns="" id="{F09A8B5A-D760-8142-997D-453AD7BDBB5E}"/>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262400" y="1225722"/>
            <a:ext cx="4576800" cy="3052554"/>
          </a:xfrm>
          <a:prstGeom prst="rect">
            <a:avLst/>
          </a:prstGeom>
          <a:noFill/>
          <a:ln w="95250">
            <a:solidFill>
              <a:srgbClr val="133743"/>
            </a:solidFill>
            <a:round/>
          </a:ln>
        </p:spPr>
      </p:pic>
    </p:spTree>
    <p:extLst>
      <p:ext uri="{BB962C8B-B14F-4D97-AF65-F5344CB8AC3E}">
        <p14:creationId xmlns:p14="http://schemas.microsoft.com/office/powerpoint/2010/main" val="186541701"/>
      </p:ext>
    </p:extLst>
  </p:cSld>
  <p:clrMapOvr>
    <a:masterClrMapping/>
  </p:clrMapOvr>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5614</TotalTime>
  <Words>514</Words>
  <Application>Microsoft Office PowerPoint</Application>
  <PresentationFormat>On-screen Show (16:9)</PresentationFormat>
  <Paragraphs>64</Paragraphs>
  <Slides>13</Slides>
  <Notes>1</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0429_SFCG_Powerpoint</vt:lpstr>
      <vt:lpstr>MODULE 01 Conceptual Grounding in Countering  Violent Extremism</vt:lpstr>
      <vt:lpstr>PowerPoint Presentation</vt:lpstr>
      <vt:lpstr>PowerPoint Presentation</vt:lpstr>
      <vt:lpstr>PowerPoint Presentation</vt:lpstr>
      <vt:lpstr>PowerPoint Presentation</vt:lpstr>
      <vt:lpstr>PowerPoint Presentation</vt:lpstr>
      <vt:lpstr>PowerPoint Presentation</vt:lpstr>
      <vt:lpstr>A Do No Harm approach is the practice of understanding how countering violent extremism efforts interact with local dynamics and relationships to allow practitioners to mitigate or avoid negative, unintended consequences that may result from these efforts and to focus on positively influencing these dynamics and relationships.</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2019-04-09T17:41:49Z</dcterms:modified>
</cp:coreProperties>
</file>