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81" r:id="rId2"/>
    <p:sldId id="282" r:id="rId3"/>
    <p:sldId id="284" r:id="rId4"/>
    <p:sldId id="285" r:id="rId5"/>
    <p:sldId id="286" r:id="rId6"/>
    <p:sldId id="283" r:id="rId7"/>
    <p:sldId id="287" r:id="rId8"/>
    <p:sldId id="289" r:id="rId9"/>
    <p:sldId id="445" r:id="rId10"/>
    <p:sldId id="291" r:id="rId11"/>
    <p:sldId id="292" r:id="rId12"/>
    <p:sldId id="436" r:id="rId13"/>
    <p:sldId id="437"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5" pos="1912" userDrawn="1">
          <p15:clr>
            <a:srgbClr val="A4A3A4"/>
          </p15:clr>
        </p15:guide>
        <p15:guide id="7" pos="5568" userDrawn="1">
          <p15:clr>
            <a:srgbClr val="A4A3A4"/>
          </p15:clr>
        </p15:guide>
        <p15:guide id="8" pos="3792" userDrawn="1">
          <p15:clr>
            <a:srgbClr val="A4A3A4"/>
          </p15:clr>
        </p15:guide>
        <p15:guide id="9" orient="horz" pos="1077" userDrawn="1">
          <p15:clr>
            <a:srgbClr val="A4A3A4"/>
          </p15:clr>
        </p15:guide>
        <p15:guide id="10" orient="horz" pos="2162" userDrawn="1">
          <p15:clr>
            <a:srgbClr val="A4A3A4"/>
          </p15:clr>
        </p15:guide>
        <p15:guide id="11" pos="2880" userDrawn="1">
          <p15:clr>
            <a:srgbClr val="A4A3A4"/>
          </p15:clr>
        </p15:guide>
        <p15:guide id="12" orient="horz" pos="132" userDrawn="1">
          <p15:clr>
            <a:srgbClr val="A4A3A4"/>
          </p15:clr>
        </p15:guide>
        <p15:guide id="13" orient="horz" pos="3127" userDrawn="1">
          <p15:clr>
            <a:srgbClr val="A4A3A4"/>
          </p15:clr>
        </p15:guide>
        <p15:guide id="14" orient="horz" pos="2970" userDrawn="1">
          <p15:clr>
            <a:srgbClr val="A4A3A4"/>
          </p15:clr>
        </p15:guide>
        <p15:guide id="15" orient="horz" pos="348" userDrawn="1">
          <p15:clr>
            <a:srgbClr val="A4A3A4"/>
          </p15:clr>
        </p15:guide>
        <p15:guide id="16" pos="480" userDrawn="1">
          <p15:clr>
            <a:srgbClr val="A4A3A4"/>
          </p15:clr>
        </p15:guide>
        <p15:guide id="17" pos="5289" userDrawn="1">
          <p15:clr>
            <a:srgbClr val="A4A3A4"/>
          </p15:clr>
        </p15:guide>
        <p15:guide id="18" userDrawn="1">
          <p15:clr>
            <a:srgbClr val="A4A3A4"/>
          </p15:clr>
        </p15:guide>
        <p15:guide id="19" pos="5760" userDrawn="1">
          <p15:clr>
            <a:srgbClr val="A4A3A4"/>
          </p15:clr>
        </p15:guide>
        <p15:guide id="20" pos="194" userDrawn="1">
          <p15:clr>
            <a:srgbClr val="A4A3A4"/>
          </p15:clr>
        </p15:guide>
        <p15:guide id="21" pos="2160" userDrawn="1">
          <p15:clr>
            <a:srgbClr val="A4A3A4"/>
          </p15:clr>
        </p15:guide>
        <p15:guide id="22" orient="horz" userDrawn="1">
          <p15:clr>
            <a:srgbClr val="A4A3A4"/>
          </p15:clr>
        </p15:guide>
        <p15:guide id="23" orient="horz" pos="3238" userDrawn="1">
          <p15:clr>
            <a:srgbClr val="A4A3A4"/>
          </p15:clr>
        </p15:guide>
        <p15:guide id="24" orient="horz" pos="708" userDrawn="1">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imberly Brody Hart" initials="KBH"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5D"/>
    <a:srgbClr val="133743"/>
    <a:srgbClr val="0072B1"/>
    <a:srgbClr val="0095C3"/>
    <a:srgbClr val="000000"/>
    <a:srgbClr val="3DABCE"/>
    <a:srgbClr val="0AD092"/>
    <a:srgbClr val="FCE122"/>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6" autoAdjust="0"/>
    <p:restoredTop sz="86735"/>
  </p:normalViewPr>
  <p:slideViewPr>
    <p:cSldViewPr snapToGrid="0">
      <p:cViewPr>
        <p:scale>
          <a:sx n="100" d="100"/>
          <a:sy n="100" d="100"/>
        </p:scale>
        <p:origin x="-990" y="-186"/>
      </p:cViewPr>
      <p:guideLst>
        <p:guide orient="horz" pos="1077"/>
        <p:guide orient="horz" pos="2162"/>
        <p:guide orient="horz" pos="132"/>
        <p:guide orient="horz" pos="3127"/>
        <p:guide orient="horz" pos="2970"/>
        <p:guide orient="horz" pos="348"/>
        <p:guide orient="horz"/>
        <p:guide orient="horz" pos="3238"/>
        <p:guide orient="horz" pos="708"/>
        <p:guide pos="1912"/>
        <p:guide pos="5568"/>
        <p:guide pos="3792"/>
        <p:guide pos="2880"/>
        <p:guide pos="480"/>
        <p:guide pos="5289"/>
        <p:guide/>
        <p:guide pos="5760"/>
        <p:guide pos="194"/>
        <p:guide pos="216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90" d="100"/>
          <a:sy n="90" d="100"/>
        </p:scale>
        <p:origin x="3496" y="2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D365DB4-0533-4FC3-8E0C-E00573BD4EE9}" type="datetimeFigureOut">
              <a:rPr lang="en-US" smtClean="0"/>
              <a:pPr/>
              <a:t>4/9/2019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F075DC-FC17-422D-900C-07167E9FCD44}" type="slidenum">
              <a:rPr lang="en-US" smtClean="0"/>
              <a:pPr/>
              <a:t>‹#›</a:t>
            </a:fld>
            <a:endParaRPr lang="en-US"/>
          </a:p>
        </p:txBody>
      </p:sp>
    </p:spTree>
    <p:extLst>
      <p:ext uri="{BB962C8B-B14F-4D97-AF65-F5344CB8AC3E}">
        <p14:creationId xmlns:p14="http://schemas.microsoft.com/office/powerpoint/2010/main" val="404858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075DC-FC17-422D-900C-07167E9FCD44}" type="slidenum">
              <a:rPr lang="en-US" smtClean="0"/>
              <a:pPr/>
              <a:t>3</a:t>
            </a:fld>
            <a:endParaRPr lang="en-US"/>
          </a:p>
        </p:txBody>
      </p:sp>
    </p:spTree>
    <p:extLst>
      <p:ext uri="{BB962C8B-B14F-4D97-AF65-F5344CB8AC3E}">
        <p14:creationId xmlns:p14="http://schemas.microsoft.com/office/powerpoint/2010/main" val="38557061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F075DC-FC17-422D-900C-07167E9FCD44}" type="slidenum">
              <a:rPr lang="en-US" smtClean="0"/>
              <a:pPr/>
              <a:t>7</a:t>
            </a:fld>
            <a:endParaRPr lang="en-US"/>
          </a:p>
        </p:txBody>
      </p:sp>
    </p:spTree>
    <p:extLst>
      <p:ext uri="{BB962C8B-B14F-4D97-AF65-F5344CB8AC3E}">
        <p14:creationId xmlns:p14="http://schemas.microsoft.com/office/powerpoint/2010/main" val="2945550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F075DC-FC17-422D-900C-07167E9FCD44}" type="slidenum">
              <a:rPr lang="en-US" smtClean="0"/>
              <a:pPr/>
              <a:t>8</a:t>
            </a:fld>
            <a:endParaRPr lang="en-US"/>
          </a:p>
        </p:txBody>
      </p:sp>
    </p:spTree>
    <p:extLst>
      <p:ext uri="{BB962C8B-B14F-4D97-AF65-F5344CB8AC3E}">
        <p14:creationId xmlns:p14="http://schemas.microsoft.com/office/powerpoint/2010/main" val="951426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1">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001471"/>
            <a:ext cx="7772400" cy="415498"/>
          </a:xfrm>
        </p:spPr>
        <p:txBody>
          <a:bodyPr anchor="b">
            <a:spAutoFit/>
          </a:bodyPr>
          <a:lstStyle>
            <a:lvl1pPr algn="ctr">
              <a:defRPr sz="2700"/>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tx1">
                    <a:lumMod val="90000"/>
                    <a:lumOff val="10000"/>
                  </a:schemeClr>
                </a:solidFill>
                <a:latin typeface="+mj-lt"/>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0072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20474909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column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2971800"/>
            <a:ext cx="2592956"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3600450"/>
            <a:ext cx="2592956"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2766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276601" y="3600450"/>
            <a:ext cx="2593975" cy="1257301"/>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2" name="Text Placeholder 11"/>
          <p:cNvSpPr>
            <a:spLocks noGrp="1"/>
          </p:cNvSpPr>
          <p:nvPr>
            <p:ph type="body" sz="quarter" idx="13" hasCustomPrompt="1"/>
          </p:nvPr>
        </p:nvSpPr>
        <p:spPr>
          <a:xfrm>
            <a:off x="457200" y="628650"/>
            <a:ext cx="8229600" cy="285750"/>
          </a:xfrm>
          <a:prstGeom prst="rect">
            <a:avLst/>
          </a:prstGeom>
        </p:spPr>
        <p:txBody>
          <a:bodyPr>
            <a:noAutofit/>
          </a:bodyPr>
          <a:lstStyle>
            <a:lvl1pPr marL="0" marR="0" indent="0" algn="l" defTabSz="685800" rtl="0" eaLnBrk="1" fontAlgn="auto" latinLnBrk="0" hangingPunct="1">
              <a:lnSpc>
                <a:spcPct val="100000"/>
              </a:lnSpc>
              <a:spcBef>
                <a:spcPct val="20000"/>
              </a:spcBef>
              <a:spcAft>
                <a:spcPts val="0"/>
              </a:spcAft>
              <a:buClrTx/>
              <a:buSzTx/>
              <a:buFont typeface="Arial" panose="020B0604020202020204" pitchFamily="34" charset="0"/>
              <a:buNone/>
              <a:tabLst/>
              <a:defRPr sz="1200" b="0" baseline="0">
                <a:latin typeface="+mj-lt"/>
                <a:ea typeface="Open Sans" panose="020B0606030504020204" pitchFamily="34" charset="0"/>
                <a:cs typeface="Arial" panose="020B0604020202020204" pitchFamily="34" charset="0"/>
              </a:defRPr>
            </a:lvl1pPr>
            <a:lvl2pPr>
              <a:defRPr sz="1200"/>
            </a:lvl2pPr>
            <a:lvl3pPr>
              <a:defRPr sz="1200"/>
            </a:lvl3pPr>
            <a:lvl4pPr>
              <a:defRPr sz="1200"/>
            </a:lvl4pPr>
            <a:lvl5pPr>
              <a:defRPr sz="1200"/>
            </a:lvl5pPr>
          </a:lstStyle>
          <a:p>
            <a:pPr lvl="0"/>
            <a:r>
              <a:rPr lang="en-US" dirty="0"/>
              <a:t>Click to add text</a:t>
            </a:r>
          </a:p>
        </p:txBody>
      </p:sp>
      <p:sp>
        <p:nvSpPr>
          <p:cNvPr id="13" name="Text Placeholder 4"/>
          <p:cNvSpPr>
            <a:spLocks noGrp="1"/>
          </p:cNvSpPr>
          <p:nvPr>
            <p:ph type="body" sz="quarter" idx="14"/>
          </p:nvPr>
        </p:nvSpPr>
        <p:spPr>
          <a:xfrm>
            <a:off x="6096001" y="2971800"/>
            <a:ext cx="2593975" cy="685275"/>
          </a:xfrm>
          <a:prstGeom prst="rect">
            <a:avLst/>
          </a:prstGeom>
        </p:spPr>
        <p:txBody>
          <a:bodyPr anchor="t">
            <a:normAutofit/>
          </a:bodyPr>
          <a:lstStyle>
            <a:lvl1pPr marL="0" indent="0">
              <a:buNone/>
              <a:defRPr sz="1350" b="1">
                <a:solidFill>
                  <a:srgbClr val="0072B1"/>
                </a:solidFill>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4" name="Content Placeholder 5"/>
          <p:cNvSpPr>
            <a:spLocks noGrp="1"/>
          </p:cNvSpPr>
          <p:nvPr>
            <p:ph sz="quarter" idx="15"/>
          </p:nvPr>
        </p:nvSpPr>
        <p:spPr>
          <a:xfrm>
            <a:off x="6096001" y="3600450"/>
            <a:ext cx="2593975" cy="1257300"/>
          </a:xfrm>
          <a:prstGeom prst="rect">
            <a:avLst/>
          </a:prstGeom>
        </p:spPr>
        <p:txBody>
          <a:bodyPr>
            <a:noAutofit/>
          </a:bodyPr>
          <a:lstStyle>
            <a:lvl1pPr>
              <a:defRPr sz="1200">
                <a:latin typeface="+mj-lt"/>
              </a:defRPr>
            </a:lvl1pPr>
            <a:lvl2pPr>
              <a:defRPr sz="1200">
                <a:latin typeface="+mj-lt"/>
              </a:defRPr>
            </a:lvl2pPr>
            <a:lvl3pPr>
              <a:defRPr sz="120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Picture Placeholder 15"/>
          <p:cNvSpPr>
            <a:spLocks noGrp="1"/>
          </p:cNvSpPr>
          <p:nvPr>
            <p:ph type="pic" sz="quarter" idx="16"/>
          </p:nvPr>
        </p:nvSpPr>
        <p:spPr>
          <a:xfrm>
            <a:off x="4572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18" name="Picture Placeholder 17"/>
          <p:cNvSpPr>
            <a:spLocks noGrp="1"/>
          </p:cNvSpPr>
          <p:nvPr>
            <p:ph type="pic" sz="quarter" idx="17"/>
          </p:nvPr>
        </p:nvSpPr>
        <p:spPr>
          <a:xfrm>
            <a:off x="32766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0" name="Picture Placeholder 19"/>
          <p:cNvSpPr>
            <a:spLocks noGrp="1"/>
          </p:cNvSpPr>
          <p:nvPr>
            <p:ph type="pic" sz="quarter" idx="18"/>
          </p:nvPr>
        </p:nvSpPr>
        <p:spPr>
          <a:xfrm>
            <a:off x="6096000" y="1371600"/>
            <a:ext cx="2590800" cy="1543050"/>
          </a:xfrm>
          <a:prstGeom prst="rect">
            <a:avLst/>
          </a:prstGeom>
        </p:spPr>
        <p:txBody>
          <a:bodyPr>
            <a:normAutofit/>
          </a:bodyPr>
          <a:lstStyle>
            <a:lvl1pPr>
              <a:defRPr sz="1650">
                <a:latin typeface="+mj-lt"/>
              </a:defRPr>
            </a:lvl1pPr>
          </a:lstStyle>
          <a:p>
            <a:r>
              <a:rPr lang="en-US"/>
              <a:t>Click icon to add picture</a:t>
            </a:r>
            <a:endParaRPr lang="en-US" dirty="0"/>
          </a:p>
        </p:txBody>
      </p:sp>
    </p:spTree>
    <p:extLst>
      <p:ext uri="{BB962C8B-B14F-4D97-AF65-F5344CB8AC3E}">
        <p14:creationId xmlns:p14="http://schemas.microsoft.com/office/powerpoint/2010/main" val="359749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3" name="Date Placeholder 2"/>
          <p:cNvSpPr>
            <a:spLocks noGrp="1"/>
          </p:cNvSpPr>
          <p:nvPr>
            <p:ph type="dt" sz="half" idx="10"/>
          </p:nvPr>
        </p:nvSpPr>
        <p:spPr>
          <a:xfrm>
            <a:off x="457200" y="4767263"/>
            <a:ext cx="2133600" cy="273844"/>
          </a:xfrm>
          <a:prstGeom prst="rect">
            <a:avLst/>
          </a:prstGeom>
        </p:spPr>
        <p:txBody>
          <a:bodyPr/>
          <a:lstStyle/>
          <a:p>
            <a:endParaRPr lang="en-US"/>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2408981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endParaRPr lang="en-US"/>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8995153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1500" b="1"/>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2400">
                <a:latin typeface="+mj-lt"/>
              </a:defRPr>
            </a:lvl1pPr>
            <a:lvl2pPr>
              <a:defRPr sz="2100">
                <a:latin typeface="+mj-lt"/>
              </a:defRPr>
            </a:lvl2pPr>
            <a:lvl3pPr>
              <a:defRPr sz="1800">
                <a:latin typeface="+mj-lt"/>
              </a:defRPr>
            </a:lvl3pPr>
            <a:lvl4pPr>
              <a:defRPr sz="1500">
                <a:latin typeface="+mj-lt"/>
              </a:defRPr>
            </a:lvl4pPr>
            <a:lvl5pPr>
              <a:defRPr sz="1500">
                <a:latin typeface="+mj-lt"/>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808263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1500" b="1">
                <a:latin typeface="+mj-lt"/>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1"/>
            <a:ext cx="5486400" cy="3086100"/>
          </a:xfrm>
          <a:prstGeom prst="rect">
            <a:avLst/>
          </a:prstGeom>
        </p:spPr>
        <p:txBody>
          <a:bodyPr/>
          <a:lstStyle>
            <a:lvl1pPr marL="0" indent="0">
              <a:buNone/>
              <a:defRPr sz="2400">
                <a:latin typeface="+mj-l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050">
                <a:latin typeface="+mj-lt"/>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139446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37451364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Tree>
    <p:extLst>
      <p:ext uri="{BB962C8B-B14F-4D97-AF65-F5344CB8AC3E}">
        <p14:creationId xmlns:p14="http://schemas.microsoft.com/office/powerpoint/2010/main" val="29559779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2">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Picture Placeholder 8"/>
          <p:cNvSpPr>
            <a:spLocks noGrp="1"/>
          </p:cNvSpPr>
          <p:nvPr>
            <p:ph type="pic" sz="quarter" idx="13"/>
          </p:nvPr>
        </p:nvSpPr>
        <p:spPr>
          <a:xfrm>
            <a:off x="0" y="0"/>
            <a:ext cx="9144000" cy="5143500"/>
          </a:xfrm>
          <a:prstGeom prst="rect">
            <a:avLst/>
          </a:prstGeom>
        </p:spPr>
        <p:txBody>
          <a:bodyPr>
            <a:normAutofit/>
          </a:bodyPr>
          <a:lstStyle>
            <a:lvl1pPr>
              <a:defRPr sz="1650"/>
            </a:lvl1pPr>
          </a:lstStyle>
          <a:p>
            <a:r>
              <a:rPr lang="en-US"/>
              <a:t>Click icon to add picture</a:t>
            </a:r>
            <a:endParaRPr lang="en-US" dirty="0"/>
          </a:p>
        </p:txBody>
      </p:sp>
      <p:sp>
        <p:nvSpPr>
          <p:cNvPr id="2" name="Title 1"/>
          <p:cNvSpPr>
            <a:spLocks noGrp="1"/>
          </p:cNvSpPr>
          <p:nvPr>
            <p:ph type="ctrTitle"/>
          </p:nvPr>
        </p:nvSpPr>
        <p:spPr>
          <a:xfrm>
            <a:off x="685800" y="2001471"/>
            <a:ext cx="7772400" cy="415498"/>
          </a:xfrm>
        </p:spPr>
        <p:txBody>
          <a:bodyPr anchor="b">
            <a:spAutoFit/>
          </a:bodyPr>
          <a:lstStyle>
            <a:lvl1pPr algn="ctr">
              <a:defRPr sz="27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2800350"/>
            <a:ext cx="6400800" cy="1314450"/>
          </a:xfrm>
          <a:prstGeom prst="rect">
            <a:avLst/>
          </a:prstGeom>
        </p:spPr>
        <p:txBody>
          <a:bodyPr>
            <a:normAutofit/>
          </a:bodyPr>
          <a:lstStyle>
            <a:lvl1pPr marL="0" indent="0" algn="ctr">
              <a:buNone/>
              <a:defRPr sz="135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Rectangle 7"/>
          <p:cNvSpPr/>
          <p:nvPr userDrawn="1"/>
        </p:nvSpPr>
        <p:spPr>
          <a:xfrm>
            <a:off x="4038600" y="2543175"/>
            <a:ext cx="1066800" cy="57150"/>
          </a:xfrm>
          <a:prstGeom prst="rect">
            <a:avLst/>
          </a:prstGeom>
          <a:solidFill>
            <a:srgbClr val="FCE1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0072B1"/>
              </a:solidFill>
            </a:endParaRPr>
          </a:p>
        </p:txBody>
      </p:sp>
    </p:spTree>
    <p:extLst>
      <p:ext uri="{BB962C8B-B14F-4D97-AF65-F5344CB8AC3E}">
        <p14:creationId xmlns:p14="http://schemas.microsoft.com/office/powerpoint/2010/main" val="1173898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Divider Slide_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722313" y="3399399"/>
            <a:ext cx="7772400" cy="415498"/>
          </a:xfrm>
        </p:spPr>
        <p:txBody>
          <a:bodyPr anchor="b">
            <a:spAutoFit/>
          </a:bodyPr>
          <a:lstStyle>
            <a:lvl1pPr algn="l">
              <a:defRPr sz="27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3814896"/>
            <a:ext cx="7772400" cy="210539"/>
          </a:xfrm>
          <a:prstGeom prst="rect">
            <a:avLst/>
          </a:prstGeom>
        </p:spPr>
        <p:txBody>
          <a:bodyPr anchor="t">
            <a:spAutoFit/>
          </a:bodyPr>
          <a:lstStyle>
            <a:lvl1pPr marL="0" indent="0">
              <a:lnSpc>
                <a:spcPct val="114000"/>
              </a:lnSpc>
              <a:buNone/>
              <a:defRPr sz="1200" b="1">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106974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1"/>
            <a:ext cx="8229600" cy="3223022"/>
          </a:xfrm>
          <a:prstGeom prst="rect">
            <a:avLst/>
          </a:prstGeom>
        </p:spPr>
        <p:txBody>
          <a:bodyPr/>
          <a:lstStyle>
            <a:lvl1pPr>
              <a:defRPr sz="1650">
                <a:latin typeface="+mj-lt"/>
              </a:defRPr>
            </a:lvl1pPr>
            <a:lvl2pPr>
              <a:defRPr sz="1650">
                <a:latin typeface="+mj-lt"/>
              </a:defRPr>
            </a:lvl2pPr>
            <a:lvl3pPr>
              <a:defRPr sz="150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2566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Quot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3" name="Text Placeholder 12"/>
          <p:cNvSpPr>
            <a:spLocks noGrp="1"/>
          </p:cNvSpPr>
          <p:nvPr>
            <p:ph type="body" sz="quarter" idx="14"/>
          </p:nvPr>
        </p:nvSpPr>
        <p:spPr>
          <a:xfrm>
            <a:off x="2057400" y="1314450"/>
            <a:ext cx="6629400" cy="1657350"/>
          </a:xfrm>
          <a:prstGeom prst="rect">
            <a:avLst/>
          </a:prstGeom>
        </p:spPr>
        <p:txBody>
          <a:bodyPr>
            <a:normAutofit/>
          </a:bodyPr>
          <a:lstStyle>
            <a:lvl1pPr>
              <a:defRPr sz="1800" b="1" i="1">
                <a:latin typeface="+mj-lt"/>
              </a:defRPr>
            </a:lvl1pPr>
          </a:lstStyle>
          <a:p>
            <a:pPr lvl="0"/>
            <a:r>
              <a:rPr lang="en-US"/>
              <a:t>Click to edit Master text styles</a:t>
            </a:r>
          </a:p>
        </p:txBody>
      </p:sp>
      <p:sp>
        <p:nvSpPr>
          <p:cNvPr id="15" name="Text Placeholder 14"/>
          <p:cNvSpPr>
            <a:spLocks noGrp="1"/>
          </p:cNvSpPr>
          <p:nvPr>
            <p:ph type="body" sz="quarter" idx="15"/>
          </p:nvPr>
        </p:nvSpPr>
        <p:spPr>
          <a:xfrm>
            <a:off x="533400" y="3200400"/>
            <a:ext cx="8153400" cy="1600200"/>
          </a:xfrm>
          <a:prstGeom prst="rect">
            <a:avLst/>
          </a:prstGeom>
        </p:spPr>
        <p:txBody>
          <a:bodyPr/>
          <a:lstStyle>
            <a:lvl1pPr>
              <a:lnSpc>
                <a:spcPct val="100000"/>
              </a:lnSpc>
              <a:defRPr sz="1650">
                <a:latin typeface="+mj-lt"/>
              </a:defRPr>
            </a:lvl1pPr>
            <a:lvl2pPr>
              <a:lnSpc>
                <a:spcPct val="100000"/>
              </a:lnSpc>
              <a:defRPr sz="1650">
                <a:latin typeface="+mj-lt"/>
              </a:defRPr>
            </a:lvl2pPr>
            <a:lvl3pPr>
              <a:lnSpc>
                <a:spcPct val="100000"/>
              </a:lnSpc>
              <a:defRPr sz="1500">
                <a:latin typeface="+mj-lt"/>
              </a:defRPr>
            </a:lvl3pPr>
            <a:lvl4pPr>
              <a:lnSpc>
                <a:spcPct val="100000"/>
              </a:lnSpc>
              <a:defRPr>
                <a:latin typeface="+mj-lt"/>
              </a:defRPr>
            </a:lvl4pPr>
            <a:lvl5pPr>
              <a:lnSpc>
                <a:spcPct val="100000"/>
              </a:lnSpc>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748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Quot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571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0" name="Picture Placeholder 9"/>
          <p:cNvSpPr>
            <a:spLocks noGrp="1"/>
          </p:cNvSpPr>
          <p:nvPr>
            <p:ph type="pic" sz="quarter" idx="14"/>
          </p:nvPr>
        </p:nvSpPr>
        <p:spPr>
          <a:xfrm>
            <a:off x="457200" y="1371600"/>
            <a:ext cx="8229600" cy="1885950"/>
          </a:xfrm>
          <a:prstGeom prst="rect">
            <a:avLst/>
          </a:prstGeom>
        </p:spPr>
        <p:txBody>
          <a:bodyPr>
            <a:normAutofit/>
          </a:bodyPr>
          <a:lstStyle>
            <a:lvl1pPr>
              <a:defRPr sz="1650">
                <a:latin typeface="+mj-lt"/>
              </a:defRPr>
            </a:lvl1pPr>
          </a:lstStyle>
          <a:p>
            <a:r>
              <a:rPr lang="en-US"/>
              <a:t>Click icon to add picture</a:t>
            </a:r>
            <a:endParaRPr lang="en-US" dirty="0"/>
          </a:p>
        </p:txBody>
      </p:sp>
      <p:sp>
        <p:nvSpPr>
          <p:cNvPr id="2" name="Title 1"/>
          <p:cNvSpPr>
            <a:spLocks noGrp="1"/>
          </p:cNvSpPr>
          <p:nvPr>
            <p:ph type="title"/>
          </p:nvPr>
        </p:nvSpPr>
        <p:spPr>
          <a:xfrm>
            <a:off x="457200" y="205978"/>
            <a:ext cx="8229600" cy="422672"/>
          </a:xfrm>
        </p:spPr>
        <p:txBody>
          <a:bodyPr/>
          <a:lstStyle/>
          <a:p>
            <a:r>
              <a:rPr lang="en-US"/>
              <a:t>Click to edit Master title style</a:t>
            </a:r>
            <a:endParaRPr lang="en-US" dirty="0"/>
          </a:p>
        </p:txBody>
      </p:sp>
      <p:sp>
        <p:nvSpPr>
          <p:cNvPr id="3" name="Content Placeholder 2"/>
          <p:cNvSpPr>
            <a:spLocks noGrp="1"/>
          </p:cNvSpPr>
          <p:nvPr>
            <p:ph idx="1"/>
          </p:nvPr>
        </p:nvSpPr>
        <p:spPr>
          <a:xfrm>
            <a:off x="457200" y="3371850"/>
            <a:ext cx="8229600" cy="14287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4767263"/>
            <a:ext cx="2133600" cy="273844"/>
          </a:xfrm>
          <a:prstGeom prst="rect">
            <a:avLst/>
          </a:prstGeom>
        </p:spPr>
        <p:txBody>
          <a:bodyPr/>
          <a:lstStyle/>
          <a:p>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8" name="Text Placeholder 7"/>
          <p:cNvSpPr>
            <a:spLocks noGrp="1"/>
          </p:cNvSpPr>
          <p:nvPr>
            <p:ph type="body" sz="quarter" idx="13"/>
          </p:nvPr>
        </p:nvSpPr>
        <p:spPr>
          <a:xfrm>
            <a:off x="457200" y="628650"/>
            <a:ext cx="8229600" cy="285750"/>
          </a:xfrm>
          <a:prstGeom prst="rect">
            <a:avLst/>
          </a:prstGeom>
        </p:spPr>
        <p:txBody>
          <a:bodyPr>
            <a:noAutofit/>
          </a:bodyPr>
          <a:lstStyle>
            <a:lvl1pPr>
              <a:lnSpc>
                <a:spcPct val="100000"/>
              </a:lnSpc>
              <a:defRPr sz="1200">
                <a:latin typeface="+mj-lt"/>
              </a:defRPr>
            </a:lvl1pPr>
            <a:lvl2pPr>
              <a:defRPr sz="1200"/>
            </a:lvl2pPr>
            <a:lvl3pPr>
              <a:defRPr sz="1200"/>
            </a:lvl3pPr>
            <a:lvl4pPr>
              <a:defRPr sz="1200"/>
            </a:lvl4pPr>
            <a:lvl5pPr>
              <a:defRPr sz="1200"/>
            </a:lvl5pPr>
          </a:lstStyle>
          <a:p>
            <a:pPr lvl="0"/>
            <a:r>
              <a:rPr lang="en-US"/>
              <a:t>Click to edit Master text styles</a:t>
            </a:r>
          </a:p>
        </p:txBody>
      </p:sp>
      <p:sp>
        <p:nvSpPr>
          <p:cNvPr id="12" name="Text Placeholder 11"/>
          <p:cNvSpPr>
            <a:spLocks noGrp="1"/>
          </p:cNvSpPr>
          <p:nvPr>
            <p:ph type="body" sz="quarter" idx="15" hasCustomPrompt="1"/>
          </p:nvPr>
        </p:nvSpPr>
        <p:spPr>
          <a:xfrm>
            <a:off x="685800" y="2400300"/>
            <a:ext cx="7772400" cy="742950"/>
          </a:xfrm>
          <a:prstGeom prst="rect">
            <a:avLst/>
          </a:prstGeom>
        </p:spPr>
        <p:txBody>
          <a:bodyPr>
            <a:noAutofit/>
          </a:bodyPr>
          <a:lstStyle>
            <a:lvl1pPr>
              <a:defRPr sz="1200" b="1" baseline="0">
                <a:solidFill>
                  <a:schemeClr val="bg1"/>
                </a:solidFill>
                <a:latin typeface="+mj-lt"/>
              </a:defRPr>
            </a:lvl1pPr>
            <a:lvl2pPr>
              <a:defRPr sz="1200"/>
            </a:lvl2pPr>
            <a:lvl3pPr>
              <a:defRPr sz="1200"/>
            </a:lvl3pPr>
            <a:lvl4pPr>
              <a:defRPr sz="1200"/>
            </a:lvl4pPr>
            <a:lvl5pPr>
              <a:defRPr sz="1200"/>
            </a:lvl5pPr>
          </a:lstStyle>
          <a:p>
            <a:pPr lvl="0"/>
            <a:r>
              <a:rPr lang="en-US" dirty="0"/>
              <a:t>Click to add text in this area</a:t>
            </a:r>
          </a:p>
        </p:txBody>
      </p:sp>
    </p:spTree>
    <p:extLst>
      <p:ext uri="{BB962C8B-B14F-4D97-AF65-F5344CB8AC3E}">
        <p14:creationId xmlns:p14="http://schemas.microsoft.com/office/powerpoint/2010/main" val="381193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image">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p>
            <a:r>
              <a:rPr lang="en-US"/>
              <a:t>Click to edit Master title style</a:t>
            </a:r>
          </a:p>
        </p:txBody>
      </p:sp>
      <p:sp>
        <p:nvSpPr>
          <p:cNvPr id="4" name="Content Placeholder 3"/>
          <p:cNvSpPr>
            <a:spLocks noGrp="1"/>
          </p:cNvSpPr>
          <p:nvPr>
            <p:ph sz="half" idx="2"/>
          </p:nvPr>
        </p:nvSpPr>
        <p:spPr>
          <a:xfrm>
            <a:off x="4648200" y="1371600"/>
            <a:ext cx="4038600" cy="3371850"/>
          </a:xfrm>
          <a:prstGeom prst="rect">
            <a:avLst/>
          </a:prstGeom>
        </p:spPr>
        <p:txBody>
          <a:bodyPr/>
          <a:lstStyle>
            <a:lvl1pPr>
              <a:defRPr sz="1500">
                <a:latin typeface="+mj-lt"/>
              </a:defRPr>
            </a:lvl1pPr>
            <a:lvl2pPr>
              <a:defRPr sz="1500">
                <a:latin typeface="+mj-lt"/>
              </a:defRPr>
            </a:lvl2pPr>
            <a:lvl3pPr>
              <a:defRPr sz="1350">
                <a:latin typeface="+mj-lt"/>
              </a:defRPr>
            </a:lvl3pPr>
            <a:lvl4pPr>
              <a:defRPr sz="1350">
                <a:latin typeface="+mj-lt"/>
              </a:defRPr>
            </a:lvl4pPr>
            <a:lvl5pPr>
              <a:defRPr sz="1350">
                <a:latin typeface="+mj-lt"/>
              </a:defRPr>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4767263"/>
            <a:ext cx="2133600" cy="273844"/>
          </a:xfrm>
          <a:prstGeom prst="rect">
            <a:avLst/>
          </a:prstGeom>
        </p:spPr>
        <p:txBody>
          <a:bodyPr/>
          <a:lstStyle/>
          <a:p>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9" name="Text Placeholder 8"/>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a:p>
            <a:pPr lvl="0"/>
            <a:endParaRPr lang="en-US" dirty="0"/>
          </a:p>
        </p:txBody>
      </p:sp>
      <p:sp>
        <p:nvSpPr>
          <p:cNvPr id="10" name="Picture Placeholder 9"/>
          <p:cNvSpPr>
            <a:spLocks noGrp="1"/>
          </p:cNvSpPr>
          <p:nvPr>
            <p:ph type="pic" sz="quarter" idx="14"/>
          </p:nvPr>
        </p:nvSpPr>
        <p:spPr>
          <a:xfrm>
            <a:off x="457200" y="1371600"/>
            <a:ext cx="4038600" cy="3371850"/>
          </a:xfrm>
          <a:prstGeom prst="rect">
            <a:avLst/>
          </a:prstGeom>
        </p:spPr>
        <p:txBody>
          <a:bodyPr/>
          <a:lstStyle>
            <a:lvl1pPr>
              <a:defRPr>
                <a:latin typeface="+mj-lt"/>
              </a:defRPr>
            </a:lvl1pPr>
          </a:lstStyle>
          <a:p>
            <a:r>
              <a:rPr lang="en-US"/>
              <a:t>Click icon to add picture</a:t>
            </a:r>
            <a:endParaRPr lang="en-US" dirty="0"/>
          </a:p>
        </p:txBody>
      </p:sp>
    </p:spTree>
    <p:extLst>
      <p:ext uri="{BB962C8B-B14F-4D97-AF65-F5344CB8AC3E}">
        <p14:creationId xmlns:p14="http://schemas.microsoft.com/office/powerpoint/2010/main" val="3927146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422672"/>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371600"/>
            <a:ext cx="4040188"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908571"/>
            <a:ext cx="4040188"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371600"/>
            <a:ext cx="4041775" cy="479822"/>
          </a:xfrm>
          <a:prstGeom prst="rect">
            <a:avLst/>
          </a:prstGeom>
        </p:spPr>
        <p:txBody>
          <a:bodyPr anchor="t">
            <a:noAutofit/>
          </a:bodyPr>
          <a:lstStyle>
            <a:lvl1pPr marL="0" indent="0">
              <a:buNone/>
              <a:defRPr sz="1650" b="1">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1908571"/>
            <a:ext cx="4041775" cy="2720579"/>
          </a:xfrm>
          <a:prstGeom prst="rect">
            <a:avLst/>
          </a:prstGeom>
        </p:spPr>
        <p:txBody>
          <a:bodyPr/>
          <a:lstStyle>
            <a:lvl1pPr>
              <a:defRPr sz="1500">
                <a:latin typeface="+mj-lt"/>
              </a:defRPr>
            </a:lvl1pPr>
            <a:lvl2pPr>
              <a:defRPr sz="1500">
                <a:latin typeface="+mj-lt"/>
              </a:defRPr>
            </a:lvl2pPr>
            <a:lvl3pPr>
              <a:defRPr sz="1350">
                <a:latin typeface="+mj-lt"/>
              </a:defRPr>
            </a:lvl3pPr>
            <a:lvl4pPr>
              <a:defRPr sz="1200">
                <a:latin typeface="+mj-lt"/>
              </a:defRPr>
            </a:lvl4pPr>
            <a:lvl5pPr>
              <a:defRPr sz="1200">
                <a:latin typeface="+mj-lt"/>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4767263"/>
            <a:ext cx="2133600" cy="273844"/>
          </a:xfrm>
          <a:prstGeom prst="rect">
            <a:avLst/>
          </a:prstGeom>
        </p:spPr>
        <p:txBody>
          <a:bodyPr/>
          <a:lstStyle/>
          <a:p>
            <a:endParaRPr lang="en-US"/>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4767263"/>
            <a:ext cx="2133600" cy="273844"/>
          </a:xfrm>
          <a:prstGeom prst="rect">
            <a:avLst/>
          </a:prstGeom>
        </p:spPr>
        <p:txBody>
          <a:bodyPr/>
          <a:lstStyle/>
          <a:p>
            <a:fld id="{ADC10273-68C7-4538-8229-3F0A39744E0F}" type="slidenum">
              <a:rPr lang="en-US" smtClean="0"/>
              <a:pPr/>
              <a:t>‹#›</a:t>
            </a:fld>
            <a:endParaRPr lang="en-US"/>
          </a:p>
        </p:txBody>
      </p:sp>
      <p:sp>
        <p:nvSpPr>
          <p:cNvPr id="11" name="Text Placeholder 10"/>
          <p:cNvSpPr>
            <a:spLocks noGrp="1"/>
          </p:cNvSpPr>
          <p:nvPr>
            <p:ph type="body" sz="quarter" idx="13" hasCustomPrompt="1"/>
          </p:nvPr>
        </p:nvSpPr>
        <p:spPr>
          <a:xfrm>
            <a:off x="457200" y="628650"/>
            <a:ext cx="8229600" cy="285750"/>
          </a:xfrm>
          <a:prstGeom prst="rect">
            <a:avLst/>
          </a:prstGeom>
        </p:spPr>
        <p:txBody>
          <a:bodyPr>
            <a:noAutofit/>
          </a:bodyPr>
          <a:lstStyle>
            <a:lvl1pPr>
              <a:lnSpc>
                <a:spcPct val="100000"/>
              </a:lnSpc>
              <a:defRPr sz="1200" baseline="0">
                <a:latin typeface="+mj-lt"/>
              </a:defRPr>
            </a:lvl1pPr>
            <a:lvl2pPr>
              <a:defRPr sz="1200"/>
            </a:lvl2pPr>
            <a:lvl3pPr>
              <a:defRPr sz="1200"/>
            </a:lvl3pPr>
            <a:lvl4pPr>
              <a:defRPr sz="1200"/>
            </a:lvl4pPr>
            <a:lvl5pPr>
              <a:defRPr sz="1200"/>
            </a:lvl5pPr>
          </a:lstStyle>
          <a:p>
            <a:pPr lvl="0"/>
            <a:r>
              <a:rPr lang="en-US" dirty="0"/>
              <a:t>Click to add text</a:t>
            </a:r>
          </a:p>
        </p:txBody>
      </p:sp>
    </p:spTree>
    <p:extLst>
      <p:ext uri="{BB962C8B-B14F-4D97-AF65-F5344CB8AC3E}">
        <p14:creationId xmlns:p14="http://schemas.microsoft.com/office/powerpoint/2010/main" val="3334722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422672"/>
          </a:xfrm>
          <a:prstGeom prst="rect">
            <a:avLst/>
          </a:prstGeom>
        </p:spPr>
        <p:txBody>
          <a:bodyPr vert="horz" wrap="square" lIns="0" tIns="0" rIns="0" bIns="0" rtlCol="0" anchor="t">
            <a:normAutofit/>
          </a:bodyPr>
          <a:lstStyle/>
          <a:p>
            <a:r>
              <a:rPr lang="en-US"/>
              <a:t>Click to edit Master title style</a:t>
            </a:r>
            <a:endParaRPr lang="en-US" dirty="0"/>
          </a:p>
        </p:txBody>
      </p:sp>
      <p:sp>
        <p:nvSpPr>
          <p:cNvPr id="10" name="Slide Number Placeholder 9"/>
          <p:cNvSpPr>
            <a:spLocks noGrp="1"/>
          </p:cNvSpPr>
          <p:nvPr userDrawn="1">
            <p:ph type="sldNum" sz="quarter" idx="4"/>
          </p:nvPr>
        </p:nvSpPr>
        <p:spPr>
          <a:xfrm>
            <a:off x="8382000" y="4686338"/>
            <a:ext cx="609600" cy="274637"/>
          </a:xfrm>
          <a:prstGeom prst="rect">
            <a:avLst/>
          </a:prstGeom>
        </p:spPr>
        <p:txBody>
          <a:bodyPr vert="horz" lIns="91440" tIns="45720" rIns="91440" bIns="45720" rtlCol="0" anchor="ctr"/>
          <a:lstStyle>
            <a:lvl1pPr algn="r">
              <a:defRPr sz="1200" baseline="0">
                <a:solidFill>
                  <a:schemeClr val="bg1"/>
                </a:solidFill>
                <a:latin typeface="arial" charset="0"/>
              </a:defRPr>
            </a:lvl1pPr>
          </a:lstStyle>
          <a:p>
            <a:fld id="{FD58B8A1-52F0-6149-BC12-C49132ADD2C9}" type="slidenum">
              <a:rPr lang="en-US" smtClean="0"/>
              <a:pPr/>
              <a:t>‹#›</a:t>
            </a:fld>
            <a:endParaRPr lang="en-US" dirty="0"/>
          </a:p>
        </p:txBody>
      </p:sp>
    </p:spTree>
    <p:extLst>
      <p:ext uri="{BB962C8B-B14F-4D97-AF65-F5344CB8AC3E}">
        <p14:creationId xmlns:p14="http://schemas.microsoft.com/office/powerpoint/2010/main" val="1396418084"/>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50" r:id="rId4"/>
    <p:sldLayoutId id="2147483663" r:id="rId5"/>
    <p:sldLayoutId id="2147483666" r:id="rId6"/>
    <p:sldLayoutId id="2147483661" r:id="rId7"/>
    <p:sldLayoutId id="2147483652" r:id="rId8"/>
    <p:sldLayoutId id="2147483653" r:id="rId9"/>
    <p:sldLayoutId id="2147483660" r:id="rId10"/>
    <p:sldLayoutId id="2147483654" r:id="rId11"/>
    <p:sldLayoutId id="2147483662" r:id="rId12"/>
    <p:sldLayoutId id="2147483656" r:id="rId13"/>
    <p:sldLayoutId id="2147483657" r:id="rId14"/>
    <p:sldLayoutId id="2147483658" r:id="rId15"/>
    <p:sldLayoutId id="2147483659" r:id="rId16"/>
  </p:sldLayoutIdLst>
  <p:hf sldNum="0" hdr="0" ftr="0" dt="0"/>
  <p:txStyles>
    <p:titleStyle>
      <a:lvl1pPr algn="l" defTabSz="685800" rtl="0" eaLnBrk="1" latinLnBrk="0" hangingPunct="1">
        <a:spcBef>
          <a:spcPct val="0"/>
        </a:spcBef>
        <a:buNone/>
        <a:defRPr sz="2700" kern="1000" baseline="0">
          <a:solidFill>
            <a:schemeClr val="tx1">
              <a:lumMod val="90000"/>
              <a:lumOff val="10000"/>
            </a:schemeClr>
          </a:solidFill>
          <a:latin typeface="Arial Black" panose="020B0A04020102020204" pitchFamily="34" charset="0"/>
          <a:ea typeface="Open Sans Extrabold" panose="020B0906030804020204" pitchFamily="34" charset="0"/>
          <a:cs typeface="Open Sans Extrabold" panose="020B0906030804020204" pitchFamily="34" charset="0"/>
        </a:defRPr>
      </a:lvl1pPr>
    </p:titleStyle>
    <p:body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hyperlink" Target="https://youtu.be/YPM3M5qee7M" TargetMode="External"/><Relationship Id="rId3" Type="http://schemas.openxmlformats.org/officeDocument/2006/relationships/hyperlink" Target="https://www.youtube.com/watch?v=YPM3M5qee7M&amp;feature=youtu.be" TargetMode="External"/><Relationship Id="rId7" Type="http://schemas.openxmlformats.org/officeDocument/2006/relationships/hyperlink" Target="https://drive.google.com/a/sfcg.org/uc?id=1c2NWr0hwC1pE1KDfAxWCM06huH2Pfn_n&amp;export=download" TargetMode="External"/><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hyperlink" Target="https://drive.google.com/a/sfcg.org/uc?id=1uQno6NGrFnqT8zBtCPdDPMfSiFuHerPf&amp;export=download" TargetMode="External"/><Relationship Id="rId5" Type="http://schemas.openxmlformats.org/officeDocument/2006/relationships/hyperlink" Target="https://drive.google.com/a/sfcg.org/uc?id=1Dapi4V3O4J6jiJHpygaT-zdO8oY1jdUV&amp;export=download" TargetMode="External"/><Relationship Id="rId4" Type="http://schemas.openxmlformats.org/officeDocument/2006/relationships/hyperlink" Target="https://drive.google.com/a/sfcg.org/uc?id=1uvIrs_nS-R-Kq44cjJuwagahIzIYs_de&amp;export=download" TargetMode="External"/><Relationship Id="rId9"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6"/>
          <p:cNvPicPr>
            <a:picLocks noChangeAspect="1"/>
          </p:cNvPicPr>
          <p:nvPr/>
        </p:nvPicPr>
        <p:blipFill rotWithShape="1">
          <a:blip r:embed="rId2">
            <a:extLst>
              <a:ext uri="{28A0092B-C50C-407E-A947-70E740481C1C}">
                <a14:useLocalDpi xmlns:a14="http://schemas.microsoft.com/office/drawing/2010/main" val="0"/>
              </a:ext>
            </a:extLst>
          </a:blip>
          <a:srcRect l="603" t="11715" r="603" b="10523"/>
          <a:stretch/>
        </p:blipFill>
        <p:spPr>
          <a:xfrm>
            <a:off x="0" y="-19051"/>
            <a:ext cx="9144000" cy="4800601"/>
          </a:xfrm>
          <a:prstGeom prst="rect">
            <a:avLst/>
          </a:prstGeom>
        </p:spPr>
      </p:pic>
      <p:sp>
        <p:nvSpPr>
          <p:cNvPr id="6" name="Rectangle 5"/>
          <p:cNvSpPr/>
          <p:nvPr/>
        </p:nvSpPr>
        <p:spPr>
          <a:xfrm>
            <a:off x="0" y="3028950"/>
            <a:ext cx="9144000" cy="2114550"/>
          </a:xfrm>
          <a:prstGeom prst="rect">
            <a:avLst/>
          </a:prstGeom>
          <a:gradFill>
            <a:gsLst>
              <a:gs pos="0">
                <a:srgbClr val="006B96"/>
              </a:gs>
              <a:gs pos="100000">
                <a:srgbClr val="008BC5"/>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itle 2"/>
          <p:cNvSpPr>
            <a:spLocks noGrp="1"/>
          </p:cNvSpPr>
          <p:nvPr>
            <p:ph type="title"/>
          </p:nvPr>
        </p:nvSpPr>
        <p:spPr>
          <a:xfrm>
            <a:off x="788016" y="3331649"/>
            <a:ext cx="4629150" cy="1107996"/>
          </a:xfrm>
        </p:spPr>
        <p:txBody>
          <a:bodyPr/>
          <a:lstStyle/>
          <a:p>
            <a:r>
              <a:rPr lang="en-US" sz="3600" b="0" dirty="0">
                <a:latin typeface="Arial" charset="0"/>
                <a:ea typeface="Arial" charset="0"/>
                <a:cs typeface="Arial" charset="0"/>
              </a:rPr>
              <a:t>MODULE</a:t>
            </a:r>
            <a:r>
              <a:rPr lang="en-US" sz="3600" dirty="0"/>
              <a:t> </a:t>
            </a:r>
            <a:r>
              <a:rPr lang="en-US" sz="3600" dirty="0">
                <a:latin typeface="Arial" charset="0"/>
                <a:ea typeface="Arial" charset="0"/>
                <a:cs typeface="Arial" charset="0"/>
              </a:rPr>
              <a:t>01</a:t>
            </a:r>
            <a:r>
              <a:rPr lang="en-US" dirty="0"/>
              <a:t/>
            </a:r>
            <a:br>
              <a:rPr lang="en-US" dirty="0"/>
            </a:br>
            <a:r>
              <a:rPr lang="en" sz="1800" b="0" cap="none" dirty="0">
                <a:latin typeface="Arial" charset="0"/>
                <a:ea typeface="Arial" charset="0"/>
                <a:cs typeface="Arial" charset="0"/>
              </a:rPr>
              <a:t>Conceptual Grounding in Countering </a:t>
            </a:r>
            <a:r>
              <a:rPr lang="en-US" sz="1800" b="0" cap="none" dirty="0">
                <a:latin typeface="Arial" charset="0"/>
                <a:ea typeface="Arial" charset="0"/>
                <a:cs typeface="Arial" charset="0"/>
              </a:rPr>
              <a:t/>
            </a:r>
            <a:br>
              <a:rPr lang="en-US" sz="1800" b="0" cap="none" dirty="0">
                <a:latin typeface="Arial" charset="0"/>
                <a:ea typeface="Arial" charset="0"/>
                <a:cs typeface="Arial" charset="0"/>
              </a:rPr>
            </a:br>
            <a:r>
              <a:rPr lang="en" sz="1800" b="0" cap="none" dirty="0">
                <a:latin typeface="Arial" charset="0"/>
                <a:ea typeface="Arial" charset="0"/>
                <a:cs typeface="Arial" charset="0"/>
              </a:rPr>
              <a:t>Violent Extremism</a:t>
            </a:r>
            <a:endParaRPr lang="en-US" sz="1800" b="0" cap="none" dirty="0">
              <a:latin typeface="Arial" charset="0"/>
              <a:ea typeface="Arial" charset="0"/>
              <a:cs typeface="Arial" charset="0"/>
            </a:endParaRPr>
          </a:p>
        </p:txBody>
      </p:sp>
      <p:sp>
        <p:nvSpPr>
          <p:cNvPr id="2" name="TextBox 1"/>
          <p:cNvSpPr txBox="1"/>
          <p:nvPr/>
        </p:nvSpPr>
        <p:spPr>
          <a:xfrm>
            <a:off x="8136835" y="-1192696"/>
            <a:ext cx="914400" cy="91440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11" name="Picture 3" descr="C:\Users\Hannah Kim\Desktop\your sister file\sfcg_newlogo2.png">
            <a:extLst>
              <a:ext uri="{FF2B5EF4-FFF2-40B4-BE49-F238E27FC236}">
                <a16:creationId xmlns="" xmlns:a16="http://schemas.microsoft.com/office/drawing/2014/main" id="{2DBFA1FF-8879-6E4B-8CDD-2968F410C041}"/>
              </a:ext>
            </a:extLst>
          </p:cNvPr>
          <p:cNvPicPr>
            <a:picLocks noChangeAspect="1" noChangeArrowheads="1"/>
          </p:cNvPicPr>
          <p:nvPr/>
        </p:nvPicPr>
        <p:blipFill>
          <a:blip r:embed="rId3" cstate="print"/>
          <a:srcRect/>
          <a:stretch>
            <a:fillRect/>
          </a:stretch>
        </p:blipFill>
        <p:spPr bwMode="auto">
          <a:xfrm>
            <a:off x="6792162" y="3432175"/>
            <a:ext cx="1867306" cy="329112"/>
          </a:xfrm>
          <a:prstGeom prst="rect">
            <a:avLst/>
          </a:prstGeom>
          <a:noFill/>
        </p:spPr>
      </p:pic>
      <p:pic>
        <p:nvPicPr>
          <p:cNvPr id="12" name="Picture 11">
            <a:extLst>
              <a:ext uri="{FF2B5EF4-FFF2-40B4-BE49-F238E27FC236}">
                <a16:creationId xmlns="" xmlns:a16="http://schemas.microsoft.com/office/drawing/2014/main" id="{B521C90A-C419-DA44-BB07-B653519DE77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390" t="5926" r="61042" b="87277"/>
          <a:stretch/>
        </p:blipFill>
        <p:spPr>
          <a:xfrm>
            <a:off x="8053403" y="3955866"/>
            <a:ext cx="601866" cy="405525"/>
          </a:xfrm>
          <a:prstGeom prst="rect">
            <a:avLst/>
          </a:prstGeom>
        </p:spPr>
      </p:pic>
      <p:pic>
        <p:nvPicPr>
          <p:cNvPr id="13" name="Picture 12">
            <a:extLst>
              <a:ext uri="{FF2B5EF4-FFF2-40B4-BE49-F238E27FC236}">
                <a16:creationId xmlns="" xmlns:a16="http://schemas.microsoft.com/office/drawing/2014/main" id="{680C7C35-4A5F-F544-A8E2-F66C839DEF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5691" y="3914958"/>
            <a:ext cx="1237038" cy="524687"/>
          </a:xfrm>
          <a:prstGeom prst="rect">
            <a:avLst/>
          </a:prstGeom>
        </p:spPr>
      </p:pic>
    </p:spTree>
    <p:extLst>
      <p:ext uri="{BB962C8B-B14F-4D97-AF65-F5344CB8AC3E}">
        <p14:creationId xmlns:p14="http://schemas.microsoft.com/office/powerpoint/2010/main" val="107734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514475" y="2179335"/>
            <a:ext cx="6115050" cy="78483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is Los Angeles’ experience similar or different to your local context?</a:t>
            </a:r>
            <a:endParaRPr lang="en-US" sz="2550" b="0" cap="none" dirty="0">
              <a:latin typeface="Arial" charset="0"/>
              <a:ea typeface="Arial" charset="0"/>
              <a:cs typeface="Arial" charset="0"/>
            </a:endParaRPr>
          </a:p>
        </p:txBody>
      </p:sp>
      <p:grpSp>
        <p:nvGrpSpPr>
          <p:cNvPr id="9" name="Group 8">
            <a:extLst>
              <a:ext uri="{FF2B5EF4-FFF2-40B4-BE49-F238E27FC236}">
                <a16:creationId xmlns="" xmlns:a16="http://schemas.microsoft.com/office/drawing/2014/main" id="{24BBECCE-C1C1-144F-B1F0-009D17E91380}"/>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 xmlns:a16="http://schemas.microsoft.com/office/drawing/2014/main" id="{984EDB4F-8EC0-C545-9855-F262FDC9500B}"/>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 xmlns:a16="http://schemas.microsoft.com/office/drawing/2014/main" id="{81E82B87-4361-524D-A5F3-EBAAB6280E1E}"/>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10</a:t>
              </a:r>
            </a:p>
          </p:txBody>
        </p:sp>
      </p:grpSp>
      <p:cxnSp>
        <p:nvCxnSpPr>
          <p:cNvPr id="16" name="Straight Connector 15">
            <a:extLst>
              <a:ext uri="{FF2B5EF4-FFF2-40B4-BE49-F238E27FC236}">
                <a16:creationId xmlns="" xmlns:a16="http://schemas.microsoft.com/office/drawing/2014/main" id="{04B29974-41E5-2547-BF5C-8A7B4DD70562}"/>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804BB44F-3731-3941-AF7D-5A06D2C9277F}"/>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15B3172F-E732-334F-A02C-5FA9F176EA62}"/>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8888307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 xmlns:a16="http://schemas.microsoft.com/office/drawing/2014/main" id="{6398EC02-D82F-EE4F-8B22-AF53C9CD3DF3}"/>
              </a:ext>
            </a:extLst>
          </p:cNvPr>
          <p:cNvSpPr/>
          <p:nvPr/>
        </p:nvSpPr>
        <p:spPr>
          <a:xfrm>
            <a:off x="0" y="4841748"/>
            <a:ext cx="9144000" cy="301752"/>
          </a:xfrm>
          <a:prstGeom prst="rect">
            <a:avLst/>
          </a:prstGeom>
          <a:solidFill>
            <a:srgbClr val="00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 xmlns:a16="http://schemas.microsoft.com/office/drawing/2014/main" id="{8321E903-3FB3-BE4D-A2DB-7631440F9322}"/>
              </a:ext>
            </a:extLst>
          </p:cNvPr>
          <p:cNvSpPr/>
          <p:nvPr/>
        </p:nvSpPr>
        <p:spPr>
          <a:xfrm>
            <a:off x="-3301" y="0"/>
            <a:ext cx="9147301" cy="676656"/>
          </a:xfrm>
          <a:prstGeom prst="rect">
            <a:avLst/>
          </a:prstGeom>
          <a:solidFill>
            <a:srgbClr val="0047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5255" y="0"/>
            <a:ext cx="7273490" cy="5143500"/>
          </a:xfrm>
          <a:prstGeom prst="rect">
            <a:avLst/>
          </a:prstGeom>
        </p:spPr>
      </p:pic>
      <p:grpSp>
        <p:nvGrpSpPr>
          <p:cNvPr id="6" name="Group 5">
            <a:extLst>
              <a:ext uri="{FF2B5EF4-FFF2-40B4-BE49-F238E27FC236}">
                <a16:creationId xmlns="" xmlns:a16="http://schemas.microsoft.com/office/drawing/2014/main" id="{BA9B41F0-DD17-0344-B7CF-230787ACB787}"/>
              </a:ext>
            </a:extLst>
          </p:cNvPr>
          <p:cNvGrpSpPr/>
          <p:nvPr/>
        </p:nvGrpSpPr>
        <p:grpSpPr>
          <a:xfrm>
            <a:off x="8625148" y="4705350"/>
            <a:ext cx="525478" cy="248970"/>
            <a:chOff x="7559644" y="4723080"/>
            <a:chExt cx="441356" cy="248970"/>
          </a:xfrm>
        </p:grpSpPr>
        <p:sp>
          <p:nvSpPr>
            <p:cNvPr id="7" name="Rectangle 6">
              <a:extLst>
                <a:ext uri="{FF2B5EF4-FFF2-40B4-BE49-F238E27FC236}">
                  <a16:creationId xmlns="" xmlns:a16="http://schemas.microsoft.com/office/drawing/2014/main" id="{D132F8D8-2741-0F44-BD1C-7852ACF3F31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2">
              <a:extLst>
                <a:ext uri="{FF2B5EF4-FFF2-40B4-BE49-F238E27FC236}">
                  <a16:creationId xmlns="" xmlns:a16="http://schemas.microsoft.com/office/drawing/2014/main" id="{BD9ADBD4-2D97-D441-95B3-56126F99C54D}"/>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11</a:t>
              </a:r>
            </a:p>
          </p:txBody>
        </p:sp>
      </p:grpSp>
    </p:spTree>
    <p:extLst>
      <p:ext uri="{BB962C8B-B14F-4D97-AF65-F5344CB8AC3E}">
        <p14:creationId xmlns:p14="http://schemas.microsoft.com/office/powerpoint/2010/main" val="1638253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sp>
        <p:nvSpPr>
          <p:cNvPr id="12" name="Title 2"/>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4" name="Title 2"/>
          <p:cNvSpPr txBox="1">
            <a:spLocks/>
          </p:cNvSpPr>
          <p:nvPr/>
        </p:nvSpPr>
        <p:spPr>
          <a:xfrm>
            <a:off x="779795" y="1726422"/>
            <a:ext cx="7607783" cy="182280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Violent extremism is a complex problem, but is not a “phenomenon” that is impossible to understand or address.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Preventing and countering violent extremism requires a broad approach with multiple tools.</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Violent extremism is very context-specific and cannot be associated with any religion, nationality, or ethnic group.</a:t>
            </a:r>
          </a:p>
        </p:txBody>
      </p:sp>
      <p:grpSp>
        <p:nvGrpSpPr>
          <p:cNvPr id="11" name="Group 10">
            <a:extLst>
              <a:ext uri="{FF2B5EF4-FFF2-40B4-BE49-F238E27FC236}">
                <a16:creationId xmlns="" xmlns:a16="http://schemas.microsoft.com/office/drawing/2014/main" id="{196BC404-B1EA-7644-A2BF-2873066EFDEF}"/>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 xmlns:a16="http://schemas.microsoft.com/office/drawing/2014/main" id="{78246FAB-548B-254C-BC9D-76E57E1FEFA8}"/>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C1F5AB23-4F65-924F-B5AC-C26186B86EF3}"/>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12</a:t>
              </a:r>
            </a:p>
          </p:txBody>
        </p:sp>
      </p:grpSp>
      <p:cxnSp>
        <p:nvCxnSpPr>
          <p:cNvPr id="17" name="Straight Connector 16">
            <a:extLst>
              <a:ext uri="{FF2B5EF4-FFF2-40B4-BE49-F238E27FC236}">
                <a16:creationId xmlns="" xmlns:a16="http://schemas.microsoft.com/office/drawing/2014/main" id="{AAB4DA17-FA2F-A341-8B15-603C1CECDDBA}"/>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8"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201145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8595B"/>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 xmlns:a16="http://schemas.microsoft.com/office/drawing/2014/main" id="{196BC404-B1EA-7644-A2BF-2873066EFDEF}"/>
              </a:ext>
            </a:extLst>
          </p:cNvPr>
          <p:cNvGrpSpPr/>
          <p:nvPr/>
        </p:nvGrpSpPr>
        <p:grpSpPr>
          <a:xfrm>
            <a:off x="8625148" y="4705350"/>
            <a:ext cx="525478" cy="248970"/>
            <a:chOff x="7559644" y="4723080"/>
            <a:chExt cx="441356" cy="248970"/>
          </a:xfrm>
        </p:grpSpPr>
        <p:sp>
          <p:nvSpPr>
            <p:cNvPr id="15" name="Rectangle 14">
              <a:extLst>
                <a:ext uri="{FF2B5EF4-FFF2-40B4-BE49-F238E27FC236}">
                  <a16:creationId xmlns="" xmlns:a16="http://schemas.microsoft.com/office/drawing/2014/main" id="{78246FAB-548B-254C-BC9D-76E57E1FEFA8}"/>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Title 2">
              <a:extLst>
                <a:ext uri="{FF2B5EF4-FFF2-40B4-BE49-F238E27FC236}">
                  <a16:creationId xmlns="" xmlns:a16="http://schemas.microsoft.com/office/drawing/2014/main" id="{C1F5AB23-4F65-924F-B5AC-C26186B86EF3}"/>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13</a:t>
              </a:r>
            </a:p>
          </p:txBody>
        </p:sp>
      </p:grpSp>
      <p:sp>
        <p:nvSpPr>
          <p:cNvPr id="17" name="Title 2">
            <a:extLst>
              <a:ext uri="{FF2B5EF4-FFF2-40B4-BE49-F238E27FC236}">
                <a16:creationId xmlns="" xmlns:a16="http://schemas.microsoft.com/office/drawing/2014/main" id="{7005D1FD-7042-A345-A761-0F800FA6BA29}"/>
              </a:ext>
            </a:extLst>
          </p:cNvPr>
          <p:cNvSpPr txBox="1">
            <a:spLocks/>
          </p:cNvSpPr>
          <p:nvPr/>
        </p:nvSpPr>
        <p:spPr>
          <a:xfrm>
            <a:off x="779795" y="1725025"/>
            <a:ext cx="7607783" cy="154651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How we define violent extremism and other terms is important.</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Countering violent extremism requires the involvement of the whole society.</a:t>
            </a:r>
          </a:p>
          <a:p>
            <a:pPr marL="285750" indent="-285750" defTabSz="274320">
              <a:lnSpc>
                <a:spcPts val="2200"/>
              </a:lnSpc>
              <a:spcBef>
                <a:spcPts val="0"/>
              </a:spcBef>
              <a:spcAft>
                <a:spcPts val="600"/>
              </a:spcAft>
              <a:buSzPct val="175000"/>
              <a:buBlip>
                <a:blip r:embed="rId2"/>
              </a:buBlip>
            </a:pPr>
            <a:r>
              <a:rPr lang="en-US" sz="1800" b="0" cap="none" dirty="0">
                <a:latin typeface="Arial" charset="0"/>
                <a:ea typeface="Arial" charset="0"/>
                <a:cs typeface="Arial" charset="0"/>
              </a:rPr>
              <a:t>There may be costs of failure when countering violent extremism programs do not work.</a:t>
            </a:r>
          </a:p>
        </p:txBody>
      </p:sp>
      <p:pic>
        <p:nvPicPr>
          <p:cNvPr id="14" name="Picture 13">
            <a:extLst>
              <a:ext uri="{FF2B5EF4-FFF2-40B4-BE49-F238E27FC236}">
                <a16:creationId xmlns="" xmlns:a16="http://schemas.microsoft.com/office/drawing/2014/main" id="{14065BB8-9D64-864A-B8C3-5AC09DBAACD4}"/>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18561" r="24798"/>
          <a:stretch/>
        </p:blipFill>
        <p:spPr>
          <a:xfrm>
            <a:off x="5410200" y="0"/>
            <a:ext cx="3733800" cy="4043476"/>
          </a:xfrm>
          <a:prstGeom prst="rect">
            <a:avLst/>
          </a:prstGeom>
        </p:spPr>
      </p:pic>
      <p:cxnSp>
        <p:nvCxnSpPr>
          <p:cNvPr id="18" name="Straight Connector 17">
            <a:extLst>
              <a:ext uri="{FF2B5EF4-FFF2-40B4-BE49-F238E27FC236}">
                <a16:creationId xmlns="" xmlns:a16="http://schemas.microsoft.com/office/drawing/2014/main" id="{EAD1C5FD-3BAA-5645-8A3C-1F1AE49D0D99}"/>
              </a:ext>
            </a:extLst>
          </p:cNvPr>
          <p:cNvCxnSpPr>
            <a:cxnSpLocks/>
          </p:cNvCxnSpPr>
          <p:nvPr/>
        </p:nvCxnSpPr>
        <p:spPr>
          <a:xfrm flipH="1">
            <a:off x="764756" y="1483434"/>
            <a:ext cx="8379244"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9" name="Title 2">
            <a:extLst>
              <a:ext uri="{FF2B5EF4-FFF2-40B4-BE49-F238E27FC236}">
                <a16:creationId xmlns="" xmlns:a16="http://schemas.microsoft.com/office/drawing/2014/main" id="{067D6374-C42E-824E-9175-0AFCECC4531E}"/>
              </a:ext>
            </a:extLst>
          </p:cNvPr>
          <p:cNvSpPr txBox="1">
            <a:spLocks/>
          </p:cNvSpPr>
          <p:nvPr/>
        </p:nvSpPr>
        <p:spPr>
          <a:xfrm>
            <a:off x="788505" y="925495"/>
            <a:ext cx="37147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FCE122"/>
                </a:solidFill>
                <a:latin typeface="Arial" charset="0"/>
                <a:ea typeface="Arial" charset="0"/>
                <a:cs typeface="Arial" charset="0"/>
              </a:rPr>
              <a:t>KEY TAKEWAYS</a:t>
            </a:r>
            <a:endParaRPr lang="en-US" sz="3000" b="0" cap="none" dirty="0">
              <a:solidFill>
                <a:srgbClr val="FCE122"/>
              </a:solidFill>
              <a:latin typeface="Arial" charset="0"/>
              <a:ea typeface="Arial" charset="0"/>
              <a:cs typeface="Arial" charset="0"/>
            </a:endParaRPr>
          </a:p>
        </p:txBody>
      </p:sp>
      <p:sp>
        <p:nvSpPr>
          <p:cNvPr id="13"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3842100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4294967295"/>
          </p:nvPr>
        </p:nvPicPr>
        <p:blipFill rotWithShape="1">
          <a:blip r:embed="rId2">
            <a:extLst>
              <a:ext uri="{28A0092B-C50C-407E-A947-70E740481C1C}">
                <a14:useLocalDpi xmlns:a14="http://schemas.microsoft.com/office/drawing/2010/main" val="0"/>
              </a:ext>
            </a:extLst>
          </a:blip>
          <a:srcRect l="14101" r="4516"/>
          <a:stretch/>
        </p:blipFill>
        <p:spPr>
          <a:xfrm>
            <a:off x="6019800" y="1328"/>
            <a:ext cx="3130826" cy="5142172"/>
          </a:xfrm>
          <a:prstGeom prst="rect">
            <a:avLst/>
          </a:prstGeom>
        </p:spPr>
      </p:pic>
      <p:sp>
        <p:nvSpPr>
          <p:cNvPr id="11" name="Title 2"/>
          <p:cNvSpPr txBox="1">
            <a:spLocks/>
          </p:cNvSpPr>
          <p:nvPr/>
        </p:nvSpPr>
        <p:spPr>
          <a:xfrm>
            <a:off x="793845" y="842486"/>
            <a:ext cx="6286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0072B1"/>
                </a:solidFill>
                <a:latin typeface="Arial" charset="0"/>
                <a:ea typeface="Arial" charset="0"/>
                <a:cs typeface="Arial" charset="0"/>
              </a:rPr>
              <a:t>01</a:t>
            </a:r>
            <a:endParaRPr lang="en-US" sz="3000" b="0" cap="none" dirty="0">
              <a:solidFill>
                <a:srgbClr val="0072B1"/>
              </a:solidFill>
              <a:latin typeface="Arial" charset="0"/>
              <a:ea typeface="Arial" charset="0"/>
              <a:cs typeface="Arial" charset="0"/>
            </a:endParaRPr>
          </a:p>
        </p:txBody>
      </p:sp>
      <p:cxnSp>
        <p:nvCxnSpPr>
          <p:cNvPr id="12" name="Straight Connector 11"/>
          <p:cNvCxnSpPr>
            <a:cxnSpLocks/>
          </p:cNvCxnSpPr>
          <p:nvPr/>
        </p:nvCxnSpPr>
        <p:spPr>
          <a:xfrm flipH="1">
            <a:off x="770096" y="1352550"/>
            <a:ext cx="83743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itle 2"/>
          <p:cNvSpPr txBox="1">
            <a:spLocks/>
          </p:cNvSpPr>
          <p:nvPr/>
        </p:nvSpPr>
        <p:spPr>
          <a:xfrm>
            <a:off x="793845" y="1466883"/>
            <a:ext cx="3936526" cy="276999"/>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800" b="0" cap="none" dirty="0">
                <a:solidFill>
                  <a:srgbClr val="0072B1"/>
                </a:solidFill>
                <a:latin typeface="Arial" charset="0"/>
                <a:ea typeface="Arial" charset="0"/>
                <a:cs typeface="Arial" charset="0"/>
              </a:rPr>
              <a:t>How would you define terrorism?</a:t>
            </a:r>
          </a:p>
        </p:txBody>
      </p:sp>
      <p:sp>
        <p:nvSpPr>
          <p:cNvPr id="15" name="Title 2"/>
          <p:cNvSpPr txBox="1">
            <a:spLocks/>
          </p:cNvSpPr>
          <p:nvPr/>
        </p:nvSpPr>
        <p:spPr>
          <a:xfrm>
            <a:off x="793845" y="1958799"/>
            <a:ext cx="6286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0072B1"/>
                </a:solidFill>
                <a:latin typeface="Arial" charset="0"/>
                <a:ea typeface="Arial" charset="0"/>
                <a:cs typeface="Arial" charset="0"/>
              </a:rPr>
              <a:t>02</a:t>
            </a:r>
            <a:endParaRPr lang="en-US" sz="30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770095" y="2495287"/>
            <a:ext cx="837430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793844" y="2617519"/>
            <a:ext cx="4683457" cy="276999"/>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buClr>
                <a:srgbClr val="000000"/>
              </a:buClr>
              <a:buSzPts val="2800"/>
            </a:pPr>
            <a:r>
              <a:rPr lang="en" sz="1800" b="0" kern="0" cap="none" dirty="0">
                <a:solidFill>
                  <a:srgbClr val="0072B1"/>
                </a:solidFill>
                <a:latin typeface="Arial"/>
                <a:ea typeface="Arial"/>
                <a:cs typeface="Arial"/>
                <a:sym typeface="Arial"/>
              </a:rPr>
              <a:t>How would you define violent extremism?</a:t>
            </a:r>
          </a:p>
        </p:txBody>
      </p:sp>
      <p:sp>
        <p:nvSpPr>
          <p:cNvPr id="18" name="Title 2"/>
          <p:cNvSpPr txBox="1">
            <a:spLocks/>
          </p:cNvSpPr>
          <p:nvPr/>
        </p:nvSpPr>
        <p:spPr>
          <a:xfrm>
            <a:off x="793845" y="3135461"/>
            <a:ext cx="628650" cy="461665"/>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3000" dirty="0">
                <a:solidFill>
                  <a:srgbClr val="0072B1"/>
                </a:solidFill>
                <a:latin typeface="Arial" charset="0"/>
                <a:ea typeface="Arial" charset="0"/>
                <a:cs typeface="Arial" charset="0"/>
              </a:rPr>
              <a:t>03</a:t>
            </a:r>
            <a:endParaRPr lang="en-US" sz="3000" b="0" cap="none" dirty="0">
              <a:solidFill>
                <a:srgbClr val="0072B1"/>
              </a:solidFill>
              <a:latin typeface="Arial" charset="0"/>
              <a:ea typeface="Arial" charset="0"/>
              <a:cs typeface="Arial" charset="0"/>
            </a:endParaRPr>
          </a:p>
        </p:txBody>
      </p:sp>
      <p:cxnSp>
        <p:nvCxnSpPr>
          <p:cNvPr id="19" name="Straight Connector 18"/>
          <p:cNvCxnSpPr/>
          <p:nvPr/>
        </p:nvCxnSpPr>
        <p:spPr>
          <a:xfrm flipH="1">
            <a:off x="770095" y="3645110"/>
            <a:ext cx="8374301"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20" name="Title 2"/>
          <p:cNvSpPr txBox="1">
            <a:spLocks/>
          </p:cNvSpPr>
          <p:nvPr/>
        </p:nvSpPr>
        <p:spPr>
          <a:xfrm>
            <a:off x="793844" y="3731315"/>
            <a:ext cx="4844955" cy="830997"/>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pPr>
            <a:r>
              <a:rPr lang="en" sz="1800" b="0" cap="none" dirty="0">
                <a:solidFill>
                  <a:srgbClr val="0072B1"/>
                </a:solidFill>
                <a:latin typeface="Arial" charset="0"/>
                <a:ea typeface="Arial" charset="0"/>
                <a:cs typeface="Arial" charset="0"/>
              </a:rPr>
              <a:t>How do you think that different definitions can affect working on these problems in your local context?</a:t>
            </a:r>
          </a:p>
        </p:txBody>
      </p:sp>
      <p:grpSp>
        <p:nvGrpSpPr>
          <p:cNvPr id="21" name="Group 20"/>
          <p:cNvGrpSpPr/>
          <p:nvPr/>
        </p:nvGrpSpPr>
        <p:grpSpPr>
          <a:xfrm>
            <a:off x="8625148" y="4705350"/>
            <a:ext cx="525478" cy="248970"/>
            <a:chOff x="7559644" y="4723080"/>
            <a:chExt cx="441356" cy="248970"/>
          </a:xfrm>
        </p:grpSpPr>
        <p:sp>
          <p:nvSpPr>
            <p:cNvPr id="22" name="Rectangle 21"/>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Title 2"/>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02</a:t>
              </a:r>
              <a:endParaRPr lang="en-US" sz="1125" b="0" cap="none" dirty="0">
                <a:latin typeface="Arial" charset="0"/>
                <a:ea typeface="Arial" charset="0"/>
                <a:cs typeface="Arial" charset="0"/>
              </a:endParaRPr>
            </a:p>
          </p:txBody>
        </p:sp>
      </p:grpSp>
      <p:sp>
        <p:nvSpPr>
          <p:cNvPr id="2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
        <p:nvSpPr>
          <p:cNvPr id="24" name="Rectangle 23">
            <a:extLst>
              <a:ext uri="{FF2B5EF4-FFF2-40B4-BE49-F238E27FC236}">
                <a16:creationId xmlns="" xmlns:a16="http://schemas.microsoft.com/office/drawing/2014/main" id="{00C71C77-4A42-F845-BE20-3CA9C5F9DA29}"/>
              </a:ext>
            </a:extLst>
          </p:cNvPr>
          <p:cNvSpPr/>
          <p:nvPr/>
        </p:nvSpPr>
        <p:spPr>
          <a:xfrm>
            <a:off x="7376159" y="-1"/>
            <a:ext cx="1767841" cy="217489"/>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tx1">
                    <a:lumMod val="90000"/>
                    <a:lumOff val="10000"/>
                    <a:alpha val="75000"/>
                  </a:schemeClr>
                </a:solidFill>
              </a:rPr>
              <a:t>Evgeni </a:t>
            </a:r>
            <a:r>
              <a:rPr lang="en-US" sz="1000" dirty="0" err="1">
                <a:solidFill>
                  <a:schemeClr val="tx1">
                    <a:lumMod val="90000"/>
                    <a:lumOff val="10000"/>
                    <a:alpha val="75000"/>
                  </a:schemeClr>
                </a:solidFill>
              </a:rPr>
              <a:t>Zotov</a:t>
            </a:r>
            <a:r>
              <a:rPr lang="en-US" sz="1000" dirty="0">
                <a:solidFill>
                  <a:schemeClr val="tx1">
                    <a:lumMod val="90000"/>
                    <a:lumOff val="10000"/>
                    <a:alpha val="75000"/>
                  </a:schemeClr>
                </a:solidFill>
              </a:rPr>
              <a:t>/CC BY-NC-ND 2.0</a:t>
            </a:r>
          </a:p>
        </p:txBody>
      </p:sp>
    </p:spTree>
    <p:extLst>
      <p:ext uri="{BB962C8B-B14F-4D97-AF65-F5344CB8AC3E}">
        <p14:creationId xmlns:p14="http://schemas.microsoft.com/office/powerpoint/2010/main" val="1736491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15861" y="1075659"/>
            <a:ext cx="4495799" cy="1038746"/>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nSpc>
                <a:spcPts val="2700"/>
              </a:lnSpc>
            </a:pPr>
            <a:r>
              <a:rPr lang="en" sz="2400" b="0" cap="none" dirty="0">
                <a:solidFill>
                  <a:srgbClr val="0072B1"/>
                </a:solidFill>
                <a:latin typeface="Arial" charset="0"/>
                <a:ea typeface="Arial" charset="0"/>
                <a:cs typeface="Arial" charset="0"/>
              </a:rPr>
              <a:t>What is countering violent </a:t>
            </a:r>
            <a:r>
              <a:rPr lang="en-US" sz="2400" b="0" cap="none" dirty="0">
                <a:solidFill>
                  <a:srgbClr val="0072B1"/>
                </a:solidFill>
                <a:latin typeface="Arial" charset="0"/>
                <a:ea typeface="Arial" charset="0"/>
                <a:cs typeface="Arial" charset="0"/>
              </a:rPr>
              <a:t/>
            </a:r>
            <a:br>
              <a:rPr lang="en-US" sz="2400" b="0" cap="none" dirty="0">
                <a:solidFill>
                  <a:srgbClr val="0072B1"/>
                </a:solidFill>
                <a:latin typeface="Arial" charset="0"/>
                <a:ea typeface="Arial" charset="0"/>
                <a:cs typeface="Arial" charset="0"/>
              </a:rPr>
            </a:br>
            <a:r>
              <a:rPr lang="en" sz="2400" b="0" cap="none" dirty="0">
                <a:solidFill>
                  <a:srgbClr val="0072B1"/>
                </a:solidFill>
                <a:latin typeface="Arial" charset="0"/>
                <a:ea typeface="Arial" charset="0"/>
                <a:cs typeface="Arial" charset="0"/>
              </a:rPr>
              <a:t>extremism and how is it related to counter-terrorism?</a:t>
            </a:r>
            <a:endParaRPr lang="en-US" sz="2400" b="0" cap="none" dirty="0">
              <a:solidFill>
                <a:srgbClr val="0072B1"/>
              </a:solidFill>
              <a:latin typeface="Arial" charset="0"/>
              <a:ea typeface="Arial" charset="0"/>
              <a:cs typeface="Arial" charset="0"/>
            </a:endParaRPr>
          </a:p>
        </p:txBody>
      </p:sp>
      <p:cxnSp>
        <p:nvCxnSpPr>
          <p:cNvPr id="16" name="Straight Connector 15"/>
          <p:cNvCxnSpPr>
            <a:cxnSpLocks/>
          </p:cNvCxnSpPr>
          <p:nvPr/>
        </p:nvCxnSpPr>
        <p:spPr>
          <a:xfrm flipH="1">
            <a:off x="3435509" y="2244876"/>
            <a:ext cx="573213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
        <p:nvSpPr>
          <p:cNvPr id="17" name="Title 2"/>
          <p:cNvSpPr txBox="1">
            <a:spLocks/>
          </p:cNvSpPr>
          <p:nvPr/>
        </p:nvSpPr>
        <p:spPr>
          <a:xfrm>
            <a:off x="3439604" y="2513645"/>
            <a:ext cx="5234058" cy="1661993"/>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1200"/>
              </a:spcAft>
              <a:buClr>
                <a:schemeClr val="dk1"/>
              </a:buClr>
              <a:buSzPts val="1100"/>
            </a:pPr>
            <a:r>
              <a:rPr lang="en" sz="1800" cap="none" dirty="0">
                <a:solidFill>
                  <a:srgbClr val="0072B1"/>
                </a:solidFill>
                <a:latin typeface="Arial Black" charset="0"/>
                <a:ea typeface="Arial Black" charset="0"/>
                <a:cs typeface="Arial Black" charset="0"/>
              </a:rPr>
              <a:t>Countering violent extremism </a:t>
            </a:r>
            <a:r>
              <a:rPr lang="en" sz="1800" b="0" cap="none" dirty="0">
                <a:solidFill>
                  <a:srgbClr val="0072B1"/>
                </a:solidFill>
                <a:latin typeface="Arial" charset="0"/>
                <a:ea typeface="Arial" charset="0"/>
                <a:cs typeface="Arial" charset="0"/>
              </a:rPr>
              <a:t>refers to the programs and policies which aim to dissuade individuals or groups from radicalization and recruitment into violent extremism and resorting to ideologically motivated violence to further social, economic, religiously-based or political objectives.</a:t>
            </a:r>
          </a:p>
        </p:txBody>
      </p:sp>
      <p:pic>
        <p:nvPicPr>
          <p:cNvPr id="9" name="Picture Placeholder 6"/>
          <p:cNvPicPr>
            <a:picLocks noChangeAspect="1"/>
          </p:cNvPicPr>
          <p:nvPr/>
        </p:nvPicPr>
        <p:blipFill rotWithShape="1">
          <a:blip r:embed="rId3" cstate="print">
            <a:extLst>
              <a:ext uri="{28A0092B-C50C-407E-A947-70E740481C1C}">
                <a14:useLocalDpi xmlns:a14="http://schemas.microsoft.com/office/drawing/2010/main" val="0"/>
              </a:ext>
            </a:extLst>
          </a:blip>
          <a:srcRect l="19000" t="62" r="41764" b="-62"/>
          <a:stretch/>
        </p:blipFill>
        <p:spPr>
          <a:xfrm>
            <a:off x="-1" y="-13824"/>
            <a:ext cx="3035301" cy="5157324"/>
          </a:xfrm>
          <a:prstGeom prst="rect">
            <a:avLst/>
          </a:prstGeom>
          <a:blipFill>
            <a:blip r:embed="rId4"/>
            <a:stretch>
              <a:fillRect/>
            </a:stretch>
          </a:blipFill>
        </p:spPr>
      </p:pic>
      <p:grpSp>
        <p:nvGrpSpPr>
          <p:cNvPr id="10" name="Group 9">
            <a:extLst>
              <a:ext uri="{FF2B5EF4-FFF2-40B4-BE49-F238E27FC236}">
                <a16:creationId xmlns="" xmlns:a16="http://schemas.microsoft.com/office/drawing/2014/main" id="{9E8583A7-A74C-2245-B70D-F63FD1219518}"/>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 xmlns:a16="http://schemas.microsoft.com/office/drawing/2014/main" id="{EA800916-83CF-4849-94CF-EBD4C8DC211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 xmlns:a16="http://schemas.microsoft.com/office/drawing/2014/main" id="{5CF4DD64-26AC-4546-92BE-8E2C97312CD7}"/>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03</a:t>
              </a:r>
              <a:endParaRPr lang="en-US" sz="1125" b="0" cap="none" dirty="0">
                <a:latin typeface="Arial" charset="0"/>
                <a:ea typeface="Arial" charset="0"/>
                <a:cs typeface="Arial" charset="0"/>
              </a:endParaRPr>
            </a:p>
          </p:txBody>
        </p:sp>
      </p:grpSp>
      <p:sp>
        <p:nvSpPr>
          <p:cNvPr id="19" name="Footer Placeholder 4">
            <a:extLst>
              <a:ext uri="{FF2B5EF4-FFF2-40B4-BE49-F238E27FC236}">
                <a16:creationId xmlns="" xmlns:a16="http://schemas.microsoft.com/office/drawing/2014/main" id="{450CF3BD-5F45-5741-BA4D-A51CA269A5D1}"/>
              </a:ext>
            </a:extLst>
          </p:cNvPr>
          <p:cNvSpPr txBox="1">
            <a:spLocks/>
          </p:cNvSpPr>
          <p:nvPr/>
        </p:nvSpPr>
        <p:spPr>
          <a:xfrm>
            <a:off x="5051596"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41864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36499" y="1087773"/>
            <a:ext cx="3829050" cy="369332"/>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 sz="2400" b="0" cap="none" dirty="0">
                <a:solidFill>
                  <a:srgbClr val="0072B1"/>
                </a:solidFill>
                <a:latin typeface="Arial" charset="0"/>
                <a:ea typeface="Arial" charset="0"/>
                <a:cs typeface="Arial" charset="0"/>
              </a:rPr>
              <a:t>What is Counter-Terrorism?</a:t>
            </a:r>
            <a:endParaRPr lang="en-US" sz="2400" b="0" cap="none" dirty="0">
              <a:solidFill>
                <a:srgbClr val="0072B1"/>
              </a:solidFill>
              <a:latin typeface="Arial" charset="0"/>
              <a:ea typeface="Arial" charset="0"/>
              <a:cs typeface="Arial" charset="0"/>
            </a:endParaRPr>
          </a:p>
        </p:txBody>
      </p:sp>
      <p:sp>
        <p:nvSpPr>
          <p:cNvPr id="17" name="Title 2"/>
          <p:cNvSpPr txBox="1">
            <a:spLocks/>
          </p:cNvSpPr>
          <p:nvPr/>
        </p:nvSpPr>
        <p:spPr>
          <a:xfrm>
            <a:off x="3444080" y="1941788"/>
            <a:ext cx="5261113" cy="249299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Bef>
                <a:spcPts val="0"/>
              </a:spcBef>
              <a:spcAft>
                <a:spcPts val="1200"/>
              </a:spcAft>
              <a:buClr>
                <a:schemeClr val="dk1"/>
              </a:buClr>
              <a:buSzPts val="1100"/>
            </a:pPr>
            <a:r>
              <a:rPr lang="en" sz="1800" cap="none" dirty="0">
                <a:solidFill>
                  <a:srgbClr val="0072B1"/>
                </a:solidFill>
                <a:latin typeface="Arial Black" charset="0"/>
                <a:ea typeface="Arial Black" charset="0"/>
                <a:cs typeface="Arial Black" charset="0"/>
              </a:rPr>
              <a:t>Counter-terrorism </a:t>
            </a:r>
            <a:r>
              <a:rPr lang="en" sz="1800" b="0" cap="none" dirty="0">
                <a:solidFill>
                  <a:srgbClr val="0072B1"/>
                </a:solidFill>
                <a:latin typeface="Arial" charset="0"/>
                <a:ea typeface="Arial" charset="0"/>
                <a:cs typeface="Arial" charset="0"/>
              </a:rPr>
              <a:t>is the realm of coercive and non-coercive programs and policies to prevent and deny opportunities for violent extremist activity and to disrupt, arrest, prosecute, and/or kill violent extremist groups and individuals. Traditional, coercive, and forceful counter-terrorism measures are usually limited to government actors, such as the security forces or the military, but may include other institutions. </a:t>
            </a:r>
          </a:p>
        </p:txBody>
      </p:sp>
      <p:pic>
        <p:nvPicPr>
          <p:cNvPr id="9" name="Picture Placeholder 6"/>
          <p:cNvPicPr>
            <a:picLocks noChangeAspect="1"/>
          </p:cNvPicPr>
          <p:nvPr/>
        </p:nvPicPr>
        <p:blipFill rotWithShape="1">
          <a:blip r:embed="rId2">
            <a:extLst>
              <a:ext uri="{28A0092B-C50C-407E-A947-70E740481C1C}">
                <a14:useLocalDpi xmlns:a14="http://schemas.microsoft.com/office/drawing/2010/main" val="0"/>
              </a:ext>
            </a:extLst>
          </a:blip>
          <a:srcRect l="6214" t="7387" r="57405" b="794"/>
          <a:stretch/>
        </p:blipFill>
        <p:spPr>
          <a:xfrm>
            <a:off x="-30735" y="-17659"/>
            <a:ext cx="3066036" cy="5161159"/>
          </a:xfrm>
          <a:prstGeom prst="rect">
            <a:avLst/>
          </a:prstGeom>
        </p:spPr>
      </p:pic>
      <p:cxnSp>
        <p:nvCxnSpPr>
          <p:cNvPr id="19" name="Straight Connector 18"/>
          <p:cNvCxnSpPr>
            <a:cxnSpLocks/>
          </p:cNvCxnSpPr>
          <p:nvPr/>
        </p:nvCxnSpPr>
        <p:spPr>
          <a:xfrm flipH="1">
            <a:off x="3435509" y="1632054"/>
            <a:ext cx="5732139"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E122D660-9FE5-5742-881B-0516765552EB}"/>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 xmlns:a16="http://schemas.microsoft.com/office/drawing/2014/main" id="{B294C82B-0F34-4145-A529-722921F021F6}"/>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Title 2">
              <a:extLst>
                <a:ext uri="{FF2B5EF4-FFF2-40B4-BE49-F238E27FC236}">
                  <a16:creationId xmlns="" xmlns:a16="http://schemas.microsoft.com/office/drawing/2014/main" id="{254091C2-C69B-C248-8181-D80D640371A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dirty="0">
                  <a:latin typeface="Arial" charset="0"/>
                  <a:ea typeface="Arial" charset="0"/>
                  <a:cs typeface="Arial" charset="0"/>
                </a:rPr>
                <a:t>04</a:t>
              </a:r>
              <a:endParaRPr lang="en-US" sz="1125" b="0" cap="none" dirty="0">
                <a:latin typeface="Arial" charset="0"/>
                <a:ea typeface="Arial" charset="0"/>
                <a:cs typeface="Arial" charset="0"/>
              </a:endParaRPr>
            </a:p>
          </p:txBody>
        </p:sp>
      </p:grpSp>
      <p:sp>
        <p:nvSpPr>
          <p:cNvPr id="18" name="Footer Placeholder 4">
            <a:extLst>
              <a:ext uri="{FF2B5EF4-FFF2-40B4-BE49-F238E27FC236}">
                <a16:creationId xmlns="" xmlns:a16="http://schemas.microsoft.com/office/drawing/2014/main" id="{450CF3BD-5F45-5741-BA4D-A51CA269A5D1}"/>
              </a:ext>
            </a:extLst>
          </p:cNvPr>
          <p:cNvSpPr txBox="1">
            <a:spLocks/>
          </p:cNvSpPr>
          <p:nvPr/>
        </p:nvSpPr>
        <p:spPr>
          <a:xfrm>
            <a:off x="5051596"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200398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514475" y="1867450"/>
            <a:ext cx="6115050" cy="156966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How confident are you that after five </a:t>
            </a:r>
            <a:r>
              <a:rPr lang="en-US" sz="2550" b="0" cap="none" dirty="0">
                <a:latin typeface="Arial" charset="0"/>
                <a:ea typeface="Arial" charset="0"/>
                <a:cs typeface="Arial" charset="0"/>
              </a:rPr>
              <a:t/>
            </a:r>
            <a:br>
              <a:rPr lang="en-US" sz="2550" b="0" cap="none" dirty="0">
                <a:latin typeface="Arial" charset="0"/>
                <a:ea typeface="Arial" charset="0"/>
                <a:cs typeface="Arial" charset="0"/>
              </a:rPr>
            </a:br>
            <a:r>
              <a:rPr lang="en" sz="2550" b="0" cap="none" dirty="0">
                <a:latin typeface="Arial" charset="0"/>
                <a:ea typeface="Arial" charset="0"/>
                <a:cs typeface="Arial" charset="0"/>
              </a:rPr>
              <a:t>years of our current countering violent extremism strategy that we will have ended the threat of violent extremism?</a:t>
            </a:r>
            <a:endParaRPr lang="en-US" sz="2550" b="0" cap="none" dirty="0">
              <a:latin typeface="Arial" charset="0"/>
              <a:ea typeface="Arial" charset="0"/>
              <a:cs typeface="Arial" charset="0"/>
            </a:endParaRPr>
          </a:p>
        </p:txBody>
      </p:sp>
      <p:cxnSp>
        <p:nvCxnSpPr>
          <p:cNvPr id="8" name="Straight Connector 7"/>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 xmlns:a16="http://schemas.microsoft.com/office/drawing/2014/main" id="{BAA745D1-2240-8D46-8BAB-38AC795E2EA3}"/>
              </a:ext>
            </a:extLst>
          </p:cNvPr>
          <p:cNvGrpSpPr/>
          <p:nvPr/>
        </p:nvGrpSpPr>
        <p:grpSpPr>
          <a:xfrm>
            <a:off x="8625148" y="4705350"/>
            <a:ext cx="525478" cy="248970"/>
            <a:chOff x="7559644" y="4723080"/>
            <a:chExt cx="441356" cy="248970"/>
          </a:xfrm>
        </p:grpSpPr>
        <p:sp>
          <p:nvSpPr>
            <p:cNvPr id="11" name="Rectangle 10">
              <a:extLst>
                <a:ext uri="{FF2B5EF4-FFF2-40B4-BE49-F238E27FC236}">
                  <a16:creationId xmlns="" xmlns:a16="http://schemas.microsoft.com/office/drawing/2014/main" id="{173A481E-AF6E-8847-BC51-C72F87480DDA}"/>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Title 2">
              <a:extLst>
                <a:ext uri="{FF2B5EF4-FFF2-40B4-BE49-F238E27FC236}">
                  <a16:creationId xmlns="" xmlns:a16="http://schemas.microsoft.com/office/drawing/2014/main" id="{58C92CF8-5964-684A-B967-B8FEB0FAA81C}"/>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05</a:t>
              </a:r>
            </a:p>
          </p:txBody>
        </p:sp>
      </p:grpSp>
      <p:pic>
        <p:nvPicPr>
          <p:cNvPr id="7" name="Picture 6">
            <a:extLst>
              <a:ext uri="{FF2B5EF4-FFF2-40B4-BE49-F238E27FC236}">
                <a16:creationId xmlns="" xmlns:a16="http://schemas.microsoft.com/office/drawing/2014/main" id="{CEBA96FD-17A6-5A45-A7D6-CD488143E267}"/>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6"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7048411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2"/>
          <p:cNvSpPr txBox="1">
            <a:spLocks/>
          </p:cNvSpPr>
          <p:nvPr/>
        </p:nvSpPr>
        <p:spPr>
          <a:xfrm>
            <a:off x="1514475" y="2179335"/>
            <a:ext cx="6115050" cy="78483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lgn="ctr"/>
            <a:r>
              <a:rPr lang="en" sz="2550" b="0" cap="none" dirty="0">
                <a:latin typeface="Arial" charset="0"/>
                <a:ea typeface="Arial" charset="0"/>
                <a:cs typeface="Arial" charset="0"/>
              </a:rPr>
              <a:t>What are some critiques of countering violent extremism in your context?</a:t>
            </a:r>
            <a:endParaRPr lang="en-US" sz="2550" b="0" cap="none" dirty="0">
              <a:latin typeface="Arial" charset="0"/>
              <a:ea typeface="Arial" charset="0"/>
              <a:cs typeface="Arial" charset="0"/>
            </a:endParaRPr>
          </a:p>
        </p:txBody>
      </p:sp>
      <p:grpSp>
        <p:nvGrpSpPr>
          <p:cNvPr id="9" name="Group 8">
            <a:extLst>
              <a:ext uri="{FF2B5EF4-FFF2-40B4-BE49-F238E27FC236}">
                <a16:creationId xmlns="" xmlns:a16="http://schemas.microsoft.com/office/drawing/2014/main" id="{C9338629-DFE0-714A-959F-25500BB1864B}"/>
              </a:ext>
            </a:extLst>
          </p:cNvPr>
          <p:cNvGrpSpPr/>
          <p:nvPr/>
        </p:nvGrpSpPr>
        <p:grpSpPr>
          <a:xfrm>
            <a:off x="8625148" y="4705350"/>
            <a:ext cx="525478" cy="248970"/>
            <a:chOff x="7559644" y="4723080"/>
            <a:chExt cx="441356" cy="248970"/>
          </a:xfrm>
        </p:grpSpPr>
        <p:sp>
          <p:nvSpPr>
            <p:cNvPr id="12" name="Rectangle 11">
              <a:extLst>
                <a:ext uri="{FF2B5EF4-FFF2-40B4-BE49-F238E27FC236}">
                  <a16:creationId xmlns="" xmlns:a16="http://schemas.microsoft.com/office/drawing/2014/main" id="{F91846E4-FEAF-1246-8324-1287DCA6D2D2}"/>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2">
              <a:extLst>
                <a:ext uri="{FF2B5EF4-FFF2-40B4-BE49-F238E27FC236}">
                  <a16:creationId xmlns="" xmlns:a16="http://schemas.microsoft.com/office/drawing/2014/main" id="{B8502859-9F95-F547-8D1F-A5337AABE7C1}"/>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06</a:t>
              </a:r>
            </a:p>
          </p:txBody>
        </p:sp>
      </p:grpSp>
      <p:cxnSp>
        <p:nvCxnSpPr>
          <p:cNvPr id="16" name="Straight Connector 15">
            <a:extLst>
              <a:ext uri="{FF2B5EF4-FFF2-40B4-BE49-F238E27FC236}">
                <a16:creationId xmlns="" xmlns:a16="http://schemas.microsoft.com/office/drawing/2014/main" id="{BFB0F188-C19F-9948-9216-9ACDDEFFAA50}"/>
              </a:ext>
            </a:extLst>
          </p:cNvPr>
          <p:cNvCxnSpPr>
            <a:cxnSpLocks/>
          </p:cNvCxnSpPr>
          <p:nvPr/>
        </p:nvCxnSpPr>
        <p:spPr>
          <a:xfrm flipH="1">
            <a:off x="3829050" y="800100"/>
            <a:ext cx="53149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5D81D512-4D2D-7D47-8AEB-AE023524DA44}"/>
              </a:ext>
            </a:extLst>
          </p:cNvPr>
          <p:cNvCxnSpPr>
            <a:cxnSpLocks/>
          </p:cNvCxnSpPr>
          <p:nvPr/>
        </p:nvCxnSpPr>
        <p:spPr>
          <a:xfrm flipH="1">
            <a:off x="0" y="4514850"/>
            <a:ext cx="520065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 xmlns:a16="http://schemas.microsoft.com/office/drawing/2014/main" id="{8464AE82-0F6B-5C46-8022-CA6A18038E75}"/>
              </a:ext>
            </a:extLst>
          </p:cNvPr>
          <p:cNvPicPr>
            <a:picLocks noChangeAspect="1"/>
          </p:cNvPicPr>
          <p:nvPr/>
        </p:nvPicPr>
        <p:blipFill rotWithShape="1">
          <a:blip r:embed="rId2" cstate="print">
            <a:alphaModFix amt="10000"/>
            <a:extLst>
              <a:ext uri="{28A0092B-C50C-407E-A947-70E740481C1C}">
                <a14:useLocalDpi xmlns:a14="http://schemas.microsoft.com/office/drawing/2010/main" val="0"/>
              </a:ext>
            </a:extLst>
          </a:blip>
          <a:srcRect t="6028" r="20833"/>
          <a:stretch/>
        </p:blipFill>
        <p:spPr>
          <a:xfrm>
            <a:off x="6248400" y="0"/>
            <a:ext cx="2895600" cy="3437110"/>
          </a:xfrm>
          <a:prstGeom prst="rect">
            <a:avLst/>
          </a:prstGeom>
        </p:spPr>
      </p:pic>
      <p:sp>
        <p:nvSpPr>
          <p:cNvPr id="15"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1289360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alpha val="0"/>
          </a:schemeClr>
        </a:solidFill>
        <a:effectLst/>
      </p:bgPr>
    </p:bg>
    <p:spTree>
      <p:nvGrpSpPr>
        <p:cNvPr id="1" name=""/>
        <p:cNvGrpSpPr/>
        <p:nvPr/>
      </p:nvGrpSpPr>
      <p:grpSpPr>
        <a:xfrm>
          <a:off x="0" y="0"/>
          <a:ext cx="0" cy="0"/>
          <a:chOff x="0" y="0"/>
          <a:chExt cx="0" cy="0"/>
        </a:xfrm>
      </p:grpSpPr>
      <p:sp>
        <p:nvSpPr>
          <p:cNvPr id="14" name="Title 2"/>
          <p:cNvSpPr txBox="1">
            <a:spLocks/>
          </p:cNvSpPr>
          <p:nvPr/>
        </p:nvSpPr>
        <p:spPr>
          <a:xfrm>
            <a:off x="3448594" y="942544"/>
            <a:ext cx="4267200" cy="677108"/>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2200" b="0" cap="none" dirty="0">
                <a:solidFill>
                  <a:srgbClr val="0072B1"/>
                </a:solidFill>
                <a:latin typeface="Arial" charset="0"/>
                <a:ea typeface="Arial" charset="0"/>
                <a:cs typeface="Arial" charset="0"/>
              </a:rPr>
              <a:t>Countering violent extremism has been criticized for:</a:t>
            </a:r>
          </a:p>
        </p:txBody>
      </p:sp>
      <p:sp>
        <p:nvSpPr>
          <p:cNvPr id="21" name="Title 2"/>
          <p:cNvSpPr txBox="1">
            <a:spLocks/>
          </p:cNvSpPr>
          <p:nvPr/>
        </p:nvSpPr>
        <p:spPr>
          <a:xfrm>
            <a:off x="3429000" y="1946239"/>
            <a:ext cx="4967288" cy="2626360"/>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marginalizing target communities,</a:t>
            </a:r>
          </a:p>
          <a:p>
            <a:pPr marL="228600" indent="-228600">
              <a:spcBef>
                <a:spcPts val="0"/>
              </a:spcBef>
              <a:spcAft>
                <a:spcPts val="800"/>
              </a:spcAft>
              <a:buClr>
                <a:srgbClr val="0072B1"/>
              </a:buClr>
              <a:buSzPct val="100000"/>
              <a:buFont typeface="Arial" charset="0"/>
              <a:buChar char="•"/>
            </a:pPr>
            <a:r>
              <a:rPr lang="en" sz="1800" b="0" cap="none" dirty="0" err="1">
                <a:solidFill>
                  <a:srgbClr val="0072B1"/>
                </a:solidFill>
                <a:latin typeface="Arial" charset="0"/>
                <a:ea typeface="Arial" charset="0"/>
                <a:cs typeface="Arial" charset="0"/>
              </a:rPr>
              <a:t>instrumentalizing</a:t>
            </a:r>
            <a:r>
              <a:rPr lang="en" sz="1800" b="0" cap="none" dirty="0">
                <a:solidFill>
                  <a:srgbClr val="0072B1"/>
                </a:solidFill>
                <a:latin typeface="Arial" charset="0"/>
                <a:ea typeface="Arial" charset="0"/>
                <a:cs typeface="Arial" charset="0"/>
              </a:rPr>
              <a:t> communities rather than empowering them,</a:t>
            </a:r>
          </a:p>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securitizing other important efforts, </a:t>
            </a:r>
          </a:p>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an inability to measure success or what works, or </a:t>
            </a:r>
          </a:p>
          <a:p>
            <a:pPr marL="228600" indent="-228600">
              <a:spcBef>
                <a:spcPts val="0"/>
              </a:spcBef>
              <a:spcAft>
                <a:spcPts val="800"/>
              </a:spcAft>
              <a:buClr>
                <a:srgbClr val="0072B1"/>
              </a:buClr>
              <a:buSzPct val="100000"/>
              <a:buFont typeface="Arial" charset="0"/>
              <a:buChar char="•"/>
            </a:pPr>
            <a:r>
              <a:rPr lang="en" sz="1800" b="0" cap="none" dirty="0">
                <a:solidFill>
                  <a:srgbClr val="0072B1"/>
                </a:solidFill>
                <a:latin typeface="Arial" charset="0"/>
                <a:ea typeface="Arial" charset="0"/>
                <a:cs typeface="Arial" charset="0"/>
              </a:rPr>
              <a:t>simply masquerading other fields or kinds of programs as “countering violent extremism”</a:t>
            </a:r>
          </a:p>
        </p:txBody>
      </p:sp>
      <p:grpSp>
        <p:nvGrpSpPr>
          <p:cNvPr id="9" name="Group 8">
            <a:extLst>
              <a:ext uri="{FF2B5EF4-FFF2-40B4-BE49-F238E27FC236}">
                <a16:creationId xmlns="" xmlns:a16="http://schemas.microsoft.com/office/drawing/2014/main" id="{AC621AF2-449B-704D-8DE2-A139336C873C}"/>
              </a:ext>
            </a:extLst>
          </p:cNvPr>
          <p:cNvGrpSpPr/>
          <p:nvPr/>
        </p:nvGrpSpPr>
        <p:grpSpPr>
          <a:xfrm>
            <a:off x="8625148" y="4705350"/>
            <a:ext cx="525478" cy="248970"/>
            <a:chOff x="7559644" y="4723080"/>
            <a:chExt cx="441356" cy="248970"/>
          </a:xfrm>
        </p:grpSpPr>
        <p:sp>
          <p:nvSpPr>
            <p:cNvPr id="10" name="Rectangle 9">
              <a:extLst>
                <a:ext uri="{FF2B5EF4-FFF2-40B4-BE49-F238E27FC236}">
                  <a16:creationId xmlns="" xmlns:a16="http://schemas.microsoft.com/office/drawing/2014/main" id="{F39954B3-DA32-9F47-AEEC-5BAB825651EC}"/>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2">
              <a:extLst>
                <a:ext uri="{FF2B5EF4-FFF2-40B4-BE49-F238E27FC236}">
                  <a16:creationId xmlns="" xmlns:a16="http://schemas.microsoft.com/office/drawing/2014/main" id="{A2002229-A3C4-C341-9FEC-39B19307C6D8}"/>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07</a:t>
              </a:r>
            </a:p>
          </p:txBody>
        </p:sp>
      </p:grpSp>
      <p:sp>
        <p:nvSpPr>
          <p:cNvPr id="18" name="Footer Placeholder 4">
            <a:extLst>
              <a:ext uri="{FF2B5EF4-FFF2-40B4-BE49-F238E27FC236}">
                <a16:creationId xmlns="" xmlns:a16="http://schemas.microsoft.com/office/drawing/2014/main" id="{450CF3BD-5F45-5741-BA4D-A51CA269A5D1}"/>
              </a:ext>
            </a:extLst>
          </p:cNvPr>
          <p:cNvSpPr txBox="1">
            <a:spLocks/>
          </p:cNvSpPr>
          <p:nvPr/>
        </p:nvSpPr>
        <p:spPr>
          <a:xfrm>
            <a:off x="5057256"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cxnSp>
        <p:nvCxnSpPr>
          <p:cNvPr id="13" name="Straight Connector 12">
            <a:extLst>
              <a:ext uri="{FF2B5EF4-FFF2-40B4-BE49-F238E27FC236}">
                <a16:creationId xmlns="" xmlns:a16="http://schemas.microsoft.com/office/drawing/2014/main" id="{64EA9ED6-C366-4E4A-9D0D-DE34BCBC7F30}"/>
              </a:ext>
            </a:extLst>
          </p:cNvPr>
          <p:cNvCxnSpPr>
            <a:cxnSpLocks/>
          </p:cNvCxnSpPr>
          <p:nvPr/>
        </p:nvCxnSpPr>
        <p:spPr>
          <a:xfrm flipH="1">
            <a:off x="3425590" y="1721010"/>
            <a:ext cx="572503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5" name="Picture Placeholder 6">
            <a:extLst>
              <a:ext uri="{FF2B5EF4-FFF2-40B4-BE49-F238E27FC236}">
                <a16:creationId xmlns="" xmlns:a16="http://schemas.microsoft.com/office/drawing/2014/main" id="{1BE0F66A-8DA7-1347-BA27-976F9EFF1C6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3675" r="25219"/>
          <a:stretch/>
        </p:blipFill>
        <p:spPr>
          <a:xfrm>
            <a:off x="-1" y="-305"/>
            <a:ext cx="3035301" cy="5165980"/>
          </a:xfrm>
          <a:prstGeom prst="rect">
            <a:avLst/>
          </a:prstGeom>
        </p:spPr>
      </p:pic>
    </p:spTree>
    <p:extLst>
      <p:ext uri="{BB962C8B-B14F-4D97-AF65-F5344CB8AC3E}">
        <p14:creationId xmlns:p14="http://schemas.microsoft.com/office/powerpoint/2010/main" val="116006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475D"/>
        </a:solidFill>
        <a:effectLst/>
      </p:bgPr>
    </p:bg>
    <p:spTree>
      <p:nvGrpSpPr>
        <p:cNvPr id="1" name=""/>
        <p:cNvGrpSpPr/>
        <p:nvPr/>
      </p:nvGrpSpPr>
      <p:grpSpPr>
        <a:xfrm>
          <a:off x="0" y="0"/>
          <a:ext cx="0" cy="0"/>
          <a:chOff x="0" y="0"/>
          <a:chExt cx="0" cy="0"/>
        </a:xfrm>
      </p:grpSpPr>
      <p:cxnSp>
        <p:nvCxnSpPr>
          <p:cNvPr id="13" name="Straight Connector 12"/>
          <p:cNvCxnSpPr/>
          <p:nvPr/>
        </p:nvCxnSpPr>
        <p:spPr>
          <a:xfrm flipH="1">
            <a:off x="722244" y="842342"/>
            <a:ext cx="8421756"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 xmlns:a16="http://schemas.microsoft.com/office/drawing/2014/main" id="{3A31D905-DB3C-4946-86C1-590A21A1F37A}"/>
              </a:ext>
            </a:extLst>
          </p:cNvPr>
          <p:cNvGrpSpPr/>
          <p:nvPr/>
        </p:nvGrpSpPr>
        <p:grpSpPr>
          <a:xfrm>
            <a:off x="8625148" y="4705350"/>
            <a:ext cx="525478" cy="248970"/>
            <a:chOff x="7559644" y="4723080"/>
            <a:chExt cx="441356" cy="248970"/>
          </a:xfrm>
        </p:grpSpPr>
        <p:sp>
          <p:nvSpPr>
            <p:cNvPr id="10" name="Rectangle 9">
              <a:extLst>
                <a:ext uri="{FF2B5EF4-FFF2-40B4-BE49-F238E27FC236}">
                  <a16:creationId xmlns="" xmlns:a16="http://schemas.microsoft.com/office/drawing/2014/main" id="{7F0846B6-6BCE-644A-929F-F86F333AEE4D}"/>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Title 2">
              <a:extLst>
                <a:ext uri="{FF2B5EF4-FFF2-40B4-BE49-F238E27FC236}">
                  <a16:creationId xmlns="" xmlns:a16="http://schemas.microsoft.com/office/drawing/2014/main" id="{7EDFF770-FA21-704F-AF8B-E51D3D84A449}"/>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08</a:t>
              </a:r>
            </a:p>
          </p:txBody>
        </p:sp>
      </p:grpSp>
      <p:pic>
        <p:nvPicPr>
          <p:cNvPr id="7" name="Picture 6">
            <a:extLst>
              <a:ext uri="{FF2B5EF4-FFF2-40B4-BE49-F238E27FC236}">
                <a16:creationId xmlns="" xmlns:a16="http://schemas.microsoft.com/office/drawing/2014/main" id="{FD712737-EDD9-5E4A-B741-B46B7C71E537}"/>
              </a:ext>
            </a:extLst>
          </p:cNvPr>
          <p:cNvPicPr>
            <a:picLocks noChangeAspect="1"/>
          </p:cNvPicPr>
          <p:nvPr/>
        </p:nvPicPr>
        <p:blipFill rotWithShape="1">
          <a:blip r:embed="rId3" cstate="print">
            <a:alphaModFix amt="9000"/>
            <a:extLst>
              <a:ext uri="{28A0092B-C50C-407E-A947-70E740481C1C}">
                <a14:useLocalDpi xmlns:a14="http://schemas.microsoft.com/office/drawing/2010/main" val="0"/>
              </a:ext>
            </a:extLst>
          </a:blip>
          <a:srcRect l="2483" b="12173"/>
          <a:stretch/>
        </p:blipFill>
        <p:spPr>
          <a:xfrm>
            <a:off x="0" y="2887731"/>
            <a:ext cx="4293703" cy="2255769"/>
          </a:xfrm>
          <a:prstGeom prst="rect">
            <a:avLst/>
          </a:prstGeom>
        </p:spPr>
      </p:pic>
      <p:sp>
        <p:nvSpPr>
          <p:cNvPr id="2" name="Title 1"/>
          <p:cNvSpPr>
            <a:spLocks noGrp="1"/>
          </p:cNvSpPr>
          <p:nvPr>
            <p:ph type="title"/>
          </p:nvPr>
        </p:nvSpPr>
        <p:spPr>
          <a:xfrm>
            <a:off x="762000" y="1200150"/>
            <a:ext cx="7895112" cy="2971800"/>
          </a:xfrm>
        </p:spPr>
        <p:txBody>
          <a:bodyPr>
            <a:normAutofit/>
          </a:bodyPr>
          <a:lstStyle/>
          <a:p>
            <a:r>
              <a:rPr lang="en" sz="2400" dirty="0">
                <a:solidFill>
                  <a:schemeClr val="bg1"/>
                </a:solidFill>
                <a:latin typeface="Arial" charset="0"/>
                <a:ea typeface="Arial" charset="0"/>
                <a:cs typeface="Arial" charset="0"/>
              </a:rPr>
              <a:t>A </a:t>
            </a:r>
            <a:r>
              <a:rPr lang="en" sz="2400" b="1" dirty="0">
                <a:solidFill>
                  <a:srgbClr val="FCE122"/>
                </a:solidFill>
                <a:latin typeface="Arial Black" charset="0"/>
                <a:ea typeface="Arial Black" charset="0"/>
                <a:cs typeface="Arial Black" charset="0"/>
              </a:rPr>
              <a:t>Do No Harm </a:t>
            </a:r>
            <a:r>
              <a:rPr lang="en" sz="2400" dirty="0">
                <a:solidFill>
                  <a:schemeClr val="bg1"/>
                </a:solidFill>
                <a:latin typeface="Arial" charset="0"/>
                <a:ea typeface="Arial" charset="0"/>
                <a:cs typeface="Arial" charset="0"/>
              </a:rPr>
              <a:t>approach is the practice of understanding how countering violent extremism efforts interact with local dynamics and relationships to allow practitioners to mitigate or avoid negative, unintended consequences that may result from these efforts and to focus on positively influencing these dynamics and relationships.</a:t>
            </a:r>
            <a:endParaRPr lang="en-US" sz="2400" dirty="0">
              <a:solidFill>
                <a:schemeClr val="bg1"/>
              </a:solidFill>
              <a:latin typeface="Arial" charset="0"/>
              <a:ea typeface="Arial" charset="0"/>
              <a:cs typeface="Arial" charset="0"/>
            </a:endParaRPr>
          </a:p>
        </p:txBody>
      </p:sp>
      <p:sp>
        <p:nvSpPr>
          <p:cNvPr id="17"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chemeClr val="bg1"/>
                </a:solidFill>
                <a:latin typeface="Arial Black" charset="0"/>
                <a:ea typeface="Arial Black" charset="0"/>
                <a:cs typeface="Arial Black" charset="0"/>
              </a:rPr>
              <a:t>MODULE 01 | </a:t>
            </a:r>
            <a:r>
              <a:rPr lang="en-US" sz="550" dirty="0">
                <a:solidFill>
                  <a:schemeClr val="bg1"/>
                </a:solidFill>
                <a:latin typeface="Arial" charset="0"/>
                <a:ea typeface="Arial" charset="0"/>
                <a:cs typeface="Arial" charset="0"/>
              </a:rPr>
              <a:t>Conceptual Grounding in Countering Violent Extremism</a:t>
            </a:r>
          </a:p>
        </p:txBody>
      </p:sp>
    </p:spTree>
    <p:extLst>
      <p:ext uri="{BB962C8B-B14F-4D97-AF65-F5344CB8AC3E}">
        <p14:creationId xmlns:p14="http://schemas.microsoft.com/office/powerpoint/2010/main" val="7726342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E122"/>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print">
            <a:alphaModFix amt="7000"/>
            <a:extLst>
              <a:ext uri="{28A0092B-C50C-407E-A947-70E740481C1C}">
                <a14:useLocalDpi xmlns:a14="http://schemas.microsoft.com/office/drawing/2010/main" val="0"/>
              </a:ext>
            </a:extLst>
          </a:blip>
          <a:srcRect l="2475" t="-1" r="-4113" b="6194"/>
          <a:stretch/>
        </p:blipFill>
        <p:spPr>
          <a:xfrm>
            <a:off x="0" y="2167438"/>
            <a:ext cx="3224486" cy="2976062"/>
          </a:xfrm>
          <a:prstGeom prst="rect">
            <a:avLst/>
          </a:prstGeom>
        </p:spPr>
      </p:pic>
      <p:sp>
        <p:nvSpPr>
          <p:cNvPr id="17" name="Text Placeholder 2"/>
          <p:cNvSpPr txBox="1">
            <a:spLocks/>
          </p:cNvSpPr>
          <p:nvPr/>
        </p:nvSpPr>
        <p:spPr>
          <a:xfrm>
            <a:off x="237358" y="505706"/>
            <a:ext cx="7314325" cy="285749"/>
          </a:xfrm>
          <a:prstGeom prst="rect">
            <a:avLst/>
          </a:prstGeom>
        </p:spPr>
        <p:txBody>
          <a:bodyPr/>
          <a:lstStyle>
            <a:lvl1pPr marL="0" indent="0" algn="l" defTabSz="685800" rtl="0" eaLnBrk="1" latinLnBrk="0" hangingPunct="1">
              <a:lnSpc>
                <a:spcPct val="100000"/>
              </a:lnSpc>
              <a:spcBef>
                <a:spcPct val="20000"/>
              </a:spcBef>
              <a:buFontTx/>
              <a:buNone/>
              <a:defRPr sz="2400" kern="1200">
                <a:solidFill>
                  <a:schemeClr val="tx1">
                    <a:lumMod val="90000"/>
                    <a:lumOff val="10000"/>
                  </a:schemeClr>
                </a:solidFill>
                <a:latin typeface="+mj-lt"/>
                <a:ea typeface="Open Sans" panose="020B0606030504020204" pitchFamily="34" charset="0"/>
                <a:cs typeface="Arial" panose="020B0604020202020204" pitchFamily="34" charset="0"/>
              </a:defRPr>
            </a:lvl1pPr>
            <a:lvl2pPr marL="557213" indent="-214313" algn="l" defTabSz="685800" rtl="0" eaLnBrk="1" latinLnBrk="0" hangingPunct="1">
              <a:lnSpc>
                <a:spcPct val="100000"/>
              </a:lnSpc>
              <a:spcBef>
                <a:spcPct val="20000"/>
              </a:spcBef>
              <a:buFont typeface="Wingdings" panose="05000000000000000000" pitchFamily="2" charset="2"/>
              <a:buChar char="§"/>
              <a:defRPr sz="2100" kern="1200">
                <a:solidFill>
                  <a:schemeClr val="tx1">
                    <a:lumMod val="90000"/>
                    <a:lumOff val="10000"/>
                  </a:schemeClr>
                </a:solidFill>
                <a:latin typeface="+mj-lt"/>
                <a:ea typeface="Open Sans" panose="020B0606030504020204" pitchFamily="34" charset="0"/>
                <a:cs typeface="Arial" panose="020B0604020202020204" pitchFamily="34" charset="0"/>
              </a:defRPr>
            </a:lvl2pPr>
            <a:lvl3pPr marL="857250" indent="-171450" algn="l" defTabSz="685800" rtl="0" eaLnBrk="1" latinLnBrk="0" hangingPunct="1">
              <a:lnSpc>
                <a:spcPct val="100000"/>
              </a:lnSpc>
              <a:spcBef>
                <a:spcPct val="20000"/>
              </a:spcBef>
              <a:buFont typeface="Arial" panose="020B0604020202020204" pitchFamily="34" charset="0"/>
              <a:buChar char="•"/>
              <a:defRPr sz="1800" kern="1200">
                <a:solidFill>
                  <a:schemeClr val="tx1">
                    <a:lumMod val="90000"/>
                    <a:lumOff val="10000"/>
                  </a:schemeClr>
                </a:solidFill>
                <a:latin typeface="+mj-lt"/>
                <a:ea typeface="Open Sans" panose="020B0606030504020204" pitchFamily="34" charset="0"/>
                <a:cs typeface="Arial" panose="020B0604020202020204" pitchFamily="34" charset="0"/>
              </a:defRPr>
            </a:lvl3pPr>
            <a:lvl4pPr marL="12001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4pPr>
            <a:lvl5pPr marL="1543050" indent="-171450" algn="l" defTabSz="685800" rtl="0" eaLnBrk="1" latinLnBrk="0" hangingPunct="1">
              <a:lnSpc>
                <a:spcPct val="100000"/>
              </a:lnSpc>
              <a:spcBef>
                <a:spcPct val="20000"/>
              </a:spcBef>
              <a:buFont typeface="Arial" panose="020B0604020202020204" pitchFamily="34" charset="0"/>
              <a:buChar char="»"/>
              <a:defRPr sz="1500" kern="1200">
                <a:solidFill>
                  <a:schemeClr val="tx1">
                    <a:lumMod val="90000"/>
                    <a:lumOff val="10000"/>
                  </a:schemeClr>
                </a:solidFill>
                <a:latin typeface="+mj-lt"/>
                <a:ea typeface="Open Sans" panose="020B0606030504020204" pitchFamily="34" charset="0"/>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a:lstStyle>
          <a:p>
            <a:r>
              <a:rPr lang="en-US" sz="1800" b="1" dirty="0">
                <a:solidFill>
                  <a:srgbClr val="00475D"/>
                </a:solidFill>
                <a:latin typeface="Arial" charset="0"/>
                <a:ea typeface="Arial" charset="0"/>
                <a:cs typeface="Arial" charset="0"/>
              </a:rPr>
              <a:t>VIDEO 1 | Countering Violent Extremism in Los Angeles</a:t>
            </a:r>
          </a:p>
          <a:p>
            <a:endParaRPr lang="en-US" sz="1800" b="1" dirty="0">
              <a:solidFill>
                <a:srgbClr val="00475D"/>
              </a:solidFill>
              <a:latin typeface="Arial" charset="0"/>
              <a:ea typeface="Arial" charset="0"/>
              <a:cs typeface="Arial" charset="0"/>
            </a:endParaRPr>
          </a:p>
        </p:txBody>
      </p:sp>
      <p:grpSp>
        <p:nvGrpSpPr>
          <p:cNvPr id="8" name="Group 7">
            <a:extLst>
              <a:ext uri="{FF2B5EF4-FFF2-40B4-BE49-F238E27FC236}">
                <a16:creationId xmlns="" xmlns:a16="http://schemas.microsoft.com/office/drawing/2014/main" id="{46ADBA01-1790-FA48-AF29-0BBF34FF603A}"/>
              </a:ext>
            </a:extLst>
          </p:cNvPr>
          <p:cNvGrpSpPr/>
          <p:nvPr/>
        </p:nvGrpSpPr>
        <p:grpSpPr>
          <a:xfrm>
            <a:off x="8625148" y="4705350"/>
            <a:ext cx="525478" cy="248970"/>
            <a:chOff x="7559644" y="4723080"/>
            <a:chExt cx="441356" cy="248970"/>
          </a:xfrm>
        </p:grpSpPr>
        <p:sp>
          <p:nvSpPr>
            <p:cNvPr id="9" name="Rectangle 8">
              <a:extLst>
                <a:ext uri="{FF2B5EF4-FFF2-40B4-BE49-F238E27FC236}">
                  <a16:creationId xmlns="" xmlns:a16="http://schemas.microsoft.com/office/drawing/2014/main" id="{BC97A3A7-9CFA-9345-BC25-E3C372C41395}"/>
                </a:ext>
              </a:extLst>
            </p:cNvPr>
            <p:cNvSpPr/>
            <p:nvPr/>
          </p:nvSpPr>
          <p:spPr>
            <a:xfrm>
              <a:off x="7559644" y="4723080"/>
              <a:ext cx="441356" cy="24897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Title 2">
              <a:extLst>
                <a:ext uri="{FF2B5EF4-FFF2-40B4-BE49-F238E27FC236}">
                  <a16:creationId xmlns="" xmlns:a16="http://schemas.microsoft.com/office/drawing/2014/main" id="{35D48BB8-6CFD-CA45-944F-C753B5AC75F5}"/>
                </a:ext>
              </a:extLst>
            </p:cNvPr>
            <p:cNvSpPr txBox="1">
              <a:spLocks/>
            </p:cNvSpPr>
            <p:nvPr/>
          </p:nvSpPr>
          <p:spPr>
            <a:xfrm>
              <a:off x="7629525" y="4762241"/>
              <a:ext cx="371475" cy="173124"/>
            </a:xfrm>
            <a:prstGeom prst="rect">
              <a:avLst/>
            </a:prstGeom>
          </p:spPr>
          <p:txBody>
            <a:bodyPr vert="horz" wrap="square" lIns="0" tIns="0" rIns="0" bIns="0" rtlCol="0" anchor="b">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r>
                <a:rPr lang="en-US" sz="1125" b="0" cap="none" dirty="0">
                  <a:latin typeface="Arial" charset="0"/>
                  <a:ea typeface="Arial" charset="0"/>
                  <a:cs typeface="Arial" charset="0"/>
                </a:rPr>
                <a:t>09</a:t>
              </a:r>
            </a:p>
          </p:txBody>
        </p:sp>
      </p:grpSp>
      <p:sp>
        <p:nvSpPr>
          <p:cNvPr id="13" name="Title 2">
            <a:extLst>
              <a:ext uri="{FF2B5EF4-FFF2-40B4-BE49-F238E27FC236}">
                <a16:creationId xmlns="" xmlns:a16="http://schemas.microsoft.com/office/drawing/2014/main" id="{AADC70F3-14F9-2241-A835-9628CAE1850B}"/>
              </a:ext>
            </a:extLst>
          </p:cNvPr>
          <p:cNvSpPr txBox="1">
            <a:spLocks/>
          </p:cNvSpPr>
          <p:nvPr/>
        </p:nvSpPr>
        <p:spPr>
          <a:xfrm>
            <a:off x="310647" y="1135553"/>
            <a:ext cx="4264025" cy="3216265"/>
          </a:xfrm>
          <a:prstGeom prst="rect">
            <a:avLst/>
          </a:prstGeom>
        </p:spPr>
        <p:txBody>
          <a:bodyPr vert="horz" wrap="square" lIns="0" tIns="0" rIns="0" bIns="0" rtlCol="0" anchor="t">
            <a:spAutoFit/>
          </a:bodyPr>
          <a:lstStyle>
            <a:lvl1pPr algn="l" defTabSz="914400" rtl="0" eaLnBrk="1" latinLnBrk="0" hangingPunct="1">
              <a:spcBef>
                <a:spcPct val="0"/>
              </a:spcBef>
              <a:buNone/>
              <a:defRPr sz="3600" b="1" kern="1000" cap="all" baseline="0">
                <a:solidFill>
                  <a:schemeClr val="bg1"/>
                </a:solidFill>
                <a:latin typeface="Arial Black" panose="020B0A04020102020204" pitchFamily="34" charset="0"/>
                <a:ea typeface="Open Sans Extrabold" panose="020B0906030804020204" pitchFamily="34" charset="0"/>
                <a:cs typeface="Open Sans Extrabold" panose="020B0906030804020204" pitchFamily="34" charset="0"/>
              </a:defRPr>
            </a:lvl1pPr>
          </a:lstStyle>
          <a:p>
            <a:pPr>
              <a:spcAft>
                <a:spcPts val="800"/>
              </a:spcAft>
            </a:pPr>
            <a:r>
              <a:rPr lang="en-US" sz="1300" cap="none" dirty="0">
                <a:solidFill>
                  <a:srgbClr val="00475D"/>
                </a:solidFill>
                <a:latin typeface="Arial" charset="0"/>
                <a:ea typeface="Arial" charset="0"/>
                <a:cs typeface="Arial" charset="0"/>
              </a:rPr>
              <a:t>By: </a:t>
            </a:r>
            <a:r>
              <a:rPr lang="en-US" sz="1300" b="0" cap="none" dirty="0">
                <a:solidFill>
                  <a:srgbClr val="00475D"/>
                </a:solidFill>
                <a:latin typeface="Arial" charset="0"/>
                <a:ea typeface="Arial" charset="0"/>
                <a:cs typeface="Arial" charset="0"/>
              </a:rPr>
              <a:t>The Los Angeles Interagency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Coordination Group </a:t>
            </a:r>
          </a:p>
          <a:p>
            <a:pPr>
              <a:spcAft>
                <a:spcPts val="800"/>
              </a:spcAft>
            </a:pPr>
            <a:r>
              <a:rPr lang="en-US" sz="1300" cap="none" dirty="0">
                <a:solidFill>
                  <a:srgbClr val="00475D"/>
                </a:solidFill>
                <a:latin typeface="Arial" charset="0"/>
                <a:ea typeface="Arial" charset="0"/>
                <a:cs typeface="Arial" charset="0"/>
              </a:rPr>
              <a:t>Original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cap="none" dirty="0">
                <a:solidFill>
                  <a:srgbClr val="00475D"/>
                </a:solidFill>
                <a:latin typeface="Arial" charset="0"/>
                <a:ea typeface="Arial" charset="0"/>
                <a:cs typeface="Arial" charset="0"/>
                <a:hlinkClick r:id="rId3">
                  <a:extLst>
                    <a:ext uri="{A12FA001-AC4F-418D-AE19-62706E023703}">
                      <ahyp:hlinkClr xmlns="" xmlns:ahyp="http://schemas.microsoft.com/office/drawing/2018/hyperlinkcolor" val="tx"/>
                    </a:ext>
                  </a:extLst>
                </a:hlinkClick>
              </a:rPr>
              <a:t>https://</a:t>
            </a:r>
            <a:r>
              <a:rPr lang="en-US" sz="1300" cap="none" dirty="0" err="1">
                <a:solidFill>
                  <a:srgbClr val="00475D"/>
                </a:solidFill>
                <a:latin typeface="Arial" charset="0"/>
                <a:ea typeface="Arial" charset="0"/>
                <a:cs typeface="Arial" charset="0"/>
                <a:hlinkClick r:id="rId3">
                  <a:extLst>
                    <a:ext uri="{A12FA001-AC4F-418D-AE19-62706E023703}">
                      <ahyp:hlinkClr xmlns="" xmlns:ahyp="http://schemas.microsoft.com/office/drawing/2018/hyperlinkcolor" val="tx"/>
                    </a:ext>
                  </a:extLst>
                </a:hlinkClick>
              </a:rPr>
              <a:t>youtu.be</a:t>
            </a:r>
            <a:r>
              <a:rPr lang="en-US" sz="1300" cap="none" dirty="0">
                <a:solidFill>
                  <a:srgbClr val="00475D"/>
                </a:solidFill>
                <a:latin typeface="Arial" charset="0"/>
                <a:ea typeface="Arial" charset="0"/>
                <a:cs typeface="Arial" charset="0"/>
                <a:hlinkClick r:id="rId3">
                  <a:extLst>
                    <a:ext uri="{A12FA001-AC4F-418D-AE19-62706E023703}">
                      <ahyp:hlinkClr xmlns="" xmlns:ahyp="http://schemas.microsoft.com/office/drawing/2018/hyperlinkcolor" val="tx"/>
                    </a:ext>
                  </a:extLst>
                </a:hlinkClick>
              </a:rPr>
              <a:t>/YPM3M5qee7M</a:t>
            </a:r>
            <a:endParaRPr lang="en-US" sz="1300" cap="none" dirty="0">
              <a:solidFill>
                <a:srgbClr val="00475D"/>
              </a:solidFill>
              <a:latin typeface="Arial" charset="0"/>
              <a:ea typeface="Arial" charset="0"/>
              <a:cs typeface="Arial" charset="0"/>
            </a:endParaRPr>
          </a:p>
          <a:p>
            <a:pPr>
              <a:spcAft>
                <a:spcPts val="800"/>
              </a:spcAft>
            </a:pPr>
            <a:r>
              <a:rPr lang="en-US" sz="1300" cap="none" dirty="0">
                <a:solidFill>
                  <a:srgbClr val="00475D"/>
                </a:solidFill>
                <a:latin typeface="Arial" charset="0"/>
                <a:ea typeface="Arial" charset="0"/>
                <a:cs typeface="Arial" charset="0"/>
              </a:rPr>
              <a:t>Downloadable Link:</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The video can be downloaded </a:t>
            </a:r>
            <a:r>
              <a:rPr lang="en-US" sz="1300" u="sng" cap="none" dirty="0">
                <a:solidFill>
                  <a:srgbClr val="00475D"/>
                </a:solidFill>
                <a:latin typeface="Arial" charset="0"/>
                <a:ea typeface="Arial" charset="0"/>
                <a:cs typeface="Arial" charset="0"/>
                <a:hlinkClick r:id="rId4"/>
              </a:rPr>
              <a:t>here</a:t>
            </a:r>
            <a:r>
              <a:rPr lang="en-US" sz="1300" b="0" cap="none" dirty="0">
                <a:solidFill>
                  <a:srgbClr val="00475D"/>
                </a:solidFill>
                <a:latin typeface="Arial" charset="0"/>
                <a:ea typeface="Arial" charset="0"/>
                <a:cs typeface="Arial" charset="0"/>
              </a:rPr>
              <a:t>.</a:t>
            </a:r>
          </a:p>
          <a:p>
            <a:pPr>
              <a:spcAft>
                <a:spcPts val="800"/>
              </a:spcAft>
            </a:pPr>
            <a:r>
              <a:rPr lang="en-US" sz="1300" cap="none" dirty="0">
                <a:solidFill>
                  <a:srgbClr val="00475D"/>
                </a:solidFill>
                <a:latin typeface="Arial" charset="0"/>
                <a:ea typeface="Arial" charset="0"/>
                <a:cs typeface="Arial" charset="0"/>
              </a:rPr>
              <a:t>Russian Subtitles:</a:t>
            </a:r>
          </a:p>
          <a:p>
            <a:pPr>
              <a:spcAft>
                <a:spcPts val="800"/>
              </a:spcAft>
            </a:pPr>
            <a:r>
              <a:rPr lang="en-US" sz="1300" u="sng" cap="none" dirty="0">
                <a:solidFill>
                  <a:srgbClr val="00475D"/>
                </a:solidFill>
                <a:latin typeface="Arial" charset="0"/>
                <a:ea typeface="Arial" charset="0"/>
                <a:cs typeface="Arial" charset="0"/>
                <a:hlinkClick r:id="rId5"/>
              </a:rPr>
              <a:t>Advanced</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downloaded versions)</a:t>
            </a:r>
          </a:p>
          <a:p>
            <a:pPr>
              <a:spcAft>
                <a:spcPts val="800"/>
              </a:spcAft>
            </a:pPr>
            <a:r>
              <a:rPr lang="en-US" sz="1300" u="sng" cap="none" dirty="0">
                <a:solidFill>
                  <a:srgbClr val="00475D"/>
                </a:solidFill>
                <a:latin typeface="Arial" charset="0"/>
                <a:ea typeface="Arial" charset="0"/>
                <a:cs typeface="Arial" charset="0"/>
                <a:hlinkClick r:id="rId6"/>
              </a:rPr>
              <a:t>Basic</a:t>
            </a:r>
            <a:r>
              <a:rPr lang="en-US" sz="1300" b="0" cap="none" dirty="0">
                <a:solidFill>
                  <a:srgbClr val="00475D"/>
                </a:solidFill>
                <a:latin typeface="Arial" charset="0"/>
                <a:ea typeface="Arial" charset="0"/>
                <a:cs typeface="Arial" charset="0"/>
              </a:rPr>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(recommended for use with YouTube)</a:t>
            </a:r>
          </a:p>
          <a:p>
            <a:pPr>
              <a:spcAft>
                <a:spcPts val="800"/>
              </a:spcAft>
            </a:pPr>
            <a:r>
              <a:rPr lang="en-US" sz="1300" b="0" cap="none" dirty="0">
                <a:solidFill>
                  <a:srgbClr val="00475D"/>
                </a:solidFill>
                <a:latin typeface="Arial" charset="0"/>
                <a:ea typeface="Arial" charset="0"/>
                <a:cs typeface="Arial" charset="0"/>
              </a:rPr>
              <a:t>Instructions on using these subtitles are </a:t>
            </a:r>
            <a:br>
              <a:rPr lang="en-US" sz="1300" b="0" cap="none" dirty="0">
                <a:solidFill>
                  <a:srgbClr val="00475D"/>
                </a:solidFill>
                <a:latin typeface="Arial" charset="0"/>
                <a:ea typeface="Arial" charset="0"/>
                <a:cs typeface="Arial" charset="0"/>
              </a:rPr>
            </a:br>
            <a:r>
              <a:rPr lang="en-US" sz="1300" b="0" cap="none" dirty="0">
                <a:solidFill>
                  <a:srgbClr val="00475D"/>
                </a:solidFill>
                <a:latin typeface="Arial" charset="0"/>
                <a:ea typeface="Arial" charset="0"/>
                <a:cs typeface="Arial" charset="0"/>
              </a:rPr>
              <a:t>available </a:t>
            </a:r>
            <a:r>
              <a:rPr lang="en-US" sz="1300" u="sng" cap="none" dirty="0">
                <a:solidFill>
                  <a:srgbClr val="00475D"/>
                </a:solidFill>
                <a:latin typeface="Arial" charset="0"/>
                <a:ea typeface="Arial" charset="0"/>
                <a:cs typeface="Arial" charset="0"/>
                <a:hlinkClick r:id="rId7"/>
              </a:rPr>
              <a:t>here</a:t>
            </a:r>
            <a:r>
              <a:rPr lang="en-US" sz="1300" cap="none" dirty="0">
                <a:solidFill>
                  <a:srgbClr val="00475D"/>
                </a:solidFill>
                <a:latin typeface="Arial" charset="0"/>
                <a:ea typeface="Arial" charset="0"/>
                <a:cs typeface="Arial" charset="0"/>
              </a:rPr>
              <a:t>.</a:t>
            </a:r>
          </a:p>
        </p:txBody>
      </p:sp>
      <p:cxnSp>
        <p:nvCxnSpPr>
          <p:cNvPr id="14" name="Straight Connector 13">
            <a:extLst>
              <a:ext uri="{FF2B5EF4-FFF2-40B4-BE49-F238E27FC236}">
                <a16:creationId xmlns="" xmlns:a16="http://schemas.microsoft.com/office/drawing/2014/main" id="{E496A46E-8591-F740-8B42-F7637D99C2F1}"/>
              </a:ext>
            </a:extLst>
          </p:cNvPr>
          <p:cNvCxnSpPr>
            <a:cxnSpLocks/>
          </p:cNvCxnSpPr>
          <p:nvPr/>
        </p:nvCxnSpPr>
        <p:spPr>
          <a:xfrm flipH="1">
            <a:off x="307428" y="929403"/>
            <a:ext cx="8844455" cy="0"/>
          </a:xfrm>
          <a:prstGeom prst="line">
            <a:avLst/>
          </a:prstGeom>
          <a:ln w="15875">
            <a:solidFill>
              <a:srgbClr val="00475D"/>
            </a:solidFill>
          </a:ln>
        </p:spPr>
        <p:style>
          <a:lnRef idx="1">
            <a:schemeClr val="accent1"/>
          </a:lnRef>
          <a:fillRef idx="0">
            <a:schemeClr val="accent1"/>
          </a:fillRef>
          <a:effectRef idx="0">
            <a:schemeClr val="accent1"/>
          </a:effectRef>
          <a:fontRef idx="minor">
            <a:schemeClr val="tx1"/>
          </a:fontRef>
        </p:style>
      </p:cxnSp>
      <p:sp>
        <p:nvSpPr>
          <p:cNvPr id="19" name="Footer Placeholder 4">
            <a:extLst>
              <a:ext uri="{FF2B5EF4-FFF2-40B4-BE49-F238E27FC236}">
                <a16:creationId xmlns="" xmlns:a16="http://schemas.microsoft.com/office/drawing/2014/main" id="{450CF3BD-5F45-5741-BA4D-A51CA269A5D1}"/>
              </a:ext>
            </a:extLst>
          </p:cNvPr>
          <p:cNvSpPr txBox="1">
            <a:spLocks/>
          </p:cNvSpPr>
          <p:nvPr/>
        </p:nvSpPr>
        <p:spPr>
          <a:xfrm>
            <a:off x="232708" y="171450"/>
            <a:ext cx="3879105" cy="14561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550" b="1" dirty="0">
                <a:solidFill>
                  <a:srgbClr val="0072B1"/>
                </a:solidFill>
                <a:latin typeface="Arial Black" charset="0"/>
                <a:ea typeface="Arial Black" charset="0"/>
                <a:cs typeface="Arial Black" charset="0"/>
              </a:rPr>
              <a:t>MODULE 01 | </a:t>
            </a:r>
            <a:r>
              <a:rPr lang="en-US" sz="550" dirty="0">
                <a:solidFill>
                  <a:srgbClr val="0072B1"/>
                </a:solidFill>
                <a:latin typeface="Arial" charset="0"/>
                <a:ea typeface="Arial" charset="0"/>
                <a:cs typeface="Arial" charset="0"/>
              </a:rPr>
              <a:t>Conceptual grounding in countering violent extremism</a:t>
            </a:r>
          </a:p>
        </p:txBody>
      </p:sp>
      <p:sp>
        <p:nvSpPr>
          <p:cNvPr id="2" name="TextBox 1">
            <a:extLst>
              <a:ext uri="{FF2B5EF4-FFF2-40B4-BE49-F238E27FC236}">
                <a16:creationId xmlns="" xmlns:a16="http://schemas.microsoft.com/office/drawing/2014/main" id="{81A6B465-030A-DA49-AC53-B3E4F5DEC609}"/>
              </a:ext>
            </a:extLst>
          </p:cNvPr>
          <p:cNvSpPr txBox="1"/>
          <p:nvPr/>
        </p:nvSpPr>
        <p:spPr>
          <a:xfrm>
            <a:off x="4103077" y="-832338"/>
            <a:ext cx="0" cy="0"/>
          </a:xfrm>
          <a:prstGeom prst="rect">
            <a:avLst/>
          </a:prstGeom>
          <a:noFill/>
        </p:spPr>
        <p:txBody>
          <a:bodyPr wrap="none" rtlCol="0">
            <a:noAutofit/>
          </a:bodyPr>
          <a:lstStyle/>
          <a:p>
            <a:endParaRPr lang="en-US" sz="9000" dirty="0">
              <a:solidFill>
                <a:srgbClr val="0095C3"/>
              </a:solidFill>
              <a:latin typeface="Arial Black" panose="020B0A04020102020204" pitchFamily="34" charset="0"/>
              <a:ea typeface="Open Sans" panose="020B0606030504020204" pitchFamily="34" charset="0"/>
              <a:cs typeface="Open Sans" panose="020B0606030504020204" pitchFamily="34" charset="0"/>
            </a:endParaRPr>
          </a:p>
        </p:txBody>
      </p:sp>
      <p:pic>
        <p:nvPicPr>
          <p:cNvPr id="15" name="Google Shape;121;p23">
            <a:hlinkClick r:id="rId8"/>
            <a:extLst>
              <a:ext uri="{FF2B5EF4-FFF2-40B4-BE49-F238E27FC236}">
                <a16:creationId xmlns="" xmlns:a16="http://schemas.microsoft.com/office/drawing/2014/main" id="{FEED1F0A-A55E-084C-A805-014A53B8BC08}"/>
              </a:ext>
            </a:extLst>
          </p:cNvPr>
          <p:cNvPicPr preferRelativeResize="0"/>
          <p:nvPr/>
        </p:nvPicPr>
        <p:blipFill>
          <a:blip r:embed="rId9" cstate="print">
            <a:extLst>
              <a:ext uri="{28A0092B-C50C-407E-A947-70E740481C1C}">
                <a14:useLocalDpi xmlns:a14="http://schemas.microsoft.com/office/drawing/2010/main" val="0"/>
              </a:ext>
            </a:extLst>
          </a:blip>
          <a:stretch>
            <a:fillRect/>
          </a:stretch>
        </p:blipFill>
        <p:spPr>
          <a:xfrm>
            <a:off x="4262400" y="1225722"/>
            <a:ext cx="4576800" cy="3052554"/>
          </a:xfrm>
          <a:prstGeom prst="rect">
            <a:avLst/>
          </a:prstGeom>
          <a:noFill/>
          <a:ln w="95250">
            <a:solidFill>
              <a:srgbClr val="133743"/>
            </a:solidFill>
            <a:round/>
          </a:ln>
        </p:spPr>
      </p:pic>
    </p:spTree>
    <p:extLst>
      <p:ext uri="{BB962C8B-B14F-4D97-AF65-F5344CB8AC3E}">
        <p14:creationId xmlns:p14="http://schemas.microsoft.com/office/powerpoint/2010/main" val="186541701"/>
      </p:ext>
    </p:extLst>
  </p:cSld>
  <p:clrMapOvr>
    <a:masterClrMapping/>
  </p:clrMapOvr>
  <p:timing>
    <p:tnLst>
      <p:par>
        <p:cTn id="1" dur="indefinite" restart="never" nodeType="tmRoot"/>
      </p:par>
    </p:tnLst>
  </p:timing>
</p:sld>
</file>

<file path=ppt/theme/theme1.xml><?xml version="1.0" encoding="utf-8"?>
<a:theme xmlns:a="http://schemas.openxmlformats.org/drawingml/2006/main" name="0429_SFCG_Powerpoint">
  <a:themeElements>
    <a:clrScheme name="Custom 8">
      <a:dk1>
        <a:srgbClr val="2C2C2D"/>
      </a:dk1>
      <a:lt1>
        <a:srgbClr val="FFFFFF"/>
      </a:lt1>
      <a:dk2>
        <a:srgbClr val="193875"/>
      </a:dk2>
      <a:lt2>
        <a:srgbClr val="EEECE1"/>
      </a:lt2>
      <a:accent1>
        <a:srgbClr val="008FBE"/>
      </a:accent1>
      <a:accent2>
        <a:srgbClr val="0069A6"/>
      </a:accent2>
      <a:accent3>
        <a:srgbClr val="FFE01E"/>
      </a:accent3>
      <a:accent4>
        <a:srgbClr val="58595B"/>
      </a:accent4>
      <a:accent5>
        <a:srgbClr val="133743"/>
      </a:accent5>
      <a:accent6>
        <a:srgbClr val="0AD092"/>
      </a:accent6>
      <a:hlink>
        <a:srgbClr val="00465C"/>
      </a:hlink>
      <a:folHlink>
        <a:srgbClr val="00465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sz="9000" dirty="0" smtClean="0">
            <a:solidFill>
              <a:srgbClr val="0095C3"/>
            </a:solidFill>
            <a:latin typeface="Arial Black" panose="020B0A04020102020204" pitchFamily="34" charset="0"/>
            <a:ea typeface="Open Sans" panose="020B0606030504020204" pitchFamily="34" charset="0"/>
            <a:cs typeface="Open Sans" panose="020B060603050402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3851</TotalTime>
  <Words>508</Words>
  <Application>Microsoft Office PowerPoint</Application>
  <PresentationFormat>On-screen Show (16:9)</PresentationFormat>
  <Paragraphs>64</Paragraphs>
  <Slides>13</Slides>
  <Notes>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0429_SFCG_Powerpoint</vt:lpstr>
      <vt:lpstr>MODULE 01 Conceptual Grounding in Countering  Violent Extremism</vt:lpstr>
      <vt:lpstr>PowerPoint Presentation</vt:lpstr>
      <vt:lpstr>PowerPoint Presentation</vt:lpstr>
      <vt:lpstr>PowerPoint Presentation</vt:lpstr>
      <vt:lpstr>PowerPoint Presentation</vt:lpstr>
      <vt:lpstr>PowerPoint Presentation</vt:lpstr>
      <vt:lpstr>PowerPoint Presentation</vt:lpstr>
      <vt:lpstr>A Do No Harm approach is the practice of understanding how countering violent extremism efforts interact with local dynamics and relationships to allow practitioners to mitigate or avoid negative, unintended consequences that may result from these efforts and to focus on positively influencing these dynamics and relationships.</vt:lpstr>
      <vt:lpstr>PowerPoint Presentation</vt:lpstr>
      <vt:lpstr>PowerPoint Presentation</vt:lpstr>
      <vt:lpstr>PowerPoint Presentation</vt:lpstr>
      <vt:lpstr>PowerPoint Presentation</vt:lpstr>
      <vt:lpstr>PowerPoint Presentation</vt:lpstr>
    </vt:vector>
  </TitlesOfParts>
  <Company>Search for Common Ground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2014-05-01T14:47:26Z</dcterms:created>
  <dcterms:modified xsi:type="dcterms:W3CDTF">2019-04-09T17:40:57Z</dcterms:modified>
</cp:coreProperties>
</file>